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482" r:id="rId3"/>
    <p:sldId id="483" r:id="rId4"/>
    <p:sldId id="484" r:id="rId5"/>
    <p:sldId id="554" r:id="rId6"/>
    <p:sldId id="485" r:id="rId7"/>
    <p:sldId id="486" r:id="rId8"/>
    <p:sldId id="488" r:id="rId9"/>
    <p:sldId id="489" r:id="rId10"/>
    <p:sldId id="490" r:id="rId11"/>
    <p:sldId id="491" r:id="rId12"/>
    <p:sldId id="492" r:id="rId13"/>
    <p:sldId id="555" r:id="rId14"/>
    <p:sldId id="493" r:id="rId15"/>
    <p:sldId id="494" r:id="rId16"/>
    <p:sldId id="497" r:id="rId17"/>
    <p:sldId id="498" r:id="rId18"/>
    <p:sldId id="499" r:id="rId19"/>
    <p:sldId id="500" r:id="rId20"/>
    <p:sldId id="501" r:id="rId21"/>
    <p:sldId id="502" r:id="rId22"/>
    <p:sldId id="503" r:id="rId23"/>
    <p:sldId id="504" r:id="rId24"/>
    <p:sldId id="505" r:id="rId25"/>
    <p:sldId id="511" r:id="rId26"/>
    <p:sldId id="512" r:id="rId27"/>
    <p:sldId id="515" r:id="rId28"/>
    <p:sldId id="518" r:id="rId29"/>
    <p:sldId id="519" r:id="rId30"/>
    <p:sldId id="521" r:id="rId31"/>
    <p:sldId id="523" r:id="rId32"/>
    <p:sldId id="525" r:id="rId33"/>
    <p:sldId id="526" r:id="rId34"/>
    <p:sldId id="529" r:id="rId35"/>
    <p:sldId id="530" r:id="rId36"/>
    <p:sldId id="532" r:id="rId37"/>
    <p:sldId id="533" r:id="rId38"/>
    <p:sldId id="534" r:id="rId39"/>
    <p:sldId id="536" r:id="rId40"/>
    <p:sldId id="537" r:id="rId41"/>
    <p:sldId id="541" r:id="rId42"/>
    <p:sldId id="543" r:id="rId43"/>
    <p:sldId id="546" r:id="rId44"/>
    <p:sldId id="446" r:id="rId45"/>
    <p:sldId id="445" r:id="rId46"/>
    <p:sldId id="300"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veyrau"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00"/>
    <a:srgbClr val="CCFF33"/>
    <a:srgbClr val="FF0066"/>
    <a:srgbClr val="C0504D"/>
    <a:srgbClr val="953735"/>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31" autoAdjust="0"/>
    <p:restoredTop sz="89337" autoAdjust="0"/>
  </p:normalViewPr>
  <p:slideViewPr>
    <p:cSldViewPr>
      <p:cViewPr varScale="1">
        <p:scale>
          <a:sx n="74" d="100"/>
          <a:sy n="74" d="100"/>
        </p:scale>
        <p:origin x="123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804B-CC0C-4E61-99BA-243EDDF49F96}" type="datetimeFigureOut">
              <a:rPr lang="fr-FR" smtClean="0"/>
              <a:t>08/03/2017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59E15F-90ED-40D4-BDF0-7FBEFFB2A4E5}" type="slidenum">
              <a:rPr lang="fr-FR" smtClean="0"/>
              <a:t>‹N°›</a:t>
            </a:fld>
            <a:endParaRPr lang="fr-FR"/>
          </a:p>
        </p:txBody>
      </p:sp>
    </p:spTree>
    <p:extLst>
      <p:ext uri="{BB962C8B-B14F-4D97-AF65-F5344CB8AC3E}">
        <p14:creationId xmlns:p14="http://schemas.microsoft.com/office/powerpoint/2010/main" val="81056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59E15F-90ED-40D4-BDF0-7FBEFFB2A4E5}" type="slidenum">
              <a:rPr lang="fr-FR" smtClean="0"/>
              <a:t>1</a:t>
            </a:fld>
            <a:endParaRPr lang="fr-FR"/>
          </a:p>
        </p:txBody>
      </p:sp>
    </p:spTree>
    <p:extLst>
      <p:ext uri="{BB962C8B-B14F-4D97-AF65-F5344CB8AC3E}">
        <p14:creationId xmlns:p14="http://schemas.microsoft.com/office/powerpoint/2010/main" val="426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Quand le OH </a:t>
            </a:r>
            <a:r>
              <a:rPr lang="fr-FR" dirty="0" err="1" smtClean="0"/>
              <a:t>anomérique</a:t>
            </a:r>
            <a:r>
              <a:rPr lang="fr-FR" dirty="0" smtClean="0"/>
              <a:t> est lié le</a:t>
            </a:r>
            <a:r>
              <a:rPr lang="fr-FR" baseline="0" dirty="0" smtClean="0"/>
              <a:t> nom de l’ose se termine en « </a:t>
            </a:r>
            <a:r>
              <a:rPr lang="fr-FR" baseline="0" dirty="0" err="1" smtClean="0"/>
              <a:t>side</a:t>
            </a:r>
            <a:r>
              <a:rPr lang="fr-FR" baseline="0" dirty="0" smtClean="0"/>
              <a:t> » (ou « </a:t>
            </a:r>
            <a:r>
              <a:rPr lang="fr-FR" baseline="0" dirty="0" err="1" smtClean="0"/>
              <a:t>syl</a:t>
            </a:r>
            <a:r>
              <a:rPr lang="fr-FR" baseline="0" dirty="0" smtClean="0"/>
              <a:t> »)</a:t>
            </a:r>
            <a:endParaRPr lang="fr-FR" dirty="0" smtClean="0"/>
          </a:p>
        </p:txBody>
      </p:sp>
      <p:sp>
        <p:nvSpPr>
          <p:cNvPr id="4" name="Espace réservé du numéro de diapositive 3"/>
          <p:cNvSpPr>
            <a:spLocks noGrp="1"/>
          </p:cNvSpPr>
          <p:nvPr>
            <p:ph type="sldNum" sz="quarter" idx="10"/>
          </p:nvPr>
        </p:nvSpPr>
        <p:spPr/>
        <p:txBody>
          <a:bodyPr/>
          <a:lstStyle/>
          <a:p>
            <a:pPr>
              <a:defRPr/>
            </a:pPr>
            <a:fld id="{67CE24C7-431B-4154-8F47-618957768547}" type="slidenum">
              <a:rPr lang="fr-FR" smtClean="0">
                <a:solidFill>
                  <a:prstClr val="black"/>
                </a:solidFill>
              </a:rPr>
              <a:pPr>
                <a:defRPr/>
              </a:pPr>
              <a:t>32</a:t>
            </a:fld>
            <a:endParaRPr lang="fr-FR">
              <a:solidFill>
                <a:prstClr val="black"/>
              </a:solidFill>
            </a:endParaRPr>
          </a:p>
        </p:txBody>
      </p:sp>
    </p:spTree>
    <p:extLst>
      <p:ext uri="{BB962C8B-B14F-4D97-AF65-F5344CB8AC3E}">
        <p14:creationId xmlns:p14="http://schemas.microsoft.com/office/powerpoint/2010/main" val="50933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smtClean="0"/>
              <a:t>Le lactose est un glucide naturellement présent dans le lait des mammifères.</a:t>
            </a:r>
          </a:p>
          <a:p>
            <a:r>
              <a:rPr lang="fr-FR" dirty="0" smtClean="0"/>
              <a:t>Le lactose est un élément important dans la nourriture des jeunes mammifères, et est souvent ajouté aux aliments des bébés ; il est également utilisé en confiserie et comme excipient en pharmacie.</a:t>
            </a:r>
            <a:endParaRPr lang="fr-FR" dirty="0"/>
          </a:p>
        </p:txBody>
      </p:sp>
      <p:sp>
        <p:nvSpPr>
          <p:cNvPr id="4" name="Espace réservé du numéro de diapositive 3"/>
          <p:cNvSpPr>
            <a:spLocks noGrp="1"/>
          </p:cNvSpPr>
          <p:nvPr>
            <p:ph type="sldNum" sz="quarter" idx="10"/>
          </p:nvPr>
        </p:nvSpPr>
        <p:spPr/>
        <p:txBody>
          <a:bodyPr/>
          <a:lstStyle/>
          <a:p>
            <a:pPr>
              <a:defRPr/>
            </a:pPr>
            <a:fld id="{67CE24C7-431B-4154-8F47-618957768547}" type="slidenum">
              <a:rPr lang="fr-FR" smtClean="0">
                <a:solidFill>
                  <a:prstClr val="black"/>
                </a:solidFill>
              </a:rPr>
              <a:pPr>
                <a:defRPr/>
              </a:pPr>
              <a:t>34</a:t>
            </a:fld>
            <a:endParaRPr lang="fr-FR">
              <a:solidFill>
                <a:prstClr val="black"/>
              </a:solidFill>
            </a:endParaRPr>
          </a:p>
        </p:txBody>
      </p:sp>
    </p:spTree>
    <p:extLst>
      <p:ext uri="{BB962C8B-B14F-4D97-AF65-F5344CB8AC3E}">
        <p14:creationId xmlns:p14="http://schemas.microsoft.com/office/powerpoint/2010/main" val="330285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smtClean="0"/>
              <a:t>L'amidon se trouve dans les organes de réserves de nombreuses plantes comme les graines (en particulier les céréales et les légumineuses), les racines, les tubercules et rhizomes (pomme de terre, patate douce, manioc, etc.) ; dans ce cas il est appelé fécule.</a:t>
            </a:r>
          </a:p>
          <a:p>
            <a:r>
              <a:rPr lang="fr-FR" dirty="0" smtClean="0"/>
              <a:t>Il sert aussi à</a:t>
            </a:r>
            <a:r>
              <a:rPr lang="fr-FR" baseline="0" dirty="0" smtClean="0"/>
              <a:t> la fabrication de plastiques biodégradables.</a:t>
            </a:r>
            <a:endParaRPr lang="fr-FR" dirty="0" smtClean="0"/>
          </a:p>
        </p:txBody>
      </p:sp>
      <p:sp>
        <p:nvSpPr>
          <p:cNvPr id="4" name="Espace réservé du numéro de diapositive 3"/>
          <p:cNvSpPr>
            <a:spLocks noGrp="1"/>
          </p:cNvSpPr>
          <p:nvPr>
            <p:ph type="sldNum" sz="quarter" idx="10"/>
          </p:nvPr>
        </p:nvSpPr>
        <p:spPr/>
        <p:txBody>
          <a:bodyPr/>
          <a:lstStyle/>
          <a:p>
            <a:pPr>
              <a:defRPr/>
            </a:pPr>
            <a:fld id="{67CE24C7-431B-4154-8F47-618957768547}" type="slidenum">
              <a:rPr lang="fr-FR" smtClean="0">
                <a:solidFill>
                  <a:prstClr val="black"/>
                </a:solidFill>
              </a:rPr>
              <a:pPr>
                <a:defRPr/>
              </a:pPr>
              <a:t>37</a:t>
            </a:fld>
            <a:endParaRPr lang="fr-FR">
              <a:solidFill>
                <a:prstClr val="black"/>
              </a:solidFill>
            </a:endParaRPr>
          </a:p>
        </p:txBody>
      </p:sp>
    </p:spTree>
    <p:extLst>
      <p:ext uri="{BB962C8B-B14F-4D97-AF65-F5344CB8AC3E}">
        <p14:creationId xmlns:p14="http://schemas.microsoft.com/office/powerpoint/2010/main" val="200381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pPr>
              <a:defRPr/>
            </a:pPr>
            <a:fld id="{67CE24C7-431B-4154-8F47-618957768547}" type="slidenum">
              <a:rPr lang="fr-FR" smtClean="0">
                <a:solidFill>
                  <a:prstClr val="black"/>
                </a:solidFill>
              </a:rPr>
              <a:pPr>
                <a:defRPr/>
              </a:pPr>
              <a:t>38</a:t>
            </a:fld>
            <a:endParaRPr lang="fr-FR">
              <a:solidFill>
                <a:prstClr val="black"/>
              </a:solidFill>
            </a:endParaRPr>
          </a:p>
        </p:txBody>
      </p:sp>
    </p:spTree>
    <p:extLst>
      <p:ext uri="{BB962C8B-B14F-4D97-AF65-F5344CB8AC3E}">
        <p14:creationId xmlns:p14="http://schemas.microsoft.com/office/powerpoint/2010/main" val="2003819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smtClean="0"/>
              <a:t>Amylose= stock</a:t>
            </a:r>
            <a:r>
              <a:rPr lang="fr-FR" baseline="0" dirty="0" smtClean="0"/>
              <a:t> d’énergie alors que la cellulose ne peut pas être digérée par l’homme,</a:t>
            </a:r>
            <a:endParaRPr lang="fr-FR" dirty="0"/>
          </a:p>
        </p:txBody>
      </p:sp>
      <p:sp>
        <p:nvSpPr>
          <p:cNvPr id="4" name="Espace réservé du numéro de diapositive 3"/>
          <p:cNvSpPr>
            <a:spLocks noGrp="1"/>
          </p:cNvSpPr>
          <p:nvPr>
            <p:ph type="sldNum" sz="quarter" idx="10"/>
          </p:nvPr>
        </p:nvSpPr>
        <p:spPr/>
        <p:txBody>
          <a:bodyPr/>
          <a:lstStyle/>
          <a:p>
            <a:pPr>
              <a:defRPr/>
            </a:pPr>
            <a:fld id="{67CE24C7-431B-4154-8F47-618957768547}" type="slidenum">
              <a:rPr lang="fr-FR" smtClean="0">
                <a:solidFill>
                  <a:prstClr val="black"/>
                </a:solidFill>
              </a:rPr>
              <a:pPr>
                <a:defRPr/>
              </a:pPr>
              <a:t>39</a:t>
            </a:fld>
            <a:endParaRPr lang="fr-FR">
              <a:solidFill>
                <a:prstClr val="black"/>
              </a:solidFill>
            </a:endParaRPr>
          </a:p>
        </p:txBody>
      </p:sp>
    </p:spTree>
    <p:extLst>
      <p:ext uri="{BB962C8B-B14F-4D97-AF65-F5344CB8AC3E}">
        <p14:creationId xmlns:p14="http://schemas.microsoft.com/office/powerpoint/2010/main" val="32397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Édulcorant (2 fois moins sucrant que</a:t>
            </a:r>
            <a:r>
              <a:rPr lang="fr-FR" baseline="0" dirty="0" smtClean="0"/>
              <a:t> le glucose), </a:t>
            </a:r>
            <a:r>
              <a:rPr lang="fr-FR" dirty="0" smtClean="0"/>
              <a:t>laxatif lorsque consommé à haute dose</a:t>
            </a:r>
          </a:p>
          <a:p>
            <a:r>
              <a:rPr lang="fr-FR" dirty="0" smtClean="0"/>
              <a:t>métabolisé lentement par l'organisme et apporte peu de calorie</a:t>
            </a:r>
          </a:p>
        </p:txBody>
      </p:sp>
      <p:sp>
        <p:nvSpPr>
          <p:cNvPr id="4" name="Espace réservé du numéro de diapositive 3"/>
          <p:cNvSpPr>
            <a:spLocks noGrp="1"/>
          </p:cNvSpPr>
          <p:nvPr>
            <p:ph type="sldNum" sz="quarter" idx="10"/>
          </p:nvPr>
        </p:nvSpPr>
        <p:spPr/>
        <p:txBody>
          <a:bodyPr/>
          <a:lstStyle/>
          <a:p>
            <a:pPr>
              <a:defRPr/>
            </a:pPr>
            <a:fld id="{67CE24C7-431B-4154-8F47-618957768547}" type="slidenum">
              <a:rPr lang="fr-FR" smtClean="0">
                <a:solidFill>
                  <a:prstClr val="black"/>
                </a:solidFill>
              </a:rPr>
              <a:pPr>
                <a:defRPr/>
              </a:pPr>
              <a:t>42</a:t>
            </a:fld>
            <a:endParaRPr lang="fr-FR">
              <a:solidFill>
                <a:prstClr val="black"/>
              </a:solidFill>
            </a:endParaRPr>
          </a:p>
        </p:txBody>
      </p:sp>
    </p:spTree>
    <p:extLst>
      <p:ext uri="{BB962C8B-B14F-4D97-AF65-F5344CB8AC3E}">
        <p14:creationId xmlns:p14="http://schemas.microsoft.com/office/powerpoint/2010/main" val="41259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7D6C3F2-4EC8-4ACF-8F34-077AA74D035D}" type="datetimeFigureOut">
              <a:rPr lang="fr-FR" smtClean="0"/>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49202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6C3F2-4EC8-4ACF-8F34-077AA74D035D}" type="datetimeFigureOut">
              <a:rPr lang="fr-FR" smtClean="0"/>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107129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6C3F2-4EC8-4ACF-8F34-077AA74D035D}" type="datetimeFigureOut">
              <a:rPr lang="fr-FR" smtClean="0"/>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253701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FA3269-BBF4-40A9-90CE-F66E1B75F85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7099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B758D-C334-4509-8B9F-413DE141C54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89827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079B3-0D14-4EC3-97F9-003E7156227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58935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6A0EE7-DCBB-4142-8460-CB06F797A60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761634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BD089A-06DF-43AC-8DF6-EA8BEF218F8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108553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D9C4E1-08F1-4289-B7C4-8DD62925E19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999754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D4FE6B8-403C-42BC-B89E-1C1DF7A9455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808205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8287A6-F15F-4EA8-83FA-51923BABB13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3365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6C3F2-4EC8-4ACF-8F34-077AA74D035D}" type="datetimeFigureOut">
              <a:rPr lang="fr-FR" smtClean="0"/>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289361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D322F6-F905-49BF-AD8D-E03A3801927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57992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9079B2-FF7D-491E-B47B-37950D5D5CF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277186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622768-7D8A-4BB1-8FF7-2EF6049CB1C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8730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7D6C3F2-4EC8-4ACF-8F34-077AA74D035D}" type="datetimeFigureOut">
              <a:rPr lang="fr-FR" smtClean="0"/>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385177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D6C3F2-4EC8-4ACF-8F34-077AA74D035D}" type="datetimeFigureOut">
              <a:rPr lang="fr-FR" smtClean="0"/>
              <a:t>08/03/2017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166168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D6C3F2-4EC8-4ACF-8F34-077AA74D035D}" type="datetimeFigureOut">
              <a:rPr lang="fr-FR" smtClean="0"/>
              <a:t>08/03/2017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233239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7D6C3F2-4EC8-4ACF-8F34-077AA74D035D}" type="datetimeFigureOut">
              <a:rPr lang="fr-FR" smtClean="0"/>
              <a:t>08/03/2017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395753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D6C3F2-4EC8-4ACF-8F34-077AA74D035D}" type="datetimeFigureOut">
              <a:rPr lang="fr-FR" smtClean="0"/>
              <a:t>08/03/2017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279318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D6C3F2-4EC8-4ACF-8F34-077AA74D035D}" type="datetimeFigureOut">
              <a:rPr lang="fr-FR" smtClean="0"/>
              <a:t>08/03/2017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499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D6C3F2-4EC8-4ACF-8F34-077AA74D035D}" type="datetimeFigureOut">
              <a:rPr lang="fr-FR" smtClean="0"/>
              <a:t>08/03/2017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302279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6C3F2-4EC8-4ACF-8F34-077AA74D035D}" type="datetimeFigureOut">
              <a:rPr lang="fr-FR" smtClean="0"/>
              <a:t>08/03/2017</a:t>
            </a:fld>
            <a:endParaRPr lang="fr-F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CFAE4-DCAD-4455-AA61-BC66F3F8966B}" type="slidenum">
              <a:rPr lang="fr-FR" smtClean="0"/>
              <a:t>‹N°›</a:t>
            </a:fld>
            <a:endParaRPr lang="fr-FR"/>
          </a:p>
        </p:txBody>
      </p:sp>
    </p:spTree>
    <p:extLst>
      <p:ext uri="{BB962C8B-B14F-4D97-AF65-F5344CB8AC3E}">
        <p14:creationId xmlns:p14="http://schemas.microsoft.com/office/powerpoint/2010/main" val="2383064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defRPr/>
            </a:pPr>
            <a:endParaRPr lang="fr-FR">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defRPr/>
            </a:pPr>
            <a:endParaRPr lang="fr-FR">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defRPr/>
            </a:pPr>
            <a:fld id="{22905C11-F7DE-4BBE-899D-CAAEAA9282CD}" type="slidenum">
              <a:rPr lang="fr-FR">
                <a:solidFill>
                  <a:srgbClr val="000000"/>
                </a:solidFill>
                <a:cs typeface="Arial" charset="0"/>
              </a:rPr>
              <a:pPr fontAlgn="base">
                <a:spcBef>
                  <a:spcPct val="0"/>
                </a:spcBef>
                <a:spcAft>
                  <a:spcPct val="0"/>
                </a:spcAft>
                <a:defRPr/>
              </a:pPr>
              <a:t>‹N°›</a:t>
            </a:fld>
            <a:endParaRPr lang="fr-FR">
              <a:solidFill>
                <a:srgbClr val="000000"/>
              </a:solidFill>
              <a:cs typeface="Arial" charset="0"/>
            </a:endParaRPr>
          </a:p>
        </p:txBody>
      </p:sp>
    </p:spTree>
    <p:extLst>
      <p:ext uri="{BB962C8B-B14F-4D97-AF65-F5344CB8AC3E}">
        <p14:creationId xmlns:p14="http://schemas.microsoft.com/office/powerpoint/2010/main" val="1141587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22.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ous-titre 2"/>
          <p:cNvSpPr txBox="1">
            <a:spLocks/>
          </p:cNvSpPr>
          <p:nvPr/>
        </p:nvSpPr>
        <p:spPr>
          <a:xfrm>
            <a:off x="539554" y="836712"/>
            <a:ext cx="4032446" cy="6229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400" b="1" i="0" u="none" strike="noStrike" kern="1200" cap="none" spc="0" normalizeH="0" baseline="0" noProof="0" dirty="0" smtClean="0">
                <a:ln>
                  <a:noFill/>
                </a:ln>
                <a:solidFill>
                  <a:srgbClr val="953735"/>
                </a:solidFill>
                <a:effectLst/>
                <a:uLnTx/>
                <a:uFillTx/>
                <a:latin typeface="Arial Narrow" panose="020B0606020202030204" pitchFamily="34" charset="0"/>
              </a:rPr>
              <a:t>VI – Les glucides</a:t>
            </a:r>
          </a:p>
        </p:txBody>
      </p:sp>
      <p:sp>
        <p:nvSpPr>
          <p:cNvPr id="37" name="Espace réservé du contenu 2"/>
          <p:cNvSpPr txBox="1">
            <a:spLocks/>
          </p:cNvSpPr>
          <p:nvPr/>
        </p:nvSpPr>
        <p:spPr>
          <a:xfrm>
            <a:off x="457199" y="1884166"/>
            <a:ext cx="8440615" cy="36330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1- Introduction</a:t>
            </a: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2- Monosaccharides et disaccharides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ysClr val="windowText" lastClr="000000"/>
                </a:solidFill>
                <a:effectLst/>
                <a:uLnTx/>
                <a:uFillTx/>
                <a:latin typeface="Arial Narrow" panose="020B0606020202030204" pitchFamily="34" charset="0"/>
              </a:rPr>
              <a:t>3- </a:t>
            </a:r>
            <a:r>
              <a:rPr kumimoji="0" lang="fr-FR"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Polysaccharides</a:t>
            </a:r>
            <a:endParaRPr kumimoji="0" lang="fr-FR" sz="2800" b="0" i="0" u="none" strike="noStrike" kern="120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ysClr val="windowText" lastClr="000000"/>
                </a:solidFill>
                <a:effectLst/>
                <a:uLnTx/>
                <a:uFillTx/>
                <a:latin typeface="Arial Narrow" panose="020B0606020202030204" pitchFamily="34" charset="0"/>
              </a:rPr>
              <a:t>4- </a:t>
            </a:r>
            <a:r>
              <a:rPr kumimoji="0" lang="fr-FR"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Glycoprotéines et glycolipides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5- Dérivés d’oses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2800" dirty="0" smtClean="0">
                <a:solidFill>
                  <a:sysClr val="windowText" lastClr="000000"/>
                </a:solidFill>
                <a:latin typeface="Arial Narrow" panose="020B0606020202030204" pitchFamily="34" charset="0"/>
              </a:rPr>
              <a:t>6- Détection du glucose : glycémie</a:t>
            </a:r>
            <a:endParaRPr kumimoji="0" lang="fr-FR" sz="2800" b="0" i="0" u="none" strike="noStrike" kern="1200" cap="none" spc="0" normalizeH="0" baseline="0" noProof="0" dirty="0">
              <a:ln>
                <a:noFill/>
              </a:ln>
              <a:solidFill>
                <a:sysClr val="windowText" lastClr="000000"/>
              </a:solidFill>
              <a:effectLst/>
              <a:uLnTx/>
              <a:uFillTx/>
              <a:latin typeface="Arial Narrow" panose="020B0606020202030204" pitchFamily="34" charset="0"/>
            </a:endParaRPr>
          </a:p>
        </p:txBody>
      </p:sp>
      <p:pic>
        <p:nvPicPr>
          <p:cNvPr id="38" name="Picture 17" descr="j04326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6165304"/>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714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Rectangle 11"/>
          <p:cNvSpPr>
            <a:spLocks noChangeArrowheads="1"/>
          </p:cNvSpPr>
          <p:nvPr/>
        </p:nvSpPr>
        <p:spPr bwMode="auto">
          <a:xfrm>
            <a:off x="676277" y="2731809"/>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58" name="Rectangle 12"/>
          <p:cNvSpPr>
            <a:spLocks noChangeArrowheads="1"/>
          </p:cNvSpPr>
          <p:nvPr/>
        </p:nvSpPr>
        <p:spPr bwMode="auto">
          <a:xfrm>
            <a:off x="2257427" y="2731809"/>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59" name="Rectangle 13"/>
          <p:cNvSpPr>
            <a:spLocks noChangeArrowheads="1"/>
          </p:cNvSpPr>
          <p:nvPr/>
        </p:nvSpPr>
        <p:spPr bwMode="auto">
          <a:xfrm>
            <a:off x="3625852" y="2731809"/>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60" name="Rectangle 14"/>
          <p:cNvSpPr>
            <a:spLocks noChangeArrowheads="1"/>
          </p:cNvSpPr>
          <p:nvPr/>
        </p:nvSpPr>
        <p:spPr bwMode="auto">
          <a:xfrm>
            <a:off x="4902202" y="2731809"/>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61" name="Rectangle 15"/>
          <p:cNvSpPr>
            <a:spLocks noChangeArrowheads="1"/>
          </p:cNvSpPr>
          <p:nvPr/>
        </p:nvSpPr>
        <p:spPr bwMode="auto">
          <a:xfrm>
            <a:off x="6162677" y="2731809"/>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62" name="Rectangle 16"/>
          <p:cNvSpPr>
            <a:spLocks noChangeArrowheads="1"/>
          </p:cNvSpPr>
          <p:nvPr/>
        </p:nvSpPr>
        <p:spPr bwMode="auto">
          <a:xfrm>
            <a:off x="7419977" y="2731809"/>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63" name="Rectangle 17"/>
          <p:cNvSpPr>
            <a:spLocks noChangeArrowheads="1"/>
          </p:cNvSpPr>
          <p:nvPr/>
        </p:nvSpPr>
        <p:spPr bwMode="auto">
          <a:xfrm>
            <a:off x="8521702" y="2731809"/>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64" name="Rectangle 19"/>
          <p:cNvSpPr>
            <a:spLocks noChangeArrowheads="1"/>
          </p:cNvSpPr>
          <p:nvPr/>
        </p:nvSpPr>
        <p:spPr bwMode="auto">
          <a:xfrm>
            <a:off x="3841752" y="5603577"/>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65" name="Rectangle 20"/>
          <p:cNvSpPr>
            <a:spLocks noChangeArrowheads="1"/>
          </p:cNvSpPr>
          <p:nvPr/>
        </p:nvSpPr>
        <p:spPr bwMode="auto">
          <a:xfrm>
            <a:off x="498477" y="5603577"/>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66" name="Rectangle 21"/>
          <p:cNvSpPr>
            <a:spLocks noChangeArrowheads="1"/>
          </p:cNvSpPr>
          <p:nvPr/>
        </p:nvSpPr>
        <p:spPr bwMode="auto">
          <a:xfrm>
            <a:off x="1489077" y="5603577"/>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67" name="Rectangle 22"/>
          <p:cNvSpPr>
            <a:spLocks noChangeArrowheads="1"/>
          </p:cNvSpPr>
          <p:nvPr/>
        </p:nvSpPr>
        <p:spPr bwMode="auto">
          <a:xfrm>
            <a:off x="2660652" y="5603577"/>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68" name="Rectangle 23"/>
          <p:cNvSpPr>
            <a:spLocks noChangeArrowheads="1"/>
          </p:cNvSpPr>
          <p:nvPr/>
        </p:nvSpPr>
        <p:spPr bwMode="auto">
          <a:xfrm>
            <a:off x="5003802" y="5603577"/>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69" name="Rectangle 24"/>
          <p:cNvSpPr>
            <a:spLocks noChangeArrowheads="1"/>
          </p:cNvSpPr>
          <p:nvPr/>
        </p:nvSpPr>
        <p:spPr bwMode="auto">
          <a:xfrm>
            <a:off x="6156327" y="5603577"/>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70" name="Rectangle 25"/>
          <p:cNvSpPr>
            <a:spLocks noChangeArrowheads="1"/>
          </p:cNvSpPr>
          <p:nvPr/>
        </p:nvSpPr>
        <p:spPr bwMode="auto">
          <a:xfrm>
            <a:off x="7337427" y="5603577"/>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71" name="Rectangle 26"/>
          <p:cNvSpPr>
            <a:spLocks noChangeArrowheads="1"/>
          </p:cNvSpPr>
          <p:nvPr/>
        </p:nvSpPr>
        <p:spPr bwMode="auto">
          <a:xfrm>
            <a:off x="8509002" y="5603577"/>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72" name="Text Box 37"/>
          <p:cNvSpPr txBox="1">
            <a:spLocks noChangeArrowheads="1"/>
          </p:cNvSpPr>
          <p:nvPr/>
        </p:nvSpPr>
        <p:spPr bwMode="auto">
          <a:xfrm>
            <a:off x="101755" y="3479526"/>
            <a:ext cx="14125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dirty="0">
                <a:solidFill>
                  <a:srgbClr val="000000"/>
                </a:solidFill>
                <a:latin typeface="Arial Narrow" panose="020B0606020202030204" pitchFamily="34" charset="0"/>
                <a:cs typeface="Calibri" pitchFamily="34" charset="0"/>
              </a:rPr>
              <a:t>D-glycéraldéhyde</a:t>
            </a:r>
          </a:p>
        </p:txBody>
      </p:sp>
      <p:sp>
        <p:nvSpPr>
          <p:cNvPr id="27673" name="Text Box 39"/>
          <p:cNvSpPr txBox="1">
            <a:spLocks noChangeAspect="1" noChangeArrowheads="1"/>
          </p:cNvSpPr>
          <p:nvPr/>
        </p:nvSpPr>
        <p:spPr bwMode="auto">
          <a:xfrm>
            <a:off x="455614" y="2284134"/>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674" name="Text Box 40"/>
          <p:cNvSpPr txBox="1">
            <a:spLocks noChangeAspect="1" noChangeArrowheads="1"/>
          </p:cNvSpPr>
          <p:nvPr/>
        </p:nvSpPr>
        <p:spPr bwMode="auto">
          <a:xfrm>
            <a:off x="228603" y="26492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675" name="Text Box 41"/>
          <p:cNvSpPr txBox="1">
            <a:spLocks noChangeAspect="1" noChangeArrowheads="1"/>
          </p:cNvSpPr>
          <p:nvPr/>
        </p:nvSpPr>
        <p:spPr bwMode="auto">
          <a:xfrm>
            <a:off x="423863" y="3014384"/>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676" name="Line 42"/>
          <p:cNvSpPr>
            <a:spLocks noChangeAspect="1" noChangeShapeType="1"/>
          </p:cNvSpPr>
          <p:nvPr/>
        </p:nvSpPr>
        <p:spPr bwMode="auto">
          <a:xfrm flipV="1">
            <a:off x="609600" y="25778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677" name="Line 43"/>
          <p:cNvSpPr>
            <a:spLocks noChangeAspect="1" noChangeShapeType="1"/>
          </p:cNvSpPr>
          <p:nvPr/>
        </p:nvSpPr>
        <p:spPr bwMode="auto">
          <a:xfrm flipV="1">
            <a:off x="609600" y="293977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678" name="Text Box 44"/>
          <p:cNvSpPr txBox="1">
            <a:spLocks noChangeArrowheads="1"/>
          </p:cNvSpPr>
          <p:nvPr/>
        </p:nvSpPr>
        <p:spPr bwMode="auto">
          <a:xfrm>
            <a:off x="215900" y="1249638"/>
            <a:ext cx="1222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3 carbones</a:t>
            </a:r>
          </a:p>
        </p:txBody>
      </p:sp>
      <p:sp>
        <p:nvSpPr>
          <p:cNvPr id="27679" name="Rectangle 45"/>
          <p:cNvSpPr>
            <a:spLocks noChangeArrowheads="1"/>
          </p:cNvSpPr>
          <p:nvPr/>
        </p:nvSpPr>
        <p:spPr bwMode="auto">
          <a:xfrm>
            <a:off x="60325" y="1337984"/>
            <a:ext cx="1562100" cy="2419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80" name="Text Box 47"/>
          <p:cNvSpPr txBox="1">
            <a:spLocks noChangeAspect="1" noChangeArrowheads="1"/>
          </p:cNvSpPr>
          <p:nvPr/>
        </p:nvSpPr>
        <p:spPr bwMode="auto">
          <a:xfrm>
            <a:off x="3441701" y="3014384"/>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681" name="Text Box 49"/>
          <p:cNvSpPr txBox="1">
            <a:spLocks noChangeAspect="1" noChangeArrowheads="1"/>
          </p:cNvSpPr>
          <p:nvPr/>
        </p:nvSpPr>
        <p:spPr bwMode="auto">
          <a:xfrm>
            <a:off x="1816101" y="26492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682" name="Text Box 50"/>
          <p:cNvSpPr txBox="1">
            <a:spLocks noChangeAspect="1" noChangeArrowheads="1"/>
          </p:cNvSpPr>
          <p:nvPr/>
        </p:nvSpPr>
        <p:spPr bwMode="auto">
          <a:xfrm>
            <a:off x="2011365" y="3014384"/>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683" name="Line 51"/>
          <p:cNvSpPr>
            <a:spLocks noChangeAspect="1" noChangeShapeType="1"/>
          </p:cNvSpPr>
          <p:nvPr/>
        </p:nvSpPr>
        <p:spPr bwMode="auto">
          <a:xfrm flipV="1">
            <a:off x="2197100" y="25778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684" name="Line 52"/>
          <p:cNvSpPr>
            <a:spLocks noChangeAspect="1" noChangeShapeType="1"/>
          </p:cNvSpPr>
          <p:nvPr/>
        </p:nvSpPr>
        <p:spPr bwMode="auto">
          <a:xfrm flipV="1">
            <a:off x="2197100" y="293977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685" name="Text Box 53"/>
          <p:cNvSpPr txBox="1">
            <a:spLocks noChangeAspect="1" noChangeArrowheads="1"/>
          </p:cNvSpPr>
          <p:nvPr/>
        </p:nvSpPr>
        <p:spPr bwMode="auto">
          <a:xfrm>
            <a:off x="2016127" y="1903134"/>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686" name="Line 54"/>
          <p:cNvSpPr>
            <a:spLocks noChangeAspect="1" noChangeShapeType="1"/>
          </p:cNvSpPr>
          <p:nvPr/>
        </p:nvSpPr>
        <p:spPr bwMode="auto">
          <a:xfrm flipV="1">
            <a:off x="2197100" y="219682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687" name="Text Box 55"/>
          <p:cNvSpPr txBox="1">
            <a:spLocks noChangeAspect="1" noChangeArrowheads="1"/>
          </p:cNvSpPr>
          <p:nvPr/>
        </p:nvSpPr>
        <p:spPr bwMode="auto">
          <a:xfrm>
            <a:off x="3255964" y="26492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688" name="Line 56"/>
          <p:cNvSpPr>
            <a:spLocks noChangeAspect="1" noChangeShapeType="1"/>
          </p:cNvSpPr>
          <p:nvPr/>
        </p:nvSpPr>
        <p:spPr bwMode="auto">
          <a:xfrm flipV="1">
            <a:off x="3575050" y="25778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689" name="Line 57"/>
          <p:cNvSpPr>
            <a:spLocks noChangeAspect="1" noChangeShapeType="1"/>
          </p:cNvSpPr>
          <p:nvPr/>
        </p:nvSpPr>
        <p:spPr bwMode="auto">
          <a:xfrm flipV="1">
            <a:off x="3575050" y="293977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690" name="Text Box 58"/>
          <p:cNvSpPr txBox="1">
            <a:spLocks noChangeAspect="1" noChangeArrowheads="1"/>
          </p:cNvSpPr>
          <p:nvPr/>
        </p:nvSpPr>
        <p:spPr bwMode="auto">
          <a:xfrm>
            <a:off x="3446464" y="1903134"/>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691" name="Line 59"/>
          <p:cNvSpPr>
            <a:spLocks noChangeAspect="1" noChangeShapeType="1"/>
          </p:cNvSpPr>
          <p:nvPr/>
        </p:nvSpPr>
        <p:spPr bwMode="auto">
          <a:xfrm flipV="1">
            <a:off x="3575050" y="219682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692" name="Text Box 60"/>
          <p:cNvSpPr txBox="1">
            <a:spLocks noChangeAspect="1" noChangeArrowheads="1"/>
          </p:cNvSpPr>
          <p:nvPr/>
        </p:nvSpPr>
        <p:spPr bwMode="auto">
          <a:xfrm>
            <a:off x="1827216" y="22809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693" name="Text Box 64"/>
          <p:cNvSpPr txBox="1">
            <a:spLocks noChangeAspect="1" noChangeArrowheads="1"/>
          </p:cNvSpPr>
          <p:nvPr/>
        </p:nvSpPr>
        <p:spPr bwMode="auto">
          <a:xfrm>
            <a:off x="3067051" y="22809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694" name="Text Box 66"/>
          <p:cNvSpPr txBox="1">
            <a:spLocks noChangeArrowheads="1"/>
          </p:cNvSpPr>
          <p:nvPr/>
        </p:nvSpPr>
        <p:spPr bwMode="auto">
          <a:xfrm>
            <a:off x="1898363" y="3479526"/>
            <a:ext cx="10118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D-érythrose</a:t>
            </a:r>
          </a:p>
        </p:txBody>
      </p:sp>
      <p:sp>
        <p:nvSpPr>
          <p:cNvPr id="27695" name="Text Box 67"/>
          <p:cNvSpPr txBox="1">
            <a:spLocks noChangeArrowheads="1"/>
          </p:cNvSpPr>
          <p:nvPr/>
        </p:nvSpPr>
        <p:spPr bwMode="auto">
          <a:xfrm>
            <a:off x="3325813" y="3479522"/>
            <a:ext cx="1020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D-thréose</a:t>
            </a:r>
          </a:p>
        </p:txBody>
      </p:sp>
      <p:sp>
        <p:nvSpPr>
          <p:cNvPr id="27696" name="Rectangle 69"/>
          <p:cNvSpPr>
            <a:spLocks noChangeArrowheads="1"/>
          </p:cNvSpPr>
          <p:nvPr/>
        </p:nvSpPr>
        <p:spPr bwMode="auto">
          <a:xfrm>
            <a:off x="1762125" y="1337984"/>
            <a:ext cx="2590800" cy="2419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697" name="Text Box 70"/>
          <p:cNvSpPr txBox="1">
            <a:spLocks noChangeArrowheads="1"/>
          </p:cNvSpPr>
          <p:nvPr/>
        </p:nvSpPr>
        <p:spPr bwMode="auto">
          <a:xfrm>
            <a:off x="2330451" y="1249638"/>
            <a:ext cx="1222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4 carbones</a:t>
            </a:r>
          </a:p>
        </p:txBody>
      </p:sp>
      <p:sp>
        <p:nvSpPr>
          <p:cNvPr id="27698" name="Text Box 73"/>
          <p:cNvSpPr txBox="1">
            <a:spLocks noChangeAspect="1" noChangeArrowheads="1"/>
          </p:cNvSpPr>
          <p:nvPr/>
        </p:nvSpPr>
        <p:spPr bwMode="auto">
          <a:xfrm>
            <a:off x="4454527" y="26492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699" name="Text Box 74"/>
          <p:cNvSpPr txBox="1">
            <a:spLocks noChangeAspect="1" noChangeArrowheads="1"/>
          </p:cNvSpPr>
          <p:nvPr/>
        </p:nvSpPr>
        <p:spPr bwMode="auto">
          <a:xfrm>
            <a:off x="4657725" y="3014384"/>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700" name="Line 75"/>
          <p:cNvSpPr>
            <a:spLocks noChangeAspect="1" noChangeShapeType="1"/>
          </p:cNvSpPr>
          <p:nvPr/>
        </p:nvSpPr>
        <p:spPr bwMode="auto">
          <a:xfrm flipV="1">
            <a:off x="4826000" y="25778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01" name="Line 76"/>
          <p:cNvSpPr>
            <a:spLocks noChangeAspect="1" noChangeShapeType="1"/>
          </p:cNvSpPr>
          <p:nvPr/>
        </p:nvSpPr>
        <p:spPr bwMode="auto">
          <a:xfrm flipV="1">
            <a:off x="4826000" y="293977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02" name="Line 77"/>
          <p:cNvSpPr>
            <a:spLocks noChangeAspect="1" noChangeShapeType="1"/>
          </p:cNvSpPr>
          <p:nvPr/>
        </p:nvSpPr>
        <p:spPr bwMode="auto">
          <a:xfrm flipV="1">
            <a:off x="4826000" y="219682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03" name="Text Box 78"/>
          <p:cNvSpPr txBox="1">
            <a:spLocks noChangeAspect="1" noChangeArrowheads="1"/>
          </p:cNvSpPr>
          <p:nvPr/>
        </p:nvSpPr>
        <p:spPr bwMode="auto">
          <a:xfrm>
            <a:off x="4448177" y="22809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04" name="Text Box 79"/>
          <p:cNvSpPr txBox="1">
            <a:spLocks noChangeAspect="1" noChangeArrowheads="1"/>
          </p:cNvSpPr>
          <p:nvPr/>
        </p:nvSpPr>
        <p:spPr bwMode="auto">
          <a:xfrm>
            <a:off x="5715003" y="26492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05" name="Text Box 80"/>
          <p:cNvSpPr txBox="1">
            <a:spLocks noChangeAspect="1" noChangeArrowheads="1"/>
          </p:cNvSpPr>
          <p:nvPr/>
        </p:nvSpPr>
        <p:spPr bwMode="auto">
          <a:xfrm>
            <a:off x="5910263" y="3014384"/>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706" name="Line 81"/>
          <p:cNvSpPr>
            <a:spLocks noChangeAspect="1" noChangeShapeType="1"/>
          </p:cNvSpPr>
          <p:nvPr/>
        </p:nvSpPr>
        <p:spPr bwMode="auto">
          <a:xfrm flipV="1">
            <a:off x="6096000" y="25778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07" name="Line 82"/>
          <p:cNvSpPr>
            <a:spLocks noChangeAspect="1" noChangeShapeType="1"/>
          </p:cNvSpPr>
          <p:nvPr/>
        </p:nvSpPr>
        <p:spPr bwMode="auto">
          <a:xfrm flipV="1">
            <a:off x="6096000" y="293977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08" name="Line 83"/>
          <p:cNvSpPr>
            <a:spLocks noChangeAspect="1" noChangeShapeType="1"/>
          </p:cNvSpPr>
          <p:nvPr/>
        </p:nvSpPr>
        <p:spPr bwMode="auto">
          <a:xfrm flipV="1">
            <a:off x="6096000" y="219682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09" name="Text Box 84"/>
          <p:cNvSpPr txBox="1">
            <a:spLocks noChangeAspect="1" noChangeArrowheads="1"/>
          </p:cNvSpPr>
          <p:nvPr/>
        </p:nvSpPr>
        <p:spPr bwMode="auto">
          <a:xfrm>
            <a:off x="5708653" y="22809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10" name="Text Box 85"/>
          <p:cNvSpPr txBox="1">
            <a:spLocks noChangeAspect="1" noChangeArrowheads="1"/>
          </p:cNvSpPr>
          <p:nvPr/>
        </p:nvSpPr>
        <p:spPr bwMode="auto">
          <a:xfrm>
            <a:off x="4662490" y="1509434"/>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711" name="Line 86"/>
          <p:cNvSpPr>
            <a:spLocks noChangeAspect="1" noChangeShapeType="1"/>
          </p:cNvSpPr>
          <p:nvPr/>
        </p:nvSpPr>
        <p:spPr bwMode="auto">
          <a:xfrm flipV="1">
            <a:off x="4826000" y="18031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12" name="Text Box 87"/>
          <p:cNvSpPr txBox="1">
            <a:spLocks noChangeAspect="1" noChangeArrowheads="1"/>
          </p:cNvSpPr>
          <p:nvPr/>
        </p:nvSpPr>
        <p:spPr bwMode="auto">
          <a:xfrm>
            <a:off x="5915026" y="1509434"/>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713" name="Line 88"/>
          <p:cNvSpPr>
            <a:spLocks noChangeAspect="1" noChangeShapeType="1"/>
          </p:cNvSpPr>
          <p:nvPr/>
        </p:nvSpPr>
        <p:spPr bwMode="auto">
          <a:xfrm flipV="1">
            <a:off x="6096000" y="18031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14" name="Text Box 89"/>
          <p:cNvSpPr txBox="1">
            <a:spLocks noChangeAspect="1" noChangeArrowheads="1"/>
          </p:cNvSpPr>
          <p:nvPr/>
        </p:nvSpPr>
        <p:spPr bwMode="auto">
          <a:xfrm>
            <a:off x="4456116" y="1884084"/>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15" name="Text Box 91"/>
          <p:cNvSpPr txBox="1">
            <a:spLocks noChangeAspect="1" noChangeArrowheads="1"/>
          </p:cNvSpPr>
          <p:nvPr/>
        </p:nvSpPr>
        <p:spPr bwMode="auto">
          <a:xfrm>
            <a:off x="7161213" y="3014384"/>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716" name="Text Box 92"/>
          <p:cNvSpPr txBox="1">
            <a:spLocks noChangeAspect="1" noChangeArrowheads="1"/>
          </p:cNvSpPr>
          <p:nvPr/>
        </p:nvSpPr>
        <p:spPr bwMode="auto">
          <a:xfrm>
            <a:off x="6975477" y="26492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17" name="Line 93"/>
          <p:cNvSpPr>
            <a:spLocks noChangeAspect="1" noChangeShapeType="1"/>
          </p:cNvSpPr>
          <p:nvPr/>
        </p:nvSpPr>
        <p:spPr bwMode="auto">
          <a:xfrm flipV="1">
            <a:off x="7346950" y="25778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18" name="Line 94"/>
          <p:cNvSpPr>
            <a:spLocks noChangeAspect="1" noChangeShapeType="1"/>
          </p:cNvSpPr>
          <p:nvPr/>
        </p:nvSpPr>
        <p:spPr bwMode="auto">
          <a:xfrm flipV="1">
            <a:off x="7346950" y="293977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19" name="Line 95"/>
          <p:cNvSpPr>
            <a:spLocks noChangeAspect="1" noChangeShapeType="1"/>
          </p:cNvSpPr>
          <p:nvPr/>
        </p:nvSpPr>
        <p:spPr bwMode="auto">
          <a:xfrm flipV="1">
            <a:off x="7346950" y="219682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20" name="Text Box 96"/>
          <p:cNvSpPr txBox="1">
            <a:spLocks noChangeAspect="1" noChangeArrowheads="1"/>
          </p:cNvSpPr>
          <p:nvPr/>
        </p:nvSpPr>
        <p:spPr bwMode="auto">
          <a:xfrm>
            <a:off x="6821489" y="22809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721" name="Text Box 97"/>
          <p:cNvSpPr txBox="1">
            <a:spLocks noChangeAspect="1" noChangeArrowheads="1"/>
          </p:cNvSpPr>
          <p:nvPr/>
        </p:nvSpPr>
        <p:spPr bwMode="auto">
          <a:xfrm>
            <a:off x="8266113" y="3014384"/>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722" name="Text Box 98"/>
          <p:cNvSpPr txBox="1">
            <a:spLocks noChangeAspect="1" noChangeArrowheads="1"/>
          </p:cNvSpPr>
          <p:nvPr/>
        </p:nvSpPr>
        <p:spPr bwMode="auto">
          <a:xfrm>
            <a:off x="8080377" y="26492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23" name="Line 99"/>
          <p:cNvSpPr>
            <a:spLocks noChangeAspect="1" noChangeShapeType="1"/>
          </p:cNvSpPr>
          <p:nvPr/>
        </p:nvSpPr>
        <p:spPr bwMode="auto">
          <a:xfrm flipV="1">
            <a:off x="8445500" y="25778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24" name="Line 100"/>
          <p:cNvSpPr>
            <a:spLocks noChangeAspect="1" noChangeShapeType="1"/>
          </p:cNvSpPr>
          <p:nvPr/>
        </p:nvSpPr>
        <p:spPr bwMode="auto">
          <a:xfrm flipV="1">
            <a:off x="8445500" y="293977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25" name="Line 101"/>
          <p:cNvSpPr>
            <a:spLocks noChangeAspect="1" noChangeShapeType="1"/>
          </p:cNvSpPr>
          <p:nvPr/>
        </p:nvSpPr>
        <p:spPr bwMode="auto">
          <a:xfrm flipV="1">
            <a:off x="8445500" y="219682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26" name="Text Box 102"/>
          <p:cNvSpPr txBox="1">
            <a:spLocks noChangeAspect="1" noChangeArrowheads="1"/>
          </p:cNvSpPr>
          <p:nvPr/>
        </p:nvSpPr>
        <p:spPr bwMode="auto">
          <a:xfrm>
            <a:off x="7916864" y="2280959"/>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727" name="Text Box 103"/>
          <p:cNvSpPr txBox="1">
            <a:spLocks noChangeAspect="1" noChangeArrowheads="1"/>
          </p:cNvSpPr>
          <p:nvPr/>
        </p:nvSpPr>
        <p:spPr bwMode="auto">
          <a:xfrm>
            <a:off x="7165977" y="1509434"/>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728" name="Line 104"/>
          <p:cNvSpPr>
            <a:spLocks noChangeAspect="1" noChangeShapeType="1"/>
          </p:cNvSpPr>
          <p:nvPr/>
        </p:nvSpPr>
        <p:spPr bwMode="auto">
          <a:xfrm flipV="1">
            <a:off x="7346950" y="18031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29" name="Text Box 105"/>
          <p:cNvSpPr txBox="1">
            <a:spLocks noChangeAspect="1" noChangeArrowheads="1"/>
          </p:cNvSpPr>
          <p:nvPr/>
        </p:nvSpPr>
        <p:spPr bwMode="auto">
          <a:xfrm>
            <a:off x="8270877" y="1509434"/>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730" name="Line 106"/>
          <p:cNvSpPr>
            <a:spLocks noChangeAspect="1" noChangeShapeType="1"/>
          </p:cNvSpPr>
          <p:nvPr/>
        </p:nvSpPr>
        <p:spPr bwMode="auto">
          <a:xfrm flipV="1">
            <a:off x="8445500" y="1803126"/>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31" name="Text Box 107"/>
          <p:cNvSpPr txBox="1">
            <a:spLocks noChangeAspect="1" noChangeArrowheads="1"/>
          </p:cNvSpPr>
          <p:nvPr/>
        </p:nvSpPr>
        <p:spPr bwMode="auto">
          <a:xfrm>
            <a:off x="6980240" y="1884084"/>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32" name="Text Box 108"/>
          <p:cNvSpPr txBox="1">
            <a:spLocks noChangeAspect="1" noChangeArrowheads="1"/>
          </p:cNvSpPr>
          <p:nvPr/>
        </p:nvSpPr>
        <p:spPr bwMode="auto">
          <a:xfrm>
            <a:off x="7935915" y="1884084"/>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733" name="Text Box 111"/>
          <p:cNvSpPr txBox="1">
            <a:spLocks noChangeAspect="1" noChangeArrowheads="1"/>
          </p:cNvSpPr>
          <p:nvPr/>
        </p:nvSpPr>
        <p:spPr bwMode="auto">
          <a:xfrm>
            <a:off x="5562603" y="1884084"/>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734" name="Text Box 115"/>
          <p:cNvSpPr txBox="1">
            <a:spLocks noChangeArrowheads="1"/>
          </p:cNvSpPr>
          <p:nvPr/>
        </p:nvSpPr>
        <p:spPr bwMode="auto">
          <a:xfrm>
            <a:off x="4370390" y="3479522"/>
            <a:ext cx="1285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D-ribose</a:t>
            </a:r>
          </a:p>
        </p:txBody>
      </p:sp>
      <p:sp>
        <p:nvSpPr>
          <p:cNvPr id="27735" name="Text Box 116"/>
          <p:cNvSpPr txBox="1">
            <a:spLocks noChangeArrowheads="1"/>
          </p:cNvSpPr>
          <p:nvPr/>
        </p:nvSpPr>
        <p:spPr bwMode="auto">
          <a:xfrm>
            <a:off x="7059613" y="3479522"/>
            <a:ext cx="1020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D-xylose</a:t>
            </a:r>
          </a:p>
        </p:txBody>
      </p:sp>
      <p:sp>
        <p:nvSpPr>
          <p:cNvPr id="27736" name="Text Box 117"/>
          <p:cNvSpPr txBox="1">
            <a:spLocks noChangeArrowheads="1"/>
          </p:cNvSpPr>
          <p:nvPr/>
        </p:nvSpPr>
        <p:spPr bwMode="auto">
          <a:xfrm>
            <a:off x="5608640" y="3479522"/>
            <a:ext cx="1285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D-arabinose</a:t>
            </a:r>
          </a:p>
        </p:txBody>
      </p:sp>
      <p:sp>
        <p:nvSpPr>
          <p:cNvPr id="27737" name="Text Box 118"/>
          <p:cNvSpPr txBox="1">
            <a:spLocks noChangeArrowheads="1"/>
          </p:cNvSpPr>
          <p:nvPr/>
        </p:nvSpPr>
        <p:spPr bwMode="auto">
          <a:xfrm>
            <a:off x="8126413" y="3479522"/>
            <a:ext cx="1020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D-lyxose</a:t>
            </a:r>
          </a:p>
        </p:txBody>
      </p:sp>
      <p:sp>
        <p:nvSpPr>
          <p:cNvPr id="27738" name="Rectangle 120"/>
          <p:cNvSpPr>
            <a:spLocks noChangeArrowheads="1"/>
          </p:cNvSpPr>
          <p:nvPr/>
        </p:nvSpPr>
        <p:spPr bwMode="auto">
          <a:xfrm>
            <a:off x="4472433" y="1337984"/>
            <a:ext cx="4564063" cy="2419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739" name="Text Box 121"/>
          <p:cNvSpPr txBox="1">
            <a:spLocks noChangeArrowheads="1"/>
          </p:cNvSpPr>
          <p:nvPr/>
        </p:nvSpPr>
        <p:spPr bwMode="auto">
          <a:xfrm>
            <a:off x="6273800" y="1249638"/>
            <a:ext cx="1222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5 carbones</a:t>
            </a:r>
          </a:p>
        </p:txBody>
      </p:sp>
      <p:sp>
        <p:nvSpPr>
          <p:cNvPr id="27740" name="Text Box 123"/>
          <p:cNvSpPr txBox="1">
            <a:spLocks noChangeAspect="1" noChangeArrowheads="1"/>
          </p:cNvSpPr>
          <p:nvPr/>
        </p:nvSpPr>
        <p:spPr bwMode="auto">
          <a:xfrm>
            <a:off x="1073152" y="55273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41" name="Text Box 124"/>
          <p:cNvSpPr txBox="1">
            <a:spLocks noChangeAspect="1" noChangeArrowheads="1"/>
          </p:cNvSpPr>
          <p:nvPr/>
        </p:nvSpPr>
        <p:spPr bwMode="auto">
          <a:xfrm>
            <a:off x="1268413" y="5892502"/>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742" name="Line 125"/>
          <p:cNvSpPr>
            <a:spLocks noChangeAspect="1" noChangeShapeType="1"/>
          </p:cNvSpPr>
          <p:nvPr/>
        </p:nvSpPr>
        <p:spPr bwMode="auto">
          <a:xfrm flipV="1">
            <a:off x="1454150" y="5455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43" name="Line 126"/>
          <p:cNvSpPr>
            <a:spLocks noChangeAspect="1" noChangeShapeType="1"/>
          </p:cNvSpPr>
          <p:nvPr/>
        </p:nvSpPr>
        <p:spPr bwMode="auto">
          <a:xfrm flipV="1">
            <a:off x="1454150" y="581789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44" name="Line 127"/>
          <p:cNvSpPr>
            <a:spLocks noChangeAspect="1" noChangeShapeType="1"/>
          </p:cNvSpPr>
          <p:nvPr/>
        </p:nvSpPr>
        <p:spPr bwMode="auto">
          <a:xfrm flipV="1">
            <a:off x="1454150" y="5074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45" name="Text Box 128"/>
          <p:cNvSpPr txBox="1">
            <a:spLocks noChangeAspect="1" noChangeArrowheads="1"/>
          </p:cNvSpPr>
          <p:nvPr/>
        </p:nvSpPr>
        <p:spPr bwMode="auto">
          <a:xfrm>
            <a:off x="1076328" y="51590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46" name="Line 129"/>
          <p:cNvSpPr>
            <a:spLocks noChangeAspect="1" noChangeShapeType="1"/>
          </p:cNvSpPr>
          <p:nvPr/>
        </p:nvSpPr>
        <p:spPr bwMode="auto">
          <a:xfrm flipV="1">
            <a:off x="1454150" y="46812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47" name="Text Box 130"/>
          <p:cNvSpPr txBox="1">
            <a:spLocks noChangeAspect="1" noChangeArrowheads="1"/>
          </p:cNvSpPr>
          <p:nvPr/>
        </p:nvSpPr>
        <p:spPr bwMode="auto">
          <a:xfrm>
            <a:off x="1076328" y="4762202"/>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48" name="Text Box 131"/>
          <p:cNvSpPr txBox="1">
            <a:spLocks noChangeAspect="1" noChangeArrowheads="1"/>
          </p:cNvSpPr>
          <p:nvPr/>
        </p:nvSpPr>
        <p:spPr bwMode="auto">
          <a:xfrm>
            <a:off x="1273175" y="4001791"/>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749" name="Line 132"/>
          <p:cNvSpPr>
            <a:spLocks noChangeAspect="1" noChangeShapeType="1"/>
          </p:cNvSpPr>
          <p:nvPr/>
        </p:nvSpPr>
        <p:spPr bwMode="auto">
          <a:xfrm flipV="1">
            <a:off x="1454150" y="4295481"/>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50" name="Text Box 134"/>
          <p:cNvSpPr txBox="1">
            <a:spLocks noChangeAspect="1" noChangeArrowheads="1"/>
          </p:cNvSpPr>
          <p:nvPr/>
        </p:nvSpPr>
        <p:spPr bwMode="auto">
          <a:xfrm>
            <a:off x="12702" y="55273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51" name="Text Box 135"/>
          <p:cNvSpPr txBox="1">
            <a:spLocks noChangeAspect="1" noChangeArrowheads="1"/>
          </p:cNvSpPr>
          <p:nvPr/>
        </p:nvSpPr>
        <p:spPr bwMode="auto">
          <a:xfrm>
            <a:off x="198439" y="5892502"/>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752" name="Line 136"/>
          <p:cNvSpPr>
            <a:spLocks noChangeAspect="1" noChangeShapeType="1"/>
          </p:cNvSpPr>
          <p:nvPr/>
        </p:nvSpPr>
        <p:spPr bwMode="auto">
          <a:xfrm flipV="1">
            <a:off x="384175" y="5455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53" name="Line 137"/>
          <p:cNvSpPr>
            <a:spLocks noChangeAspect="1" noChangeShapeType="1"/>
          </p:cNvSpPr>
          <p:nvPr/>
        </p:nvSpPr>
        <p:spPr bwMode="auto">
          <a:xfrm flipV="1">
            <a:off x="384175" y="581789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54" name="Line 138"/>
          <p:cNvSpPr>
            <a:spLocks noChangeAspect="1" noChangeShapeType="1"/>
          </p:cNvSpPr>
          <p:nvPr/>
        </p:nvSpPr>
        <p:spPr bwMode="auto">
          <a:xfrm flipV="1">
            <a:off x="384175" y="5074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55" name="Text Box 139"/>
          <p:cNvSpPr txBox="1">
            <a:spLocks noChangeAspect="1" noChangeArrowheads="1"/>
          </p:cNvSpPr>
          <p:nvPr/>
        </p:nvSpPr>
        <p:spPr bwMode="auto">
          <a:xfrm>
            <a:off x="12702" y="51590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56" name="Line 140"/>
          <p:cNvSpPr>
            <a:spLocks noChangeAspect="1" noChangeShapeType="1"/>
          </p:cNvSpPr>
          <p:nvPr/>
        </p:nvSpPr>
        <p:spPr bwMode="auto">
          <a:xfrm flipV="1">
            <a:off x="384175" y="46812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57" name="Text Box 141"/>
          <p:cNvSpPr txBox="1">
            <a:spLocks noChangeAspect="1" noChangeArrowheads="1"/>
          </p:cNvSpPr>
          <p:nvPr/>
        </p:nvSpPr>
        <p:spPr bwMode="auto">
          <a:xfrm>
            <a:off x="12702" y="4762202"/>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58" name="Text Box 142"/>
          <p:cNvSpPr txBox="1">
            <a:spLocks noChangeAspect="1" noChangeArrowheads="1"/>
          </p:cNvSpPr>
          <p:nvPr/>
        </p:nvSpPr>
        <p:spPr bwMode="auto">
          <a:xfrm>
            <a:off x="203202" y="4001791"/>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759" name="Line 143"/>
          <p:cNvSpPr>
            <a:spLocks noChangeAspect="1" noChangeShapeType="1"/>
          </p:cNvSpPr>
          <p:nvPr/>
        </p:nvSpPr>
        <p:spPr bwMode="auto">
          <a:xfrm flipV="1">
            <a:off x="384175" y="4295481"/>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60" name="Text Box 144"/>
          <p:cNvSpPr txBox="1">
            <a:spLocks noChangeAspect="1" noChangeArrowheads="1"/>
          </p:cNvSpPr>
          <p:nvPr/>
        </p:nvSpPr>
        <p:spPr bwMode="auto">
          <a:xfrm>
            <a:off x="939801" y="4379616"/>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761" name="Text Box 146"/>
          <p:cNvSpPr txBox="1">
            <a:spLocks noChangeAspect="1" noChangeArrowheads="1"/>
          </p:cNvSpPr>
          <p:nvPr/>
        </p:nvSpPr>
        <p:spPr bwMode="auto">
          <a:xfrm>
            <a:off x="2043114" y="4762202"/>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dirty="0">
                <a:solidFill>
                  <a:srgbClr val="000000"/>
                </a:solidFill>
                <a:latin typeface="Arial Narrow" panose="020B0606020202030204" pitchFamily="34" charset="0"/>
                <a:cs typeface="Calibri" pitchFamily="34" charset="0"/>
              </a:rPr>
              <a:t>HO-C-H</a:t>
            </a:r>
          </a:p>
        </p:txBody>
      </p:sp>
      <p:sp>
        <p:nvSpPr>
          <p:cNvPr id="27762" name="Text Box 149"/>
          <p:cNvSpPr txBox="1">
            <a:spLocks noChangeAspect="1" noChangeArrowheads="1"/>
          </p:cNvSpPr>
          <p:nvPr/>
        </p:nvSpPr>
        <p:spPr bwMode="auto">
          <a:xfrm>
            <a:off x="2400300" y="5892502"/>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763" name="Text Box 150"/>
          <p:cNvSpPr txBox="1">
            <a:spLocks noChangeAspect="1" noChangeArrowheads="1"/>
          </p:cNvSpPr>
          <p:nvPr/>
        </p:nvSpPr>
        <p:spPr bwMode="auto">
          <a:xfrm>
            <a:off x="2214566" y="55273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64" name="Line 151"/>
          <p:cNvSpPr>
            <a:spLocks noChangeAspect="1" noChangeShapeType="1"/>
          </p:cNvSpPr>
          <p:nvPr/>
        </p:nvSpPr>
        <p:spPr bwMode="auto">
          <a:xfrm flipV="1">
            <a:off x="2586038" y="5455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65" name="Line 152"/>
          <p:cNvSpPr>
            <a:spLocks noChangeAspect="1" noChangeShapeType="1"/>
          </p:cNvSpPr>
          <p:nvPr/>
        </p:nvSpPr>
        <p:spPr bwMode="auto">
          <a:xfrm flipV="1">
            <a:off x="2586038" y="581789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66" name="Line 153"/>
          <p:cNvSpPr>
            <a:spLocks noChangeAspect="1" noChangeShapeType="1"/>
          </p:cNvSpPr>
          <p:nvPr/>
        </p:nvSpPr>
        <p:spPr bwMode="auto">
          <a:xfrm flipV="1">
            <a:off x="2586038" y="5074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67" name="Text Box 154"/>
          <p:cNvSpPr txBox="1">
            <a:spLocks noChangeAspect="1" noChangeArrowheads="1"/>
          </p:cNvSpPr>
          <p:nvPr/>
        </p:nvSpPr>
        <p:spPr bwMode="auto">
          <a:xfrm>
            <a:off x="2208216" y="51590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68" name="Line 155"/>
          <p:cNvSpPr>
            <a:spLocks noChangeAspect="1" noChangeShapeType="1"/>
          </p:cNvSpPr>
          <p:nvPr/>
        </p:nvSpPr>
        <p:spPr bwMode="auto">
          <a:xfrm flipV="1">
            <a:off x="2586038" y="46812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69" name="Text Box 156"/>
          <p:cNvSpPr txBox="1">
            <a:spLocks noChangeAspect="1" noChangeArrowheads="1"/>
          </p:cNvSpPr>
          <p:nvPr/>
        </p:nvSpPr>
        <p:spPr bwMode="auto">
          <a:xfrm>
            <a:off x="2405063" y="4001791"/>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770" name="Line 157"/>
          <p:cNvSpPr>
            <a:spLocks noChangeAspect="1" noChangeShapeType="1"/>
          </p:cNvSpPr>
          <p:nvPr/>
        </p:nvSpPr>
        <p:spPr bwMode="auto">
          <a:xfrm flipV="1">
            <a:off x="2586038" y="4295481"/>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71" name="Text Box 158"/>
          <p:cNvSpPr txBox="1">
            <a:spLocks noChangeAspect="1" noChangeArrowheads="1"/>
          </p:cNvSpPr>
          <p:nvPr/>
        </p:nvSpPr>
        <p:spPr bwMode="auto">
          <a:xfrm>
            <a:off x="3227391" y="4379616"/>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772" name="Text Box 159"/>
          <p:cNvSpPr txBox="1">
            <a:spLocks noChangeAspect="1" noChangeArrowheads="1"/>
          </p:cNvSpPr>
          <p:nvPr/>
        </p:nvSpPr>
        <p:spPr bwMode="auto">
          <a:xfrm>
            <a:off x="3227391" y="4762202"/>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773" name="Text Box 160"/>
          <p:cNvSpPr txBox="1">
            <a:spLocks noChangeAspect="1" noChangeArrowheads="1"/>
          </p:cNvSpPr>
          <p:nvPr/>
        </p:nvSpPr>
        <p:spPr bwMode="auto">
          <a:xfrm>
            <a:off x="3381377" y="55273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74" name="Text Box 161"/>
          <p:cNvSpPr txBox="1">
            <a:spLocks noChangeAspect="1" noChangeArrowheads="1"/>
          </p:cNvSpPr>
          <p:nvPr/>
        </p:nvSpPr>
        <p:spPr bwMode="auto">
          <a:xfrm>
            <a:off x="3567114" y="5892502"/>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775" name="Line 162"/>
          <p:cNvSpPr>
            <a:spLocks noChangeAspect="1" noChangeShapeType="1"/>
          </p:cNvSpPr>
          <p:nvPr/>
        </p:nvSpPr>
        <p:spPr bwMode="auto">
          <a:xfrm flipV="1">
            <a:off x="3752850" y="5455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76" name="Line 163"/>
          <p:cNvSpPr>
            <a:spLocks noChangeAspect="1" noChangeShapeType="1"/>
          </p:cNvSpPr>
          <p:nvPr/>
        </p:nvSpPr>
        <p:spPr bwMode="auto">
          <a:xfrm flipV="1">
            <a:off x="3752850" y="581789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77" name="Line 164"/>
          <p:cNvSpPr>
            <a:spLocks noChangeAspect="1" noChangeShapeType="1"/>
          </p:cNvSpPr>
          <p:nvPr/>
        </p:nvSpPr>
        <p:spPr bwMode="auto">
          <a:xfrm flipV="1">
            <a:off x="3752850" y="5074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78" name="Text Box 165"/>
          <p:cNvSpPr txBox="1">
            <a:spLocks noChangeAspect="1" noChangeArrowheads="1"/>
          </p:cNvSpPr>
          <p:nvPr/>
        </p:nvSpPr>
        <p:spPr bwMode="auto">
          <a:xfrm>
            <a:off x="3375028" y="51590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79" name="Line 166"/>
          <p:cNvSpPr>
            <a:spLocks noChangeAspect="1" noChangeShapeType="1"/>
          </p:cNvSpPr>
          <p:nvPr/>
        </p:nvSpPr>
        <p:spPr bwMode="auto">
          <a:xfrm flipV="1">
            <a:off x="3752850" y="46812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80" name="Text Box 167"/>
          <p:cNvSpPr txBox="1">
            <a:spLocks noChangeAspect="1" noChangeArrowheads="1"/>
          </p:cNvSpPr>
          <p:nvPr/>
        </p:nvSpPr>
        <p:spPr bwMode="auto">
          <a:xfrm>
            <a:off x="3571877" y="4001791"/>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781" name="Line 168"/>
          <p:cNvSpPr>
            <a:spLocks noChangeAspect="1" noChangeShapeType="1"/>
          </p:cNvSpPr>
          <p:nvPr/>
        </p:nvSpPr>
        <p:spPr bwMode="auto">
          <a:xfrm flipV="1">
            <a:off x="3752850" y="4295481"/>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82" name="Text Box 170"/>
          <p:cNvSpPr txBox="1">
            <a:spLocks noChangeAspect="1" noChangeArrowheads="1"/>
          </p:cNvSpPr>
          <p:nvPr/>
        </p:nvSpPr>
        <p:spPr bwMode="auto">
          <a:xfrm>
            <a:off x="4381503" y="51590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783" name="Text Box 172"/>
          <p:cNvSpPr txBox="1">
            <a:spLocks noChangeAspect="1" noChangeArrowheads="1"/>
          </p:cNvSpPr>
          <p:nvPr/>
        </p:nvSpPr>
        <p:spPr bwMode="auto">
          <a:xfrm>
            <a:off x="4543426" y="4379616"/>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84" name="Text Box 173"/>
          <p:cNvSpPr txBox="1">
            <a:spLocks noChangeAspect="1" noChangeArrowheads="1"/>
          </p:cNvSpPr>
          <p:nvPr/>
        </p:nvSpPr>
        <p:spPr bwMode="auto">
          <a:xfrm>
            <a:off x="4738689" y="5892502"/>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dirty="0">
                <a:solidFill>
                  <a:srgbClr val="000000"/>
                </a:solidFill>
                <a:latin typeface="Arial Narrow" panose="020B0606020202030204" pitchFamily="34" charset="0"/>
                <a:cs typeface="Calibri" pitchFamily="34" charset="0"/>
              </a:rPr>
              <a:t>CH</a:t>
            </a:r>
            <a:r>
              <a:rPr lang="fr-FR" sz="1800" baseline="-25000" dirty="0">
                <a:solidFill>
                  <a:srgbClr val="000000"/>
                </a:solidFill>
                <a:latin typeface="Arial Narrow" panose="020B0606020202030204" pitchFamily="34" charset="0"/>
                <a:cs typeface="Calibri" pitchFamily="34" charset="0"/>
              </a:rPr>
              <a:t>2</a:t>
            </a:r>
            <a:r>
              <a:rPr lang="fr-FR" sz="1800" dirty="0">
                <a:solidFill>
                  <a:srgbClr val="000000"/>
                </a:solidFill>
                <a:latin typeface="Arial Narrow" panose="020B0606020202030204" pitchFamily="34" charset="0"/>
                <a:cs typeface="Calibri" pitchFamily="34" charset="0"/>
              </a:rPr>
              <a:t>OH</a:t>
            </a:r>
          </a:p>
        </p:txBody>
      </p:sp>
      <p:sp>
        <p:nvSpPr>
          <p:cNvPr id="27785" name="Text Box 174"/>
          <p:cNvSpPr txBox="1">
            <a:spLocks noChangeAspect="1" noChangeArrowheads="1"/>
          </p:cNvSpPr>
          <p:nvPr/>
        </p:nvSpPr>
        <p:spPr bwMode="auto">
          <a:xfrm>
            <a:off x="4552952" y="55273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86" name="Line 175"/>
          <p:cNvSpPr>
            <a:spLocks noChangeAspect="1" noChangeShapeType="1"/>
          </p:cNvSpPr>
          <p:nvPr/>
        </p:nvSpPr>
        <p:spPr bwMode="auto">
          <a:xfrm flipV="1">
            <a:off x="4924425" y="5455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87" name="Line 176"/>
          <p:cNvSpPr>
            <a:spLocks noChangeAspect="1" noChangeShapeType="1"/>
          </p:cNvSpPr>
          <p:nvPr/>
        </p:nvSpPr>
        <p:spPr bwMode="auto">
          <a:xfrm flipV="1">
            <a:off x="4924425" y="581789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88" name="Line 177"/>
          <p:cNvSpPr>
            <a:spLocks noChangeAspect="1" noChangeShapeType="1"/>
          </p:cNvSpPr>
          <p:nvPr/>
        </p:nvSpPr>
        <p:spPr bwMode="auto">
          <a:xfrm flipV="1">
            <a:off x="4924425" y="5074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89" name="Line 178"/>
          <p:cNvSpPr>
            <a:spLocks noChangeAspect="1" noChangeShapeType="1"/>
          </p:cNvSpPr>
          <p:nvPr/>
        </p:nvSpPr>
        <p:spPr bwMode="auto">
          <a:xfrm flipV="1">
            <a:off x="4924425" y="46812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90" name="Text Box 179"/>
          <p:cNvSpPr txBox="1">
            <a:spLocks noChangeAspect="1" noChangeArrowheads="1"/>
          </p:cNvSpPr>
          <p:nvPr/>
        </p:nvSpPr>
        <p:spPr bwMode="auto">
          <a:xfrm>
            <a:off x="4548189" y="4762202"/>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91" name="Text Box 180"/>
          <p:cNvSpPr txBox="1">
            <a:spLocks noChangeAspect="1" noChangeArrowheads="1"/>
          </p:cNvSpPr>
          <p:nvPr/>
        </p:nvSpPr>
        <p:spPr bwMode="auto">
          <a:xfrm>
            <a:off x="4743452" y="4001791"/>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792" name="Line 181"/>
          <p:cNvSpPr>
            <a:spLocks noChangeAspect="1" noChangeShapeType="1"/>
          </p:cNvSpPr>
          <p:nvPr/>
        </p:nvSpPr>
        <p:spPr bwMode="auto">
          <a:xfrm flipV="1">
            <a:off x="4924425" y="4295481"/>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93" name="Text Box 182"/>
          <p:cNvSpPr txBox="1">
            <a:spLocks noChangeAspect="1" noChangeArrowheads="1"/>
          </p:cNvSpPr>
          <p:nvPr/>
        </p:nvSpPr>
        <p:spPr bwMode="auto">
          <a:xfrm>
            <a:off x="5911851" y="5892502"/>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794" name="Text Box 183"/>
          <p:cNvSpPr txBox="1">
            <a:spLocks noChangeAspect="1" noChangeArrowheads="1"/>
          </p:cNvSpPr>
          <p:nvPr/>
        </p:nvSpPr>
        <p:spPr bwMode="auto">
          <a:xfrm>
            <a:off x="5716589" y="55273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795" name="Line 184"/>
          <p:cNvSpPr>
            <a:spLocks noChangeAspect="1" noChangeShapeType="1"/>
          </p:cNvSpPr>
          <p:nvPr/>
        </p:nvSpPr>
        <p:spPr bwMode="auto">
          <a:xfrm flipV="1">
            <a:off x="6097588" y="5455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96" name="Line 185"/>
          <p:cNvSpPr>
            <a:spLocks noChangeAspect="1" noChangeShapeType="1"/>
          </p:cNvSpPr>
          <p:nvPr/>
        </p:nvSpPr>
        <p:spPr bwMode="auto">
          <a:xfrm flipV="1">
            <a:off x="6097588" y="581789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97" name="Line 186"/>
          <p:cNvSpPr>
            <a:spLocks noChangeAspect="1" noChangeShapeType="1"/>
          </p:cNvSpPr>
          <p:nvPr/>
        </p:nvSpPr>
        <p:spPr bwMode="auto">
          <a:xfrm flipV="1">
            <a:off x="6097588" y="5074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798" name="Text Box 187"/>
          <p:cNvSpPr txBox="1">
            <a:spLocks noChangeAspect="1" noChangeArrowheads="1"/>
          </p:cNvSpPr>
          <p:nvPr/>
        </p:nvSpPr>
        <p:spPr bwMode="auto">
          <a:xfrm>
            <a:off x="5562603" y="51590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799" name="Line 188"/>
          <p:cNvSpPr>
            <a:spLocks noChangeAspect="1" noChangeShapeType="1"/>
          </p:cNvSpPr>
          <p:nvPr/>
        </p:nvSpPr>
        <p:spPr bwMode="auto">
          <a:xfrm flipV="1">
            <a:off x="6097588" y="46812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00" name="Text Box 189"/>
          <p:cNvSpPr txBox="1">
            <a:spLocks noChangeAspect="1" noChangeArrowheads="1"/>
          </p:cNvSpPr>
          <p:nvPr/>
        </p:nvSpPr>
        <p:spPr bwMode="auto">
          <a:xfrm>
            <a:off x="5721352" y="4762202"/>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801" name="Text Box 190"/>
          <p:cNvSpPr txBox="1">
            <a:spLocks noChangeAspect="1" noChangeArrowheads="1"/>
          </p:cNvSpPr>
          <p:nvPr/>
        </p:nvSpPr>
        <p:spPr bwMode="auto">
          <a:xfrm>
            <a:off x="5916614" y="4001791"/>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802" name="Line 191"/>
          <p:cNvSpPr>
            <a:spLocks noChangeAspect="1" noChangeShapeType="1"/>
          </p:cNvSpPr>
          <p:nvPr/>
        </p:nvSpPr>
        <p:spPr bwMode="auto">
          <a:xfrm flipV="1">
            <a:off x="6097588" y="4295481"/>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03" name="Text Box 192"/>
          <p:cNvSpPr txBox="1">
            <a:spLocks noChangeAspect="1" noChangeArrowheads="1"/>
          </p:cNvSpPr>
          <p:nvPr/>
        </p:nvSpPr>
        <p:spPr bwMode="auto">
          <a:xfrm>
            <a:off x="5576889" y="4379616"/>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804" name="Text Box 194"/>
          <p:cNvSpPr txBox="1">
            <a:spLocks noChangeAspect="1" noChangeArrowheads="1"/>
          </p:cNvSpPr>
          <p:nvPr/>
        </p:nvSpPr>
        <p:spPr bwMode="auto">
          <a:xfrm>
            <a:off x="6729414" y="4762202"/>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805" name="Text Box 196"/>
          <p:cNvSpPr txBox="1">
            <a:spLocks noChangeAspect="1" noChangeArrowheads="1"/>
          </p:cNvSpPr>
          <p:nvPr/>
        </p:nvSpPr>
        <p:spPr bwMode="auto">
          <a:xfrm>
            <a:off x="6729415" y="51590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806" name="Text Box 198"/>
          <p:cNvSpPr txBox="1">
            <a:spLocks noChangeAspect="1" noChangeArrowheads="1"/>
          </p:cNvSpPr>
          <p:nvPr/>
        </p:nvSpPr>
        <p:spPr bwMode="auto">
          <a:xfrm>
            <a:off x="6880228" y="4379616"/>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807" name="Text Box 199"/>
          <p:cNvSpPr txBox="1">
            <a:spLocks noChangeAspect="1" noChangeArrowheads="1"/>
          </p:cNvSpPr>
          <p:nvPr/>
        </p:nvSpPr>
        <p:spPr bwMode="auto">
          <a:xfrm>
            <a:off x="7086600" y="5892502"/>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808" name="Text Box 200"/>
          <p:cNvSpPr txBox="1">
            <a:spLocks noChangeAspect="1" noChangeArrowheads="1"/>
          </p:cNvSpPr>
          <p:nvPr/>
        </p:nvSpPr>
        <p:spPr bwMode="auto">
          <a:xfrm>
            <a:off x="6873878" y="55273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809" name="Line 201"/>
          <p:cNvSpPr>
            <a:spLocks noChangeAspect="1" noChangeShapeType="1"/>
          </p:cNvSpPr>
          <p:nvPr/>
        </p:nvSpPr>
        <p:spPr bwMode="auto">
          <a:xfrm flipV="1">
            <a:off x="7265988" y="5455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10" name="Line 202"/>
          <p:cNvSpPr>
            <a:spLocks noChangeAspect="1" noChangeShapeType="1"/>
          </p:cNvSpPr>
          <p:nvPr/>
        </p:nvSpPr>
        <p:spPr bwMode="auto">
          <a:xfrm flipV="1">
            <a:off x="7265988" y="581789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11" name="Line 203"/>
          <p:cNvSpPr>
            <a:spLocks noChangeAspect="1" noChangeShapeType="1"/>
          </p:cNvSpPr>
          <p:nvPr/>
        </p:nvSpPr>
        <p:spPr bwMode="auto">
          <a:xfrm flipV="1">
            <a:off x="7265988" y="5074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12" name="Line 204"/>
          <p:cNvSpPr>
            <a:spLocks noChangeAspect="1" noChangeShapeType="1"/>
          </p:cNvSpPr>
          <p:nvPr/>
        </p:nvSpPr>
        <p:spPr bwMode="auto">
          <a:xfrm flipV="1">
            <a:off x="7265988" y="46812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13" name="Text Box 205"/>
          <p:cNvSpPr txBox="1">
            <a:spLocks noChangeAspect="1" noChangeArrowheads="1"/>
          </p:cNvSpPr>
          <p:nvPr/>
        </p:nvSpPr>
        <p:spPr bwMode="auto">
          <a:xfrm>
            <a:off x="7091363" y="4001791"/>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814" name="Line 206"/>
          <p:cNvSpPr>
            <a:spLocks noChangeAspect="1" noChangeShapeType="1"/>
          </p:cNvSpPr>
          <p:nvPr/>
        </p:nvSpPr>
        <p:spPr bwMode="auto">
          <a:xfrm flipV="1">
            <a:off x="7265988" y="4295481"/>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15" name="Text Box 207"/>
          <p:cNvSpPr txBox="1">
            <a:spLocks noChangeAspect="1" noChangeArrowheads="1"/>
          </p:cNvSpPr>
          <p:nvPr/>
        </p:nvSpPr>
        <p:spPr bwMode="auto">
          <a:xfrm>
            <a:off x="7918453" y="4379616"/>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816" name="Text Box 208"/>
          <p:cNvSpPr txBox="1">
            <a:spLocks noChangeAspect="1" noChangeArrowheads="1"/>
          </p:cNvSpPr>
          <p:nvPr/>
        </p:nvSpPr>
        <p:spPr bwMode="auto">
          <a:xfrm>
            <a:off x="8264526" y="5892502"/>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7817" name="Text Box 209"/>
          <p:cNvSpPr txBox="1">
            <a:spLocks noChangeAspect="1" noChangeArrowheads="1"/>
          </p:cNvSpPr>
          <p:nvPr/>
        </p:nvSpPr>
        <p:spPr bwMode="auto">
          <a:xfrm>
            <a:off x="8061328" y="55273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818" name="Line 210"/>
          <p:cNvSpPr>
            <a:spLocks noChangeAspect="1" noChangeShapeType="1"/>
          </p:cNvSpPr>
          <p:nvPr/>
        </p:nvSpPr>
        <p:spPr bwMode="auto">
          <a:xfrm flipV="1">
            <a:off x="8443913" y="5455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19" name="Line 211"/>
          <p:cNvSpPr>
            <a:spLocks noChangeAspect="1" noChangeShapeType="1"/>
          </p:cNvSpPr>
          <p:nvPr/>
        </p:nvSpPr>
        <p:spPr bwMode="auto">
          <a:xfrm flipV="1">
            <a:off x="8443913" y="581789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20" name="Line 212"/>
          <p:cNvSpPr>
            <a:spLocks noChangeAspect="1" noChangeShapeType="1"/>
          </p:cNvSpPr>
          <p:nvPr/>
        </p:nvSpPr>
        <p:spPr bwMode="auto">
          <a:xfrm flipV="1">
            <a:off x="8443913" y="50749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21" name="Text Box 213"/>
          <p:cNvSpPr txBox="1">
            <a:spLocks noChangeAspect="1" noChangeArrowheads="1"/>
          </p:cNvSpPr>
          <p:nvPr/>
        </p:nvSpPr>
        <p:spPr bwMode="auto">
          <a:xfrm>
            <a:off x="7907341" y="5159077"/>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822" name="Line 214"/>
          <p:cNvSpPr>
            <a:spLocks noChangeAspect="1" noChangeShapeType="1"/>
          </p:cNvSpPr>
          <p:nvPr/>
        </p:nvSpPr>
        <p:spPr bwMode="auto">
          <a:xfrm flipV="1">
            <a:off x="8443913" y="468124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23" name="Text Box 215"/>
          <p:cNvSpPr txBox="1">
            <a:spLocks noChangeAspect="1" noChangeArrowheads="1"/>
          </p:cNvSpPr>
          <p:nvPr/>
        </p:nvSpPr>
        <p:spPr bwMode="auto">
          <a:xfrm>
            <a:off x="7907341" y="4762202"/>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7824" name="Text Box 216"/>
          <p:cNvSpPr txBox="1">
            <a:spLocks noChangeAspect="1" noChangeArrowheads="1"/>
          </p:cNvSpPr>
          <p:nvPr/>
        </p:nvSpPr>
        <p:spPr bwMode="auto">
          <a:xfrm>
            <a:off x="8269289" y="4001791"/>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CHO</a:t>
            </a:r>
          </a:p>
        </p:txBody>
      </p:sp>
      <p:sp>
        <p:nvSpPr>
          <p:cNvPr id="27825" name="Line 217"/>
          <p:cNvSpPr>
            <a:spLocks noChangeAspect="1" noChangeShapeType="1"/>
          </p:cNvSpPr>
          <p:nvPr/>
        </p:nvSpPr>
        <p:spPr bwMode="auto">
          <a:xfrm flipV="1">
            <a:off x="8443913" y="4295481"/>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826" name="Rectangle 219"/>
          <p:cNvSpPr>
            <a:spLocks noChangeArrowheads="1"/>
          </p:cNvSpPr>
          <p:nvPr/>
        </p:nvSpPr>
        <p:spPr bwMode="auto">
          <a:xfrm>
            <a:off x="63047" y="3797002"/>
            <a:ext cx="9014271" cy="27622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827" name="Text Box 220"/>
          <p:cNvSpPr txBox="1">
            <a:spLocks noChangeArrowheads="1"/>
          </p:cNvSpPr>
          <p:nvPr/>
        </p:nvSpPr>
        <p:spPr bwMode="auto">
          <a:xfrm>
            <a:off x="3963989" y="3725566"/>
            <a:ext cx="1222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6 carbones</a:t>
            </a:r>
          </a:p>
        </p:txBody>
      </p:sp>
      <p:sp>
        <p:nvSpPr>
          <p:cNvPr id="27828" name="AutoShape 222"/>
          <p:cNvSpPr>
            <a:spLocks/>
          </p:cNvSpPr>
          <p:nvPr/>
        </p:nvSpPr>
        <p:spPr bwMode="auto">
          <a:xfrm rot="16200000" flipV="1">
            <a:off x="1028022" y="3230257"/>
            <a:ext cx="111125" cy="1549400"/>
          </a:xfrm>
          <a:prstGeom prst="rightBrace">
            <a:avLst>
              <a:gd name="adj1" fmla="val 116190"/>
              <a:gd name="adj2" fmla="val 50000"/>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830" name="AutoShape 225"/>
          <p:cNvSpPr>
            <a:spLocks/>
          </p:cNvSpPr>
          <p:nvPr/>
        </p:nvSpPr>
        <p:spPr bwMode="auto">
          <a:xfrm rot="16200000" flipV="1">
            <a:off x="3121933" y="3235017"/>
            <a:ext cx="107950" cy="1543050"/>
          </a:xfrm>
          <a:prstGeom prst="rightBrace">
            <a:avLst>
              <a:gd name="adj1" fmla="val 119118"/>
              <a:gd name="adj2" fmla="val 50000"/>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832" name="AutoShape 228"/>
          <p:cNvSpPr>
            <a:spLocks/>
          </p:cNvSpPr>
          <p:nvPr/>
        </p:nvSpPr>
        <p:spPr bwMode="auto">
          <a:xfrm rot="16200000" flipV="1">
            <a:off x="5684952" y="3238988"/>
            <a:ext cx="112712" cy="1530350"/>
          </a:xfrm>
          <a:prstGeom prst="rightBrace">
            <a:avLst>
              <a:gd name="adj1" fmla="val 113146"/>
              <a:gd name="adj2" fmla="val 50000"/>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834" name="AutoShape 231"/>
          <p:cNvSpPr>
            <a:spLocks/>
          </p:cNvSpPr>
          <p:nvPr/>
        </p:nvSpPr>
        <p:spPr bwMode="auto">
          <a:xfrm rot="16200000" flipV="1">
            <a:off x="7996352" y="3218348"/>
            <a:ext cx="107950" cy="1576388"/>
          </a:xfrm>
          <a:prstGeom prst="rightBrace">
            <a:avLst>
              <a:gd name="adj1" fmla="val 121691"/>
              <a:gd name="adj2" fmla="val 50000"/>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7836" name="Text Box 234"/>
          <p:cNvSpPr txBox="1">
            <a:spLocks noChangeAspect="1" noChangeArrowheads="1"/>
          </p:cNvSpPr>
          <p:nvPr/>
        </p:nvSpPr>
        <p:spPr bwMode="auto">
          <a:xfrm>
            <a:off x="2228852" y="4379616"/>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837" name="Text Box 235"/>
          <p:cNvSpPr txBox="1">
            <a:spLocks noChangeAspect="1" noChangeArrowheads="1"/>
          </p:cNvSpPr>
          <p:nvPr/>
        </p:nvSpPr>
        <p:spPr bwMode="auto">
          <a:xfrm>
            <a:off x="12702" y="4379616"/>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7838" name="Text Box 243"/>
          <p:cNvSpPr txBox="1">
            <a:spLocks noChangeArrowheads="1"/>
          </p:cNvSpPr>
          <p:nvPr/>
        </p:nvSpPr>
        <p:spPr bwMode="auto">
          <a:xfrm>
            <a:off x="-49213" y="6292552"/>
            <a:ext cx="128587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D-allose</a:t>
            </a:r>
          </a:p>
        </p:txBody>
      </p:sp>
      <p:sp>
        <p:nvSpPr>
          <p:cNvPr id="27839" name="Text Box 244"/>
          <p:cNvSpPr txBox="1">
            <a:spLocks noChangeArrowheads="1"/>
          </p:cNvSpPr>
          <p:nvPr/>
        </p:nvSpPr>
        <p:spPr bwMode="auto">
          <a:xfrm>
            <a:off x="2220913" y="6292556"/>
            <a:ext cx="102076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300">
                <a:solidFill>
                  <a:srgbClr val="000000"/>
                </a:solidFill>
                <a:latin typeface="Arial Narrow" panose="020B0606020202030204" pitchFamily="34" charset="0"/>
                <a:cs typeface="Calibri" pitchFamily="34" charset="0"/>
              </a:rPr>
              <a:t>D-glucose</a:t>
            </a:r>
          </a:p>
        </p:txBody>
      </p:sp>
      <p:sp>
        <p:nvSpPr>
          <p:cNvPr id="27840" name="Text Box 245"/>
          <p:cNvSpPr txBox="1">
            <a:spLocks noChangeArrowheads="1"/>
          </p:cNvSpPr>
          <p:nvPr/>
        </p:nvSpPr>
        <p:spPr bwMode="auto">
          <a:xfrm>
            <a:off x="1144588" y="6292552"/>
            <a:ext cx="996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D-altrose</a:t>
            </a:r>
          </a:p>
        </p:txBody>
      </p:sp>
      <p:sp>
        <p:nvSpPr>
          <p:cNvPr id="27841" name="Text Box 246"/>
          <p:cNvSpPr txBox="1">
            <a:spLocks noChangeArrowheads="1"/>
          </p:cNvSpPr>
          <p:nvPr/>
        </p:nvSpPr>
        <p:spPr bwMode="auto">
          <a:xfrm>
            <a:off x="3257552" y="6292556"/>
            <a:ext cx="114617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300">
                <a:solidFill>
                  <a:srgbClr val="000000"/>
                </a:solidFill>
                <a:latin typeface="Arial Narrow" panose="020B0606020202030204" pitchFamily="34" charset="0"/>
                <a:cs typeface="Calibri" pitchFamily="34" charset="0"/>
              </a:rPr>
              <a:t>D-mannose</a:t>
            </a:r>
          </a:p>
        </p:txBody>
      </p:sp>
      <p:sp>
        <p:nvSpPr>
          <p:cNvPr id="27842" name="Text Box 247"/>
          <p:cNvSpPr txBox="1">
            <a:spLocks noChangeArrowheads="1"/>
          </p:cNvSpPr>
          <p:nvPr/>
        </p:nvSpPr>
        <p:spPr bwMode="auto">
          <a:xfrm>
            <a:off x="4389440" y="6292552"/>
            <a:ext cx="1285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D-gulose</a:t>
            </a:r>
          </a:p>
        </p:txBody>
      </p:sp>
      <p:sp>
        <p:nvSpPr>
          <p:cNvPr id="27843" name="Text Box 248"/>
          <p:cNvSpPr txBox="1">
            <a:spLocks noChangeArrowheads="1"/>
          </p:cNvSpPr>
          <p:nvPr/>
        </p:nvSpPr>
        <p:spPr bwMode="auto">
          <a:xfrm>
            <a:off x="6792913" y="6292552"/>
            <a:ext cx="1382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D-galactose</a:t>
            </a:r>
          </a:p>
        </p:txBody>
      </p:sp>
      <p:sp>
        <p:nvSpPr>
          <p:cNvPr id="27844" name="Text Box 249"/>
          <p:cNvSpPr txBox="1">
            <a:spLocks noChangeArrowheads="1"/>
          </p:cNvSpPr>
          <p:nvPr/>
        </p:nvSpPr>
        <p:spPr bwMode="auto">
          <a:xfrm>
            <a:off x="5735639" y="6292552"/>
            <a:ext cx="996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dirty="0">
                <a:solidFill>
                  <a:srgbClr val="000000"/>
                </a:solidFill>
                <a:latin typeface="Arial Narrow" panose="020B0606020202030204" pitchFamily="34" charset="0"/>
                <a:cs typeface="Calibri" pitchFamily="34" charset="0"/>
              </a:rPr>
              <a:t>D-</a:t>
            </a:r>
            <a:r>
              <a:rPr lang="fr-FR" sz="1400" dirty="0" err="1">
                <a:solidFill>
                  <a:srgbClr val="000000"/>
                </a:solidFill>
                <a:latin typeface="Arial Narrow" panose="020B0606020202030204" pitchFamily="34" charset="0"/>
                <a:cs typeface="Calibri" pitchFamily="34" charset="0"/>
              </a:rPr>
              <a:t>idose</a:t>
            </a:r>
            <a:endParaRPr lang="fr-FR" sz="1400" dirty="0">
              <a:solidFill>
                <a:srgbClr val="000000"/>
              </a:solidFill>
              <a:latin typeface="Arial Narrow" panose="020B0606020202030204" pitchFamily="34" charset="0"/>
              <a:cs typeface="Calibri" pitchFamily="34" charset="0"/>
            </a:endParaRPr>
          </a:p>
        </p:txBody>
      </p:sp>
      <p:sp>
        <p:nvSpPr>
          <p:cNvPr id="27845" name="Text Box 250"/>
          <p:cNvSpPr txBox="1">
            <a:spLocks noChangeArrowheads="1"/>
          </p:cNvSpPr>
          <p:nvPr/>
        </p:nvSpPr>
        <p:spPr bwMode="auto">
          <a:xfrm>
            <a:off x="8020052" y="6292552"/>
            <a:ext cx="1146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D-talose</a:t>
            </a:r>
          </a:p>
        </p:txBody>
      </p:sp>
      <p:pic>
        <p:nvPicPr>
          <p:cNvPr id="193"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398764"/>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bwMode="auto">
          <a:xfrm>
            <a:off x="430923" y="2665269"/>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Connecteur droit 195"/>
          <p:cNvCxnSpPr/>
          <p:nvPr/>
        </p:nvCxnSpPr>
        <p:spPr bwMode="auto">
          <a:xfrm>
            <a:off x="2011365" y="2259900"/>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Connecteur droit 196"/>
          <p:cNvCxnSpPr/>
          <p:nvPr/>
        </p:nvCxnSpPr>
        <p:spPr bwMode="auto">
          <a:xfrm>
            <a:off x="3396620" y="2277786"/>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Connecteur droit 197"/>
          <p:cNvCxnSpPr/>
          <p:nvPr/>
        </p:nvCxnSpPr>
        <p:spPr bwMode="auto">
          <a:xfrm>
            <a:off x="4641219" y="1885248"/>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Connecteur droit 199"/>
          <p:cNvCxnSpPr/>
          <p:nvPr/>
        </p:nvCxnSpPr>
        <p:spPr bwMode="auto">
          <a:xfrm>
            <a:off x="5916614" y="1903134"/>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Connecteur droit 204"/>
          <p:cNvCxnSpPr/>
          <p:nvPr/>
        </p:nvCxnSpPr>
        <p:spPr bwMode="auto">
          <a:xfrm>
            <a:off x="7176813" y="1884084"/>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Connecteur droit 206"/>
          <p:cNvCxnSpPr/>
          <p:nvPr/>
        </p:nvCxnSpPr>
        <p:spPr bwMode="auto">
          <a:xfrm>
            <a:off x="8257591" y="1903557"/>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Forme libre 205"/>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08" name="Triangle isocèle 207"/>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09" name="Triangle isocèle 208"/>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10" name="Image 209"/>
          <p:cNvPicPr>
            <a:picLocks noChangeAspect="1"/>
          </p:cNvPicPr>
          <p:nvPr/>
        </p:nvPicPr>
        <p:blipFill>
          <a:blip r:embed="rId3" cstate="print"/>
          <a:stretch>
            <a:fillRect/>
          </a:stretch>
        </p:blipFill>
        <p:spPr>
          <a:xfrm>
            <a:off x="7680192" y="133387"/>
            <a:ext cx="1122991" cy="687247"/>
          </a:xfrm>
          <a:prstGeom prst="rect">
            <a:avLst/>
          </a:prstGeom>
        </p:spPr>
      </p:pic>
      <p:sp>
        <p:nvSpPr>
          <p:cNvPr id="211"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212"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B</a:t>
            </a:r>
            <a:r>
              <a:rPr lang="fr-FR"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Les monosaccharides possèdent des centres </a:t>
            </a:r>
            <a:r>
              <a:rPr lang="fr-FR" dirty="0" smtClean="0">
                <a:solidFill>
                  <a:srgbClr val="C0504D"/>
                </a:solidFill>
                <a:latin typeface="Arial Narrow" panose="020B0606020202030204" pitchFamily="34" charset="0"/>
                <a:cs typeface="Calibri" pitchFamily="34" charset="0"/>
              </a:rPr>
              <a:t>asymétriques</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8486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72"/>
                                        </p:tgtEl>
                                        <p:attrNameLst>
                                          <p:attrName>style.visibility</p:attrName>
                                        </p:attrNameLst>
                                      </p:cBhvr>
                                      <p:to>
                                        <p:strVal val="visible"/>
                                      </p:to>
                                    </p:set>
                                    <p:animEffect transition="in" filter="fade">
                                      <p:cBhvr>
                                        <p:cTn id="10" dur="500"/>
                                        <p:tgtEl>
                                          <p:spTgt spid="276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8"/>
                                        </p:tgtEl>
                                        <p:attrNameLst>
                                          <p:attrName>style.visibility</p:attrName>
                                        </p:attrNameLst>
                                      </p:cBhvr>
                                      <p:to>
                                        <p:strVal val="visible"/>
                                      </p:to>
                                    </p:set>
                                    <p:animEffect transition="in" filter="fade">
                                      <p:cBhvr>
                                        <p:cTn id="15" dur="500"/>
                                        <p:tgtEl>
                                          <p:spTgt spid="276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659"/>
                                        </p:tgtEl>
                                        <p:attrNameLst>
                                          <p:attrName>style.visibility</p:attrName>
                                        </p:attrNameLst>
                                      </p:cBhvr>
                                      <p:to>
                                        <p:strVal val="visible"/>
                                      </p:to>
                                    </p:set>
                                    <p:animEffect transition="in" filter="fade">
                                      <p:cBhvr>
                                        <p:cTn id="18" dur="500"/>
                                        <p:tgtEl>
                                          <p:spTgt spid="276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680"/>
                                        </p:tgtEl>
                                        <p:attrNameLst>
                                          <p:attrName>style.visibility</p:attrName>
                                        </p:attrNameLst>
                                      </p:cBhvr>
                                      <p:to>
                                        <p:strVal val="visible"/>
                                      </p:to>
                                    </p:set>
                                    <p:animEffect transition="in" filter="fade">
                                      <p:cBhvr>
                                        <p:cTn id="21" dur="500"/>
                                        <p:tgtEl>
                                          <p:spTgt spid="2768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681"/>
                                        </p:tgtEl>
                                        <p:attrNameLst>
                                          <p:attrName>style.visibility</p:attrName>
                                        </p:attrNameLst>
                                      </p:cBhvr>
                                      <p:to>
                                        <p:strVal val="visible"/>
                                      </p:to>
                                    </p:set>
                                    <p:animEffect transition="in" filter="fade">
                                      <p:cBhvr>
                                        <p:cTn id="24" dur="500"/>
                                        <p:tgtEl>
                                          <p:spTgt spid="276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682"/>
                                        </p:tgtEl>
                                        <p:attrNameLst>
                                          <p:attrName>style.visibility</p:attrName>
                                        </p:attrNameLst>
                                      </p:cBhvr>
                                      <p:to>
                                        <p:strVal val="visible"/>
                                      </p:to>
                                    </p:set>
                                    <p:animEffect transition="in" filter="fade">
                                      <p:cBhvr>
                                        <p:cTn id="27" dur="500"/>
                                        <p:tgtEl>
                                          <p:spTgt spid="2768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683"/>
                                        </p:tgtEl>
                                        <p:attrNameLst>
                                          <p:attrName>style.visibility</p:attrName>
                                        </p:attrNameLst>
                                      </p:cBhvr>
                                      <p:to>
                                        <p:strVal val="visible"/>
                                      </p:to>
                                    </p:set>
                                    <p:animEffect transition="in" filter="fade">
                                      <p:cBhvr>
                                        <p:cTn id="30" dur="500"/>
                                        <p:tgtEl>
                                          <p:spTgt spid="2768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684"/>
                                        </p:tgtEl>
                                        <p:attrNameLst>
                                          <p:attrName>style.visibility</p:attrName>
                                        </p:attrNameLst>
                                      </p:cBhvr>
                                      <p:to>
                                        <p:strVal val="visible"/>
                                      </p:to>
                                    </p:set>
                                    <p:animEffect transition="in" filter="fade">
                                      <p:cBhvr>
                                        <p:cTn id="33" dur="500"/>
                                        <p:tgtEl>
                                          <p:spTgt spid="2768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685"/>
                                        </p:tgtEl>
                                        <p:attrNameLst>
                                          <p:attrName>style.visibility</p:attrName>
                                        </p:attrNameLst>
                                      </p:cBhvr>
                                      <p:to>
                                        <p:strVal val="visible"/>
                                      </p:to>
                                    </p:set>
                                    <p:animEffect transition="in" filter="fade">
                                      <p:cBhvr>
                                        <p:cTn id="36" dur="500"/>
                                        <p:tgtEl>
                                          <p:spTgt spid="2768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686"/>
                                        </p:tgtEl>
                                        <p:attrNameLst>
                                          <p:attrName>style.visibility</p:attrName>
                                        </p:attrNameLst>
                                      </p:cBhvr>
                                      <p:to>
                                        <p:strVal val="visible"/>
                                      </p:to>
                                    </p:set>
                                    <p:animEffect transition="in" filter="fade">
                                      <p:cBhvr>
                                        <p:cTn id="39" dur="500"/>
                                        <p:tgtEl>
                                          <p:spTgt spid="2768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687"/>
                                        </p:tgtEl>
                                        <p:attrNameLst>
                                          <p:attrName>style.visibility</p:attrName>
                                        </p:attrNameLst>
                                      </p:cBhvr>
                                      <p:to>
                                        <p:strVal val="visible"/>
                                      </p:to>
                                    </p:set>
                                    <p:animEffect transition="in" filter="fade">
                                      <p:cBhvr>
                                        <p:cTn id="42" dur="500"/>
                                        <p:tgtEl>
                                          <p:spTgt spid="2768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688"/>
                                        </p:tgtEl>
                                        <p:attrNameLst>
                                          <p:attrName>style.visibility</p:attrName>
                                        </p:attrNameLst>
                                      </p:cBhvr>
                                      <p:to>
                                        <p:strVal val="visible"/>
                                      </p:to>
                                    </p:set>
                                    <p:animEffect transition="in" filter="fade">
                                      <p:cBhvr>
                                        <p:cTn id="45" dur="500"/>
                                        <p:tgtEl>
                                          <p:spTgt spid="2768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689"/>
                                        </p:tgtEl>
                                        <p:attrNameLst>
                                          <p:attrName>style.visibility</p:attrName>
                                        </p:attrNameLst>
                                      </p:cBhvr>
                                      <p:to>
                                        <p:strVal val="visible"/>
                                      </p:to>
                                    </p:set>
                                    <p:animEffect transition="in" filter="fade">
                                      <p:cBhvr>
                                        <p:cTn id="48" dur="500"/>
                                        <p:tgtEl>
                                          <p:spTgt spid="2768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690"/>
                                        </p:tgtEl>
                                        <p:attrNameLst>
                                          <p:attrName>style.visibility</p:attrName>
                                        </p:attrNameLst>
                                      </p:cBhvr>
                                      <p:to>
                                        <p:strVal val="visible"/>
                                      </p:to>
                                    </p:set>
                                    <p:animEffect transition="in" filter="fade">
                                      <p:cBhvr>
                                        <p:cTn id="51" dur="500"/>
                                        <p:tgtEl>
                                          <p:spTgt spid="2769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691"/>
                                        </p:tgtEl>
                                        <p:attrNameLst>
                                          <p:attrName>style.visibility</p:attrName>
                                        </p:attrNameLst>
                                      </p:cBhvr>
                                      <p:to>
                                        <p:strVal val="visible"/>
                                      </p:to>
                                    </p:set>
                                    <p:animEffect transition="in" filter="fade">
                                      <p:cBhvr>
                                        <p:cTn id="54" dur="500"/>
                                        <p:tgtEl>
                                          <p:spTgt spid="2769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692"/>
                                        </p:tgtEl>
                                        <p:attrNameLst>
                                          <p:attrName>style.visibility</p:attrName>
                                        </p:attrNameLst>
                                      </p:cBhvr>
                                      <p:to>
                                        <p:strVal val="visible"/>
                                      </p:to>
                                    </p:set>
                                    <p:animEffect transition="in" filter="fade">
                                      <p:cBhvr>
                                        <p:cTn id="57" dur="500"/>
                                        <p:tgtEl>
                                          <p:spTgt spid="2769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693"/>
                                        </p:tgtEl>
                                        <p:attrNameLst>
                                          <p:attrName>style.visibility</p:attrName>
                                        </p:attrNameLst>
                                      </p:cBhvr>
                                      <p:to>
                                        <p:strVal val="visible"/>
                                      </p:to>
                                    </p:set>
                                    <p:animEffect transition="in" filter="fade">
                                      <p:cBhvr>
                                        <p:cTn id="60" dur="500"/>
                                        <p:tgtEl>
                                          <p:spTgt spid="2769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694"/>
                                        </p:tgtEl>
                                        <p:attrNameLst>
                                          <p:attrName>style.visibility</p:attrName>
                                        </p:attrNameLst>
                                      </p:cBhvr>
                                      <p:to>
                                        <p:strVal val="visible"/>
                                      </p:to>
                                    </p:set>
                                    <p:animEffect transition="in" filter="fade">
                                      <p:cBhvr>
                                        <p:cTn id="63" dur="500"/>
                                        <p:tgtEl>
                                          <p:spTgt spid="2769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695"/>
                                        </p:tgtEl>
                                        <p:attrNameLst>
                                          <p:attrName>style.visibility</p:attrName>
                                        </p:attrNameLst>
                                      </p:cBhvr>
                                      <p:to>
                                        <p:strVal val="visible"/>
                                      </p:to>
                                    </p:set>
                                    <p:animEffect transition="in" filter="fade">
                                      <p:cBhvr>
                                        <p:cTn id="66" dur="500"/>
                                        <p:tgtEl>
                                          <p:spTgt spid="2769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696"/>
                                        </p:tgtEl>
                                        <p:attrNameLst>
                                          <p:attrName>style.visibility</p:attrName>
                                        </p:attrNameLst>
                                      </p:cBhvr>
                                      <p:to>
                                        <p:strVal val="visible"/>
                                      </p:to>
                                    </p:set>
                                    <p:animEffect transition="in" filter="fade">
                                      <p:cBhvr>
                                        <p:cTn id="69" dur="500"/>
                                        <p:tgtEl>
                                          <p:spTgt spid="2769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697"/>
                                        </p:tgtEl>
                                        <p:attrNameLst>
                                          <p:attrName>style.visibility</p:attrName>
                                        </p:attrNameLst>
                                      </p:cBhvr>
                                      <p:to>
                                        <p:strVal val="visible"/>
                                      </p:to>
                                    </p:set>
                                    <p:animEffect transition="in" filter="fade">
                                      <p:cBhvr>
                                        <p:cTn id="72" dur="500"/>
                                        <p:tgtEl>
                                          <p:spTgt spid="2769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6"/>
                                        </p:tgtEl>
                                        <p:attrNameLst>
                                          <p:attrName>style.visibility</p:attrName>
                                        </p:attrNameLst>
                                      </p:cBhvr>
                                      <p:to>
                                        <p:strVal val="visible"/>
                                      </p:to>
                                    </p:set>
                                    <p:animEffect transition="in" filter="fade">
                                      <p:cBhvr>
                                        <p:cTn id="77" dur="500"/>
                                        <p:tgtEl>
                                          <p:spTgt spid="196"/>
                                        </p:tgtEl>
                                      </p:cBhvr>
                                    </p:animEffect>
                                  </p:childTnLst>
                                </p:cTn>
                              </p:par>
                              <p:par>
                                <p:cTn id="78" presetID="10" presetClass="entr" presetSubtype="0" fill="hold" nodeType="withEffect">
                                  <p:stCondLst>
                                    <p:cond delay="0"/>
                                  </p:stCondLst>
                                  <p:childTnLst>
                                    <p:set>
                                      <p:cBhvr>
                                        <p:cTn id="79" dur="1" fill="hold">
                                          <p:stCondLst>
                                            <p:cond delay="0"/>
                                          </p:stCondLst>
                                        </p:cTn>
                                        <p:tgtEl>
                                          <p:spTgt spid="197"/>
                                        </p:tgtEl>
                                        <p:attrNameLst>
                                          <p:attrName>style.visibility</p:attrName>
                                        </p:attrNameLst>
                                      </p:cBhvr>
                                      <p:to>
                                        <p:strVal val="visible"/>
                                      </p:to>
                                    </p:set>
                                    <p:animEffect transition="in" filter="fade">
                                      <p:cBhvr>
                                        <p:cTn id="80" dur="500"/>
                                        <p:tgtEl>
                                          <p:spTgt spid="19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7660"/>
                                        </p:tgtEl>
                                        <p:attrNameLst>
                                          <p:attrName>style.visibility</p:attrName>
                                        </p:attrNameLst>
                                      </p:cBhvr>
                                      <p:to>
                                        <p:strVal val="visible"/>
                                      </p:to>
                                    </p:set>
                                    <p:animEffect transition="in" filter="fade">
                                      <p:cBhvr>
                                        <p:cTn id="85" dur="500"/>
                                        <p:tgtEl>
                                          <p:spTgt spid="2766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661"/>
                                        </p:tgtEl>
                                        <p:attrNameLst>
                                          <p:attrName>style.visibility</p:attrName>
                                        </p:attrNameLst>
                                      </p:cBhvr>
                                      <p:to>
                                        <p:strVal val="visible"/>
                                      </p:to>
                                    </p:set>
                                    <p:animEffect transition="in" filter="fade">
                                      <p:cBhvr>
                                        <p:cTn id="88" dur="500"/>
                                        <p:tgtEl>
                                          <p:spTgt spid="2766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7662"/>
                                        </p:tgtEl>
                                        <p:attrNameLst>
                                          <p:attrName>style.visibility</p:attrName>
                                        </p:attrNameLst>
                                      </p:cBhvr>
                                      <p:to>
                                        <p:strVal val="visible"/>
                                      </p:to>
                                    </p:set>
                                    <p:animEffect transition="in" filter="fade">
                                      <p:cBhvr>
                                        <p:cTn id="91" dur="500"/>
                                        <p:tgtEl>
                                          <p:spTgt spid="2766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663"/>
                                        </p:tgtEl>
                                        <p:attrNameLst>
                                          <p:attrName>style.visibility</p:attrName>
                                        </p:attrNameLst>
                                      </p:cBhvr>
                                      <p:to>
                                        <p:strVal val="visible"/>
                                      </p:to>
                                    </p:set>
                                    <p:animEffect transition="in" filter="fade">
                                      <p:cBhvr>
                                        <p:cTn id="94" dur="500"/>
                                        <p:tgtEl>
                                          <p:spTgt spid="2766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7698"/>
                                        </p:tgtEl>
                                        <p:attrNameLst>
                                          <p:attrName>style.visibility</p:attrName>
                                        </p:attrNameLst>
                                      </p:cBhvr>
                                      <p:to>
                                        <p:strVal val="visible"/>
                                      </p:to>
                                    </p:set>
                                    <p:animEffect transition="in" filter="fade">
                                      <p:cBhvr>
                                        <p:cTn id="97" dur="500"/>
                                        <p:tgtEl>
                                          <p:spTgt spid="2769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699"/>
                                        </p:tgtEl>
                                        <p:attrNameLst>
                                          <p:attrName>style.visibility</p:attrName>
                                        </p:attrNameLst>
                                      </p:cBhvr>
                                      <p:to>
                                        <p:strVal val="visible"/>
                                      </p:to>
                                    </p:set>
                                    <p:animEffect transition="in" filter="fade">
                                      <p:cBhvr>
                                        <p:cTn id="100" dur="500"/>
                                        <p:tgtEl>
                                          <p:spTgt spid="2769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7700"/>
                                        </p:tgtEl>
                                        <p:attrNameLst>
                                          <p:attrName>style.visibility</p:attrName>
                                        </p:attrNameLst>
                                      </p:cBhvr>
                                      <p:to>
                                        <p:strVal val="visible"/>
                                      </p:to>
                                    </p:set>
                                    <p:animEffect transition="in" filter="fade">
                                      <p:cBhvr>
                                        <p:cTn id="103" dur="500"/>
                                        <p:tgtEl>
                                          <p:spTgt spid="2770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7701"/>
                                        </p:tgtEl>
                                        <p:attrNameLst>
                                          <p:attrName>style.visibility</p:attrName>
                                        </p:attrNameLst>
                                      </p:cBhvr>
                                      <p:to>
                                        <p:strVal val="visible"/>
                                      </p:to>
                                    </p:set>
                                    <p:animEffect transition="in" filter="fade">
                                      <p:cBhvr>
                                        <p:cTn id="106" dur="500"/>
                                        <p:tgtEl>
                                          <p:spTgt spid="2770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7702"/>
                                        </p:tgtEl>
                                        <p:attrNameLst>
                                          <p:attrName>style.visibility</p:attrName>
                                        </p:attrNameLst>
                                      </p:cBhvr>
                                      <p:to>
                                        <p:strVal val="visible"/>
                                      </p:to>
                                    </p:set>
                                    <p:animEffect transition="in" filter="fade">
                                      <p:cBhvr>
                                        <p:cTn id="109" dur="500"/>
                                        <p:tgtEl>
                                          <p:spTgt spid="2770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7703"/>
                                        </p:tgtEl>
                                        <p:attrNameLst>
                                          <p:attrName>style.visibility</p:attrName>
                                        </p:attrNameLst>
                                      </p:cBhvr>
                                      <p:to>
                                        <p:strVal val="visible"/>
                                      </p:to>
                                    </p:set>
                                    <p:animEffect transition="in" filter="fade">
                                      <p:cBhvr>
                                        <p:cTn id="112" dur="500"/>
                                        <p:tgtEl>
                                          <p:spTgt spid="2770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7704"/>
                                        </p:tgtEl>
                                        <p:attrNameLst>
                                          <p:attrName>style.visibility</p:attrName>
                                        </p:attrNameLst>
                                      </p:cBhvr>
                                      <p:to>
                                        <p:strVal val="visible"/>
                                      </p:to>
                                    </p:set>
                                    <p:animEffect transition="in" filter="fade">
                                      <p:cBhvr>
                                        <p:cTn id="115" dur="500"/>
                                        <p:tgtEl>
                                          <p:spTgt spid="2770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7705"/>
                                        </p:tgtEl>
                                        <p:attrNameLst>
                                          <p:attrName>style.visibility</p:attrName>
                                        </p:attrNameLst>
                                      </p:cBhvr>
                                      <p:to>
                                        <p:strVal val="visible"/>
                                      </p:to>
                                    </p:set>
                                    <p:animEffect transition="in" filter="fade">
                                      <p:cBhvr>
                                        <p:cTn id="118" dur="500"/>
                                        <p:tgtEl>
                                          <p:spTgt spid="2770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7706"/>
                                        </p:tgtEl>
                                        <p:attrNameLst>
                                          <p:attrName>style.visibility</p:attrName>
                                        </p:attrNameLst>
                                      </p:cBhvr>
                                      <p:to>
                                        <p:strVal val="visible"/>
                                      </p:to>
                                    </p:set>
                                    <p:animEffect transition="in" filter="fade">
                                      <p:cBhvr>
                                        <p:cTn id="121" dur="500"/>
                                        <p:tgtEl>
                                          <p:spTgt spid="2770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707"/>
                                        </p:tgtEl>
                                        <p:attrNameLst>
                                          <p:attrName>style.visibility</p:attrName>
                                        </p:attrNameLst>
                                      </p:cBhvr>
                                      <p:to>
                                        <p:strVal val="visible"/>
                                      </p:to>
                                    </p:set>
                                    <p:animEffect transition="in" filter="fade">
                                      <p:cBhvr>
                                        <p:cTn id="124" dur="500"/>
                                        <p:tgtEl>
                                          <p:spTgt spid="2770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7708"/>
                                        </p:tgtEl>
                                        <p:attrNameLst>
                                          <p:attrName>style.visibility</p:attrName>
                                        </p:attrNameLst>
                                      </p:cBhvr>
                                      <p:to>
                                        <p:strVal val="visible"/>
                                      </p:to>
                                    </p:set>
                                    <p:animEffect transition="in" filter="fade">
                                      <p:cBhvr>
                                        <p:cTn id="127" dur="500"/>
                                        <p:tgtEl>
                                          <p:spTgt spid="2770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7709"/>
                                        </p:tgtEl>
                                        <p:attrNameLst>
                                          <p:attrName>style.visibility</p:attrName>
                                        </p:attrNameLst>
                                      </p:cBhvr>
                                      <p:to>
                                        <p:strVal val="visible"/>
                                      </p:to>
                                    </p:set>
                                    <p:animEffect transition="in" filter="fade">
                                      <p:cBhvr>
                                        <p:cTn id="130" dur="500"/>
                                        <p:tgtEl>
                                          <p:spTgt spid="2770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7710"/>
                                        </p:tgtEl>
                                        <p:attrNameLst>
                                          <p:attrName>style.visibility</p:attrName>
                                        </p:attrNameLst>
                                      </p:cBhvr>
                                      <p:to>
                                        <p:strVal val="visible"/>
                                      </p:to>
                                    </p:set>
                                    <p:animEffect transition="in" filter="fade">
                                      <p:cBhvr>
                                        <p:cTn id="133" dur="500"/>
                                        <p:tgtEl>
                                          <p:spTgt spid="2771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7712"/>
                                        </p:tgtEl>
                                        <p:attrNameLst>
                                          <p:attrName>style.visibility</p:attrName>
                                        </p:attrNameLst>
                                      </p:cBhvr>
                                      <p:to>
                                        <p:strVal val="visible"/>
                                      </p:to>
                                    </p:set>
                                    <p:animEffect transition="in" filter="fade">
                                      <p:cBhvr>
                                        <p:cTn id="136" dur="500"/>
                                        <p:tgtEl>
                                          <p:spTgt spid="2771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7714"/>
                                        </p:tgtEl>
                                        <p:attrNameLst>
                                          <p:attrName>style.visibility</p:attrName>
                                        </p:attrNameLst>
                                      </p:cBhvr>
                                      <p:to>
                                        <p:strVal val="visible"/>
                                      </p:to>
                                    </p:set>
                                    <p:animEffect transition="in" filter="fade">
                                      <p:cBhvr>
                                        <p:cTn id="139" dur="500"/>
                                        <p:tgtEl>
                                          <p:spTgt spid="2771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7715"/>
                                        </p:tgtEl>
                                        <p:attrNameLst>
                                          <p:attrName>style.visibility</p:attrName>
                                        </p:attrNameLst>
                                      </p:cBhvr>
                                      <p:to>
                                        <p:strVal val="visible"/>
                                      </p:to>
                                    </p:set>
                                    <p:animEffect transition="in" filter="fade">
                                      <p:cBhvr>
                                        <p:cTn id="142" dur="500"/>
                                        <p:tgtEl>
                                          <p:spTgt spid="2771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7716"/>
                                        </p:tgtEl>
                                        <p:attrNameLst>
                                          <p:attrName>style.visibility</p:attrName>
                                        </p:attrNameLst>
                                      </p:cBhvr>
                                      <p:to>
                                        <p:strVal val="visible"/>
                                      </p:to>
                                    </p:set>
                                    <p:animEffect transition="in" filter="fade">
                                      <p:cBhvr>
                                        <p:cTn id="145" dur="500"/>
                                        <p:tgtEl>
                                          <p:spTgt spid="2771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7717"/>
                                        </p:tgtEl>
                                        <p:attrNameLst>
                                          <p:attrName>style.visibility</p:attrName>
                                        </p:attrNameLst>
                                      </p:cBhvr>
                                      <p:to>
                                        <p:strVal val="visible"/>
                                      </p:to>
                                    </p:set>
                                    <p:animEffect transition="in" filter="fade">
                                      <p:cBhvr>
                                        <p:cTn id="148" dur="500"/>
                                        <p:tgtEl>
                                          <p:spTgt spid="2771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7718"/>
                                        </p:tgtEl>
                                        <p:attrNameLst>
                                          <p:attrName>style.visibility</p:attrName>
                                        </p:attrNameLst>
                                      </p:cBhvr>
                                      <p:to>
                                        <p:strVal val="visible"/>
                                      </p:to>
                                    </p:set>
                                    <p:animEffect transition="in" filter="fade">
                                      <p:cBhvr>
                                        <p:cTn id="151" dur="500"/>
                                        <p:tgtEl>
                                          <p:spTgt spid="2771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7719"/>
                                        </p:tgtEl>
                                        <p:attrNameLst>
                                          <p:attrName>style.visibility</p:attrName>
                                        </p:attrNameLst>
                                      </p:cBhvr>
                                      <p:to>
                                        <p:strVal val="visible"/>
                                      </p:to>
                                    </p:set>
                                    <p:animEffect transition="in" filter="fade">
                                      <p:cBhvr>
                                        <p:cTn id="154" dur="500"/>
                                        <p:tgtEl>
                                          <p:spTgt spid="2771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7720"/>
                                        </p:tgtEl>
                                        <p:attrNameLst>
                                          <p:attrName>style.visibility</p:attrName>
                                        </p:attrNameLst>
                                      </p:cBhvr>
                                      <p:to>
                                        <p:strVal val="visible"/>
                                      </p:to>
                                    </p:set>
                                    <p:animEffect transition="in" filter="fade">
                                      <p:cBhvr>
                                        <p:cTn id="157" dur="500"/>
                                        <p:tgtEl>
                                          <p:spTgt spid="2772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7721"/>
                                        </p:tgtEl>
                                        <p:attrNameLst>
                                          <p:attrName>style.visibility</p:attrName>
                                        </p:attrNameLst>
                                      </p:cBhvr>
                                      <p:to>
                                        <p:strVal val="visible"/>
                                      </p:to>
                                    </p:set>
                                    <p:animEffect transition="in" filter="fade">
                                      <p:cBhvr>
                                        <p:cTn id="160" dur="500"/>
                                        <p:tgtEl>
                                          <p:spTgt spid="2772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7722"/>
                                        </p:tgtEl>
                                        <p:attrNameLst>
                                          <p:attrName>style.visibility</p:attrName>
                                        </p:attrNameLst>
                                      </p:cBhvr>
                                      <p:to>
                                        <p:strVal val="visible"/>
                                      </p:to>
                                    </p:set>
                                    <p:animEffect transition="in" filter="fade">
                                      <p:cBhvr>
                                        <p:cTn id="163" dur="500"/>
                                        <p:tgtEl>
                                          <p:spTgt spid="2772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7723"/>
                                        </p:tgtEl>
                                        <p:attrNameLst>
                                          <p:attrName>style.visibility</p:attrName>
                                        </p:attrNameLst>
                                      </p:cBhvr>
                                      <p:to>
                                        <p:strVal val="visible"/>
                                      </p:to>
                                    </p:set>
                                    <p:animEffect transition="in" filter="fade">
                                      <p:cBhvr>
                                        <p:cTn id="166" dur="500"/>
                                        <p:tgtEl>
                                          <p:spTgt spid="2772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7724"/>
                                        </p:tgtEl>
                                        <p:attrNameLst>
                                          <p:attrName>style.visibility</p:attrName>
                                        </p:attrNameLst>
                                      </p:cBhvr>
                                      <p:to>
                                        <p:strVal val="visible"/>
                                      </p:to>
                                    </p:set>
                                    <p:animEffect transition="in" filter="fade">
                                      <p:cBhvr>
                                        <p:cTn id="169" dur="500"/>
                                        <p:tgtEl>
                                          <p:spTgt spid="2772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7725"/>
                                        </p:tgtEl>
                                        <p:attrNameLst>
                                          <p:attrName>style.visibility</p:attrName>
                                        </p:attrNameLst>
                                      </p:cBhvr>
                                      <p:to>
                                        <p:strVal val="visible"/>
                                      </p:to>
                                    </p:set>
                                    <p:animEffect transition="in" filter="fade">
                                      <p:cBhvr>
                                        <p:cTn id="172" dur="500"/>
                                        <p:tgtEl>
                                          <p:spTgt spid="27725"/>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7726"/>
                                        </p:tgtEl>
                                        <p:attrNameLst>
                                          <p:attrName>style.visibility</p:attrName>
                                        </p:attrNameLst>
                                      </p:cBhvr>
                                      <p:to>
                                        <p:strVal val="visible"/>
                                      </p:to>
                                    </p:set>
                                    <p:animEffect transition="in" filter="fade">
                                      <p:cBhvr>
                                        <p:cTn id="175" dur="500"/>
                                        <p:tgtEl>
                                          <p:spTgt spid="27726"/>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7727"/>
                                        </p:tgtEl>
                                        <p:attrNameLst>
                                          <p:attrName>style.visibility</p:attrName>
                                        </p:attrNameLst>
                                      </p:cBhvr>
                                      <p:to>
                                        <p:strVal val="visible"/>
                                      </p:to>
                                    </p:set>
                                    <p:animEffect transition="in" filter="fade">
                                      <p:cBhvr>
                                        <p:cTn id="178" dur="500"/>
                                        <p:tgtEl>
                                          <p:spTgt spid="2772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7729"/>
                                        </p:tgtEl>
                                        <p:attrNameLst>
                                          <p:attrName>style.visibility</p:attrName>
                                        </p:attrNameLst>
                                      </p:cBhvr>
                                      <p:to>
                                        <p:strVal val="visible"/>
                                      </p:to>
                                    </p:set>
                                    <p:animEffect transition="in" filter="fade">
                                      <p:cBhvr>
                                        <p:cTn id="181" dur="500"/>
                                        <p:tgtEl>
                                          <p:spTgt spid="27729"/>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7731"/>
                                        </p:tgtEl>
                                        <p:attrNameLst>
                                          <p:attrName>style.visibility</p:attrName>
                                        </p:attrNameLst>
                                      </p:cBhvr>
                                      <p:to>
                                        <p:strVal val="visible"/>
                                      </p:to>
                                    </p:set>
                                    <p:animEffect transition="in" filter="fade">
                                      <p:cBhvr>
                                        <p:cTn id="184" dur="500"/>
                                        <p:tgtEl>
                                          <p:spTgt spid="27731"/>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7732"/>
                                        </p:tgtEl>
                                        <p:attrNameLst>
                                          <p:attrName>style.visibility</p:attrName>
                                        </p:attrNameLst>
                                      </p:cBhvr>
                                      <p:to>
                                        <p:strVal val="visible"/>
                                      </p:to>
                                    </p:set>
                                    <p:animEffect transition="in" filter="fade">
                                      <p:cBhvr>
                                        <p:cTn id="187" dur="500"/>
                                        <p:tgtEl>
                                          <p:spTgt spid="27732"/>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7733"/>
                                        </p:tgtEl>
                                        <p:attrNameLst>
                                          <p:attrName>style.visibility</p:attrName>
                                        </p:attrNameLst>
                                      </p:cBhvr>
                                      <p:to>
                                        <p:strVal val="visible"/>
                                      </p:to>
                                    </p:set>
                                    <p:animEffect transition="in" filter="fade">
                                      <p:cBhvr>
                                        <p:cTn id="190" dur="500"/>
                                        <p:tgtEl>
                                          <p:spTgt spid="27733"/>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7734"/>
                                        </p:tgtEl>
                                        <p:attrNameLst>
                                          <p:attrName>style.visibility</p:attrName>
                                        </p:attrNameLst>
                                      </p:cBhvr>
                                      <p:to>
                                        <p:strVal val="visible"/>
                                      </p:to>
                                    </p:set>
                                    <p:animEffect transition="in" filter="fade">
                                      <p:cBhvr>
                                        <p:cTn id="193" dur="500"/>
                                        <p:tgtEl>
                                          <p:spTgt spid="27734"/>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7735"/>
                                        </p:tgtEl>
                                        <p:attrNameLst>
                                          <p:attrName>style.visibility</p:attrName>
                                        </p:attrNameLst>
                                      </p:cBhvr>
                                      <p:to>
                                        <p:strVal val="visible"/>
                                      </p:to>
                                    </p:set>
                                    <p:animEffect transition="in" filter="fade">
                                      <p:cBhvr>
                                        <p:cTn id="196" dur="500"/>
                                        <p:tgtEl>
                                          <p:spTgt spid="27735"/>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7736"/>
                                        </p:tgtEl>
                                        <p:attrNameLst>
                                          <p:attrName>style.visibility</p:attrName>
                                        </p:attrNameLst>
                                      </p:cBhvr>
                                      <p:to>
                                        <p:strVal val="visible"/>
                                      </p:to>
                                    </p:set>
                                    <p:animEffect transition="in" filter="fade">
                                      <p:cBhvr>
                                        <p:cTn id="199" dur="500"/>
                                        <p:tgtEl>
                                          <p:spTgt spid="27736"/>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7737"/>
                                        </p:tgtEl>
                                        <p:attrNameLst>
                                          <p:attrName>style.visibility</p:attrName>
                                        </p:attrNameLst>
                                      </p:cBhvr>
                                      <p:to>
                                        <p:strVal val="visible"/>
                                      </p:to>
                                    </p:set>
                                    <p:animEffect transition="in" filter="fade">
                                      <p:cBhvr>
                                        <p:cTn id="202" dur="500"/>
                                        <p:tgtEl>
                                          <p:spTgt spid="27737"/>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7738"/>
                                        </p:tgtEl>
                                        <p:attrNameLst>
                                          <p:attrName>style.visibility</p:attrName>
                                        </p:attrNameLst>
                                      </p:cBhvr>
                                      <p:to>
                                        <p:strVal val="visible"/>
                                      </p:to>
                                    </p:set>
                                    <p:animEffect transition="in" filter="fade">
                                      <p:cBhvr>
                                        <p:cTn id="205" dur="500"/>
                                        <p:tgtEl>
                                          <p:spTgt spid="2773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7739"/>
                                        </p:tgtEl>
                                        <p:attrNameLst>
                                          <p:attrName>style.visibility</p:attrName>
                                        </p:attrNameLst>
                                      </p:cBhvr>
                                      <p:to>
                                        <p:strVal val="visible"/>
                                      </p:to>
                                    </p:set>
                                    <p:animEffect transition="in" filter="fade">
                                      <p:cBhvr>
                                        <p:cTn id="208" dur="500"/>
                                        <p:tgtEl>
                                          <p:spTgt spid="27739"/>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7711"/>
                                        </p:tgtEl>
                                        <p:attrNameLst>
                                          <p:attrName>style.visibility</p:attrName>
                                        </p:attrNameLst>
                                      </p:cBhvr>
                                      <p:to>
                                        <p:strVal val="visible"/>
                                      </p:to>
                                    </p:set>
                                    <p:animEffect transition="in" filter="fade">
                                      <p:cBhvr>
                                        <p:cTn id="211" dur="500"/>
                                        <p:tgtEl>
                                          <p:spTgt spid="27711"/>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7713"/>
                                        </p:tgtEl>
                                        <p:attrNameLst>
                                          <p:attrName>style.visibility</p:attrName>
                                        </p:attrNameLst>
                                      </p:cBhvr>
                                      <p:to>
                                        <p:strVal val="visible"/>
                                      </p:to>
                                    </p:set>
                                    <p:animEffect transition="in" filter="fade">
                                      <p:cBhvr>
                                        <p:cTn id="214" dur="500"/>
                                        <p:tgtEl>
                                          <p:spTgt spid="27713"/>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7728"/>
                                        </p:tgtEl>
                                        <p:attrNameLst>
                                          <p:attrName>style.visibility</p:attrName>
                                        </p:attrNameLst>
                                      </p:cBhvr>
                                      <p:to>
                                        <p:strVal val="visible"/>
                                      </p:to>
                                    </p:set>
                                    <p:animEffect transition="in" filter="fade">
                                      <p:cBhvr>
                                        <p:cTn id="217" dur="500"/>
                                        <p:tgtEl>
                                          <p:spTgt spid="27728"/>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7730"/>
                                        </p:tgtEl>
                                        <p:attrNameLst>
                                          <p:attrName>style.visibility</p:attrName>
                                        </p:attrNameLst>
                                      </p:cBhvr>
                                      <p:to>
                                        <p:strVal val="visible"/>
                                      </p:to>
                                    </p:set>
                                    <p:animEffect transition="in" filter="fade">
                                      <p:cBhvr>
                                        <p:cTn id="220" dur="500"/>
                                        <p:tgtEl>
                                          <p:spTgt spid="27730"/>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207"/>
                                        </p:tgtEl>
                                        <p:attrNameLst>
                                          <p:attrName>style.visibility</p:attrName>
                                        </p:attrNameLst>
                                      </p:cBhvr>
                                      <p:to>
                                        <p:strVal val="visible"/>
                                      </p:to>
                                    </p:set>
                                    <p:animEffect transition="in" filter="fade">
                                      <p:cBhvr>
                                        <p:cTn id="225" dur="500"/>
                                        <p:tgtEl>
                                          <p:spTgt spid="207"/>
                                        </p:tgtEl>
                                      </p:cBhvr>
                                    </p:animEffect>
                                  </p:childTnLst>
                                </p:cTn>
                              </p:par>
                              <p:par>
                                <p:cTn id="226" presetID="10" presetClass="entr" presetSubtype="0" fill="hold" nodeType="withEffect">
                                  <p:stCondLst>
                                    <p:cond delay="0"/>
                                  </p:stCondLst>
                                  <p:childTnLst>
                                    <p:set>
                                      <p:cBhvr>
                                        <p:cTn id="227" dur="1" fill="hold">
                                          <p:stCondLst>
                                            <p:cond delay="0"/>
                                          </p:stCondLst>
                                        </p:cTn>
                                        <p:tgtEl>
                                          <p:spTgt spid="205"/>
                                        </p:tgtEl>
                                        <p:attrNameLst>
                                          <p:attrName>style.visibility</p:attrName>
                                        </p:attrNameLst>
                                      </p:cBhvr>
                                      <p:to>
                                        <p:strVal val="visible"/>
                                      </p:to>
                                    </p:set>
                                    <p:animEffect transition="in" filter="fade">
                                      <p:cBhvr>
                                        <p:cTn id="228" dur="500"/>
                                        <p:tgtEl>
                                          <p:spTgt spid="205"/>
                                        </p:tgtEl>
                                      </p:cBhvr>
                                    </p:animEffect>
                                  </p:childTnLst>
                                </p:cTn>
                              </p:par>
                              <p:par>
                                <p:cTn id="229" presetID="10" presetClass="entr" presetSubtype="0" fill="hold" nodeType="withEffect">
                                  <p:stCondLst>
                                    <p:cond delay="0"/>
                                  </p:stCondLst>
                                  <p:childTnLst>
                                    <p:set>
                                      <p:cBhvr>
                                        <p:cTn id="230" dur="1" fill="hold">
                                          <p:stCondLst>
                                            <p:cond delay="0"/>
                                          </p:stCondLst>
                                        </p:cTn>
                                        <p:tgtEl>
                                          <p:spTgt spid="200"/>
                                        </p:tgtEl>
                                        <p:attrNameLst>
                                          <p:attrName>style.visibility</p:attrName>
                                        </p:attrNameLst>
                                      </p:cBhvr>
                                      <p:to>
                                        <p:strVal val="visible"/>
                                      </p:to>
                                    </p:set>
                                    <p:animEffect transition="in" filter="fade">
                                      <p:cBhvr>
                                        <p:cTn id="231" dur="500"/>
                                        <p:tgtEl>
                                          <p:spTgt spid="200"/>
                                        </p:tgtEl>
                                      </p:cBhvr>
                                    </p:animEffect>
                                  </p:childTnLst>
                                </p:cTn>
                              </p:par>
                              <p:par>
                                <p:cTn id="232" presetID="10" presetClass="entr" presetSubtype="0" fill="hold" nodeType="withEffect">
                                  <p:stCondLst>
                                    <p:cond delay="0"/>
                                  </p:stCondLst>
                                  <p:childTnLst>
                                    <p:set>
                                      <p:cBhvr>
                                        <p:cTn id="233" dur="1" fill="hold">
                                          <p:stCondLst>
                                            <p:cond delay="0"/>
                                          </p:stCondLst>
                                        </p:cTn>
                                        <p:tgtEl>
                                          <p:spTgt spid="198"/>
                                        </p:tgtEl>
                                        <p:attrNameLst>
                                          <p:attrName>style.visibility</p:attrName>
                                        </p:attrNameLst>
                                      </p:cBhvr>
                                      <p:to>
                                        <p:strVal val="visible"/>
                                      </p:to>
                                    </p:set>
                                    <p:animEffect transition="in" filter="fade">
                                      <p:cBhvr>
                                        <p:cTn id="234" dur="500"/>
                                        <p:tgtEl>
                                          <p:spTgt spid="198"/>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27826"/>
                                        </p:tgtEl>
                                        <p:attrNameLst>
                                          <p:attrName>style.visibility</p:attrName>
                                        </p:attrNameLst>
                                      </p:cBhvr>
                                      <p:to>
                                        <p:strVal val="visible"/>
                                      </p:to>
                                    </p:set>
                                    <p:animEffect transition="in" filter="fade">
                                      <p:cBhvr>
                                        <p:cTn id="239" dur="500"/>
                                        <p:tgtEl>
                                          <p:spTgt spid="27826"/>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27827"/>
                                        </p:tgtEl>
                                        <p:attrNameLst>
                                          <p:attrName>style.visibility</p:attrName>
                                        </p:attrNameLst>
                                      </p:cBhvr>
                                      <p:to>
                                        <p:strVal val="visible"/>
                                      </p:to>
                                    </p:set>
                                    <p:animEffect transition="in" filter="fade">
                                      <p:cBhvr>
                                        <p:cTn id="242" dur="500"/>
                                        <p:tgtEl>
                                          <p:spTgt spid="27827"/>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27665"/>
                                        </p:tgtEl>
                                        <p:attrNameLst>
                                          <p:attrName>style.visibility</p:attrName>
                                        </p:attrNameLst>
                                      </p:cBhvr>
                                      <p:to>
                                        <p:strVal val="visible"/>
                                      </p:to>
                                    </p:set>
                                    <p:animEffect transition="in" filter="fade">
                                      <p:cBhvr>
                                        <p:cTn id="247" dur="500"/>
                                        <p:tgtEl>
                                          <p:spTgt spid="27665"/>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7666"/>
                                        </p:tgtEl>
                                        <p:attrNameLst>
                                          <p:attrName>style.visibility</p:attrName>
                                        </p:attrNameLst>
                                      </p:cBhvr>
                                      <p:to>
                                        <p:strVal val="visible"/>
                                      </p:to>
                                    </p:set>
                                    <p:animEffect transition="in" filter="fade">
                                      <p:cBhvr>
                                        <p:cTn id="250" dur="500"/>
                                        <p:tgtEl>
                                          <p:spTgt spid="27666"/>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7740"/>
                                        </p:tgtEl>
                                        <p:attrNameLst>
                                          <p:attrName>style.visibility</p:attrName>
                                        </p:attrNameLst>
                                      </p:cBhvr>
                                      <p:to>
                                        <p:strVal val="visible"/>
                                      </p:to>
                                    </p:set>
                                    <p:animEffect transition="in" filter="fade">
                                      <p:cBhvr>
                                        <p:cTn id="253" dur="500"/>
                                        <p:tgtEl>
                                          <p:spTgt spid="27740"/>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7741"/>
                                        </p:tgtEl>
                                        <p:attrNameLst>
                                          <p:attrName>style.visibility</p:attrName>
                                        </p:attrNameLst>
                                      </p:cBhvr>
                                      <p:to>
                                        <p:strVal val="visible"/>
                                      </p:to>
                                    </p:set>
                                    <p:animEffect transition="in" filter="fade">
                                      <p:cBhvr>
                                        <p:cTn id="256" dur="500"/>
                                        <p:tgtEl>
                                          <p:spTgt spid="27741"/>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7742"/>
                                        </p:tgtEl>
                                        <p:attrNameLst>
                                          <p:attrName>style.visibility</p:attrName>
                                        </p:attrNameLst>
                                      </p:cBhvr>
                                      <p:to>
                                        <p:strVal val="visible"/>
                                      </p:to>
                                    </p:set>
                                    <p:animEffect transition="in" filter="fade">
                                      <p:cBhvr>
                                        <p:cTn id="259" dur="500"/>
                                        <p:tgtEl>
                                          <p:spTgt spid="27742"/>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7743"/>
                                        </p:tgtEl>
                                        <p:attrNameLst>
                                          <p:attrName>style.visibility</p:attrName>
                                        </p:attrNameLst>
                                      </p:cBhvr>
                                      <p:to>
                                        <p:strVal val="visible"/>
                                      </p:to>
                                    </p:set>
                                    <p:animEffect transition="in" filter="fade">
                                      <p:cBhvr>
                                        <p:cTn id="262" dur="500"/>
                                        <p:tgtEl>
                                          <p:spTgt spid="27743"/>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7744"/>
                                        </p:tgtEl>
                                        <p:attrNameLst>
                                          <p:attrName>style.visibility</p:attrName>
                                        </p:attrNameLst>
                                      </p:cBhvr>
                                      <p:to>
                                        <p:strVal val="visible"/>
                                      </p:to>
                                    </p:set>
                                    <p:animEffect transition="in" filter="fade">
                                      <p:cBhvr>
                                        <p:cTn id="265" dur="500"/>
                                        <p:tgtEl>
                                          <p:spTgt spid="27744"/>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7745"/>
                                        </p:tgtEl>
                                        <p:attrNameLst>
                                          <p:attrName>style.visibility</p:attrName>
                                        </p:attrNameLst>
                                      </p:cBhvr>
                                      <p:to>
                                        <p:strVal val="visible"/>
                                      </p:to>
                                    </p:set>
                                    <p:animEffect transition="in" filter="fade">
                                      <p:cBhvr>
                                        <p:cTn id="268" dur="500"/>
                                        <p:tgtEl>
                                          <p:spTgt spid="27745"/>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7746"/>
                                        </p:tgtEl>
                                        <p:attrNameLst>
                                          <p:attrName>style.visibility</p:attrName>
                                        </p:attrNameLst>
                                      </p:cBhvr>
                                      <p:to>
                                        <p:strVal val="visible"/>
                                      </p:to>
                                    </p:set>
                                    <p:animEffect transition="in" filter="fade">
                                      <p:cBhvr>
                                        <p:cTn id="271" dur="500"/>
                                        <p:tgtEl>
                                          <p:spTgt spid="27746"/>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7747"/>
                                        </p:tgtEl>
                                        <p:attrNameLst>
                                          <p:attrName>style.visibility</p:attrName>
                                        </p:attrNameLst>
                                      </p:cBhvr>
                                      <p:to>
                                        <p:strVal val="visible"/>
                                      </p:to>
                                    </p:set>
                                    <p:animEffect transition="in" filter="fade">
                                      <p:cBhvr>
                                        <p:cTn id="274" dur="500"/>
                                        <p:tgtEl>
                                          <p:spTgt spid="27747"/>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7748"/>
                                        </p:tgtEl>
                                        <p:attrNameLst>
                                          <p:attrName>style.visibility</p:attrName>
                                        </p:attrNameLst>
                                      </p:cBhvr>
                                      <p:to>
                                        <p:strVal val="visible"/>
                                      </p:to>
                                    </p:set>
                                    <p:animEffect transition="in" filter="fade">
                                      <p:cBhvr>
                                        <p:cTn id="277" dur="500"/>
                                        <p:tgtEl>
                                          <p:spTgt spid="27748"/>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7749"/>
                                        </p:tgtEl>
                                        <p:attrNameLst>
                                          <p:attrName>style.visibility</p:attrName>
                                        </p:attrNameLst>
                                      </p:cBhvr>
                                      <p:to>
                                        <p:strVal val="visible"/>
                                      </p:to>
                                    </p:set>
                                    <p:animEffect transition="in" filter="fade">
                                      <p:cBhvr>
                                        <p:cTn id="280" dur="500"/>
                                        <p:tgtEl>
                                          <p:spTgt spid="27749"/>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27750"/>
                                        </p:tgtEl>
                                        <p:attrNameLst>
                                          <p:attrName>style.visibility</p:attrName>
                                        </p:attrNameLst>
                                      </p:cBhvr>
                                      <p:to>
                                        <p:strVal val="visible"/>
                                      </p:to>
                                    </p:set>
                                    <p:animEffect transition="in" filter="fade">
                                      <p:cBhvr>
                                        <p:cTn id="283" dur="500"/>
                                        <p:tgtEl>
                                          <p:spTgt spid="27750"/>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7751"/>
                                        </p:tgtEl>
                                        <p:attrNameLst>
                                          <p:attrName>style.visibility</p:attrName>
                                        </p:attrNameLst>
                                      </p:cBhvr>
                                      <p:to>
                                        <p:strVal val="visible"/>
                                      </p:to>
                                    </p:set>
                                    <p:animEffect transition="in" filter="fade">
                                      <p:cBhvr>
                                        <p:cTn id="286" dur="500"/>
                                        <p:tgtEl>
                                          <p:spTgt spid="27751"/>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7752"/>
                                        </p:tgtEl>
                                        <p:attrNameLst>
                                          <p:attrName>style.visibility</p:attrName>
                                        </p:attrNameLst>
                                      </p:cBhvr>
                                      <p:to>
                                        <p:strVal val="visible"/>
                                      </p:to>
                                    </p:set>
                                    <p:animEffect transition="in" filter="fade">
                                      <p:cBhvr>
                                        <p:cTn id="289" dur="500"/>
                                        <p:tgtEl>
                                          <p:spTgt spid="27752"/>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7753"/>
                                        </p:tgtEl>
                                        <p:attrNameLst>
                                          <p:attrName>style.visibility</p:attrName>
                                        </p:attrNameLst>
                                      </p:cBhvr>
                                      <p:to>
                                        <p:strVal val="visible"/>
                                      </p:to>
                                    </p:set>
                                    <p:animEffect transition="in" filter="fade">
                                      <p:cBhvr>
                                        <p:cTn id="292" dur="500"/>
                                        <p:tgtEl>
                                          <p:spTgt spid="27753"/>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7754"/>
                                        </p:tgtEl>
                                        <p:attrNameLst>
                                          <p:attrName>style.visibility</p:attrName>
                                        </p:attrNameLst>
                                      </p:cBhvr>
                                      <p:to>
                                        <p:strVal val="visible"/>
                                      </p:to>
                                    </p:set>
                                    <p:animEffect transition="in" filter="fade">
                                      <p:cBhvr>
                                        <p:cTn id="295" dur="500"/>
                                        <p:tgtEl>
                                          <p:spTgt spid="27754"/>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7755"/>
                                        </p:tgtEl>
                                        <p:attrNameLst>
                                          <p:attrName>style.visibility</p:attrName>
                                        </p:attrNameLst>
                                      </p:cBhvr>
                                      <p:to>
                                        <p:strVal val="visible"/>
                                      </p:to>
                                    </p:set>
                                    <p:animEffect transition="in" filter="fade">
                                      <p:cBhvr>
                                        <p:cTn id="298" dur="500"/>
                                        <p:tgtEl>
                                          <p:spTgt spid="27755"/>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7756"/>
                                        </p:tgtEl>
                                        <p:attrNameLst>
                                          <p:attrName>style.visibility</p:attrName>
                                        </p:attrNameLst>
                                      </p:cBhvr>
                                      <p:to>
                                        <p:strVal val="visible"/>
                                      </p:to>
                                    </p:set>
                                    <p:animEffect transition="in" filter="fade">
                                      <p:cBhvr>
                                        <p:cTn id="301" dur="500"/>
                                        <p:tgtEl>
                                          <p:spTgt spid="27756"/>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27757"/>
                                        </p:tgtEl>
                                        <p:attrNameLst>
                                          <p:attrName>style.visibility</p:attrName>
                                        </p:attrNameLst>
                                      </p:cBhvr>
                                      <p:to>
                                        <p:strVal val="visible"/>
                                      </p:to>
                                    </p:set>
                                    <p:animEffect transition="in" filter="fade">
                                      <p:cBhvr>
                                        <p:cTn id="304" dur="500"/>
                                        <p:tgtEl>
                                          <p:spTgt spid="27757"/>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27758"/>
                                        </p:tgtEl>
                                        <p:attrNameLst>
                                          <p:attrName>style.visibility</p:attrName>
                                        </p:attrNameLst>
                                      </p:cBhvr>
                                      <p:to>
                                        <p:strVal val="visible"/>
                                      </p:to>
                                    </p:set>
                                    <p:animEffect transition="in" filter="fade">
                                      <p:cBhvr>
                                        <p:cTn id="307" dur="500"/>
                                        <p:tgtEl>
                                          <p:spTgt spid="27758"/>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27759"/>
                                        </p:tgtEl>
                                        <p:attrNameLst>
                                          <p:attrName>style.visibility</p:attrName>
                                        </p:attrNameLst>
                                      </p:cBhvr>
                                      <p:to>
                                        <p:strVal val="visible"/>
                                      </p:to>
                                    </p:set>
                                    <p:animEffect transition="in" filter="fade">
                                      <p:cBhvr>
                                        <p:cTn id="310" dur="500"/>
                                        <p:tgtEl>
                                          <p:spTgt spid="27759"/>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27760"/>
                                        </p:tgtEl>
                                        <p:attrNameLst>
                                          <p:attrName>style.visibility</p:attrName>
                                        </p:attrNameLst>
                                      </p:cBhvr>
                                      <p:to>
                                        <p:strVal val="visible"/>
                                      </p:to>
                                    </p:set>
                                    <p:animEffect transition="in" filter="fade">
                                      <p:cBhvr>
                                        <p:cTn id="313" dur="500"/>
                                        <p:tgtEl>
                                          <p:spTgt spid="27760"/>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27828"/>
                                        </p:tgtEl>
                                        <p:attrNameLst>
                                          <p:attrName>style.visibility</p:attrName>
                                        </p:attrNameLst>
                                      </p:cBhvr>
                                      <p:to>
                                        <p:strVal val="visible"/>
                                      </p:to>
                                    </p:set>
                                    <p:animEffect transition="in" filter="fade">
                                      <p:cBhvr>
                                        <p:cTn id="316" dur="500"/>
                                        <p:tgtEl>
                                          <p:spTgt spid="2782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27837"/>
                                        </p:tgtEl>
                                        <p:attrNameLst>
                                          <p:attrName>style.visibility</p:attrName>
                                        </p:attrNameLst>
                                      </p:cBhvr>
                                      <p:to>
                                        <p:strVal val="visible"/>
                                      </p:to>
                                    </p:set>
                                    <p:animEffect transition="in" filter="fade">
                                      <p:cBhvr>
                                        <p:cTn id="319" dur="500"/>
                                        <p:tgtEl>
                                          <p:spTgt spid="27837"/>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7838"/>
                                        </p:tgtEl>
                                        <p:attrNameLst>
                                          <p:attrName>style.visibility</p:attrName>
                                        </p:attrNameLst>
                                      </p:cBhvr>
                                      <p:to>
                                        <p:strVal val="visible"/>
                                      </p:to>
                                    </p:set>
                                    <p:animEffect transition="in" filter="fade">
                                      <p:cBhvr>
                                        <p:cTn id="322" dur="500"/>
                                        <p:tgtEl>
                                          <p:spTgt spid="27838"/>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27840"/>
                                        </p:tgtEl>
                                        <p:attrNameLst>
                                          <p:attrName>style.visibility</p:attrName>
                                        </p:attrNameLst>
                                      </p:cBhvr>
                                      <p:to>
                                        <p:strVal val="visible"/>
                                      </p:to>
                                    </p:set>
                                    <p:animEffect transition="in" filter="fade">
                                      <p:cBhvr>
                                        <p:cTn id="325" dur="500"/>
                                        <p:tgtEl>
                                          <p:spTgt spid="27840"/>
                                        </p:tgtEl>
                                      </p:cBhvr>
                                    </p:animEffec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grpId="0" nodeType="clickEffect">
                                  <p:stCondLst>
                                    <p:cond delay="0"/>
                                  </p:stCondLst>
                                  <p:childTnLst>
                                    <p:set>
                                      <p:cBhvr>
                                        <p:cTn id="329" dur="1" fill="hold">
                                          <p:stCondLst>
                                            <p:cond delay="0"/>
                                          </p:stCondLst>
                                        </p:cTn>
                                        <p:tgtEl>
                                          <p:spTgt spid="27664"/>
                                        </p:tgtEl>
                                        <p:attrNameLst>
                                          <p:attrName>style.visibility</p:attrName>
                                        </p:attrNameLst>
                                      </p:cBhvr>
                                      <p:to>
                                        <p:strVal val="visible"/>
                                      </p:to>
                                    </p:set>
                                    <p:animEffect transition="in" filter="fade">
                                      <p:cBhvr>
                                        <p:cTn id="330" dur="500"/>
                                        <p:tgtEl>
                                          <p:spTgt spid="27664"/>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7667"/>
                                        </p:tgtEl>
                                        <p:attrNameLst>
                                          <p:attrName>style.visibility</p:attrName>
                                        </p:attrNameLst>
                                      </p:cBhvr>
                                      <p:to>
                                        <p:strVal val="visible"/>
                                      </p:to>
                                    </p:set>
                                    <p:animEffect transition="in" filter="fade">
                                      <p:cBhvr>
                                        <p:cTn id="333" dur="500"/>
                                        <p:tgtEl>
                                          <p:spTgt spid="27667"/>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7762"/>
                                        </p:tgtEl>
                                        <p:attrNameLst>
                                          <p:attrName>style.visibility</p:attrName>
                                        </p:attrNameLst>
                                      </p:cBhvr>
                                      <p:to>
                                        <p:strVal val="visible"/>
                                      </p:to>
                                    </p:set>
                                    <p:animEffect transition="in" filter="fade">
                                      <p:cBhvr>
                                        <p:cTn id="336" dur="500"/>
                                        <p:tgtEl>
                                          <p:spTgt spid="27762"/>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27763"/>
                                        </p:tgtEl>
                                        <p:attrNameLst>
                                          <p:attrName>style.visibility</p:attrName>
                                        </p:attrNameLst>
                                      </p:cBhvr>
                                      <p:to>
                                        <p:strVal val="visible"/>
                                      </p:to>
                                    </p:set>
                                    <p:animEffect transition="in" filter="fade">
                                      <p:cBhvr>
                                        <p:cTn id="339" dur="500"/>
                                        <p:tgtEl>
                                          <p:spTgt spid="27763"/>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27764"/>
                                        </p:tgtEl>
                                        <p:attrNameLst>
                                          <p:attrName>style.visibility</p:attrName>
                                        </p:attrNameLst>
                                      </p:cBhvr>
                                      <p:to>
                                        <p:strVal val="visible"/>
                                      </p:to>
                                    </p:set>
                                    <p:animEffect transition="in" filter="fade">
                                      <p:cBhvr>
                                        <p:cTn id="342" dur="500"/>
                                        <p:tgtEl>
                                          <p:spTgt spid="27764"/>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27765"/>
                                        </p:tgtEl>
                                        <p:attrNameLst>
                                          <p:attrName>style.visibility</p:attrName>
                                        </p:attrNameLst>
                                      </p:cBhvr>
                                      <p:to>
                                        <p:strVal val="visible"/>
                                      </p:to>
                                    </p:set>
                                    <p:animEffect transition="in" filter="fade">
                                      <p:cBhvr>
                                        <p:cTn id="345" dur="500"/>
                                        <p:tgtEl>
                                          <p:spTgt spid="27765"/>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27766"/>
                                        </p:tgtEl>
                                        <p:attrNameLst>
                                          <p:attrName>style.visibility</p:attrName>
                                        </p:attrNameLst>
                                      </p:cBhvr>
                                      <p:to>
                                        <p:strVal val="visible"/>
                                      </p:to>
                                    </p:set>
                                    <p:animEffect transition="in" filter="fade">
                                      <p:cBhvr>
                                        <p:cTn id="348" dur="500"/>
                                        <p:tgtEl>
                                          <p:spTgt spid="27766"/>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27767"/>
                                        </p:tgtEl>
                                        <p:attrNameLst>
                                          <p:attrName>style.visibility</p:attrName>
                                        </p:attrNameLst>
                                      </p:cBhvr>
                                      <p:to>
                                        <p:strVal val="visible"/>
                                      </p:to>
                                    </p:set>
                                    <p:animEffect transition="in" filter="fade">
                                      <p:cBhvr>
                                        <p:cTn id="351" dur="500"/>
                                        <p:tgtEl>
                                          <p:spTgt spid="27767"/>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27768"/>
                                        </p:tgtEl>
                                        <p:attrNameLst>
                                          <p:attrName>style.visibility</p:attrName>
                                        </p:attrNameLst>
                                      </p:cBhvr>
                                      <p:to>
                                        <p:strVal val="visible"/>
                                      </p:to>
                                    </p:set>
                                    <p:animEffect transition="in" filter="fade">
                                      <p:cBhvr>
                                        <p:cTn id="354" dur="500"/>
                                        <p:tgtEl>
                                          <p:spTgt spid="27768"/>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27769"/>
                                        </p:tgtEl>
                                        <p:attrNameLst>
                                          <p:attrName>style.visibility</p:attrName>
                                        </p:attrNameLst>
                                      </p:cBhvr>
                                      <p:to>
                                        <p:strVal val="visible"/>
                                      </p:to>
                                    </p:set>
                                    <p:animEffect transition="in" filter="fade">
                                      <p:cBhvr>
                                        <p:cTn id="357" dur="500"/>
                                        <p:tgtEl>
                                          <p:spTgt spid="27769"/>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27770"/>
                                        </p:tgtEl>
                                        <p:attrNameLst>
                                          <p:attrName>style.visibility</p:attrName>
                                        </p:attrNameLst>
                                      </p:cBhvr>
                                      <p:to>
                                        <p:strVal val="visible"/>
                                      </p:to>
                                    </p:set>
                                    <p:animEffect transition="in" filter="fade">
                                      <p:cBhvr>
                                        <p:cTn id="360" dur="500"/>
                                        <p:tgtEl>
                                          <p:spTgt spid="27770"/>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27771"/>
                                        </p:tgtEl>
                                        <p:attrNameLst>
                                          <p:attrName>style.visibility</p:attrName>
                                        </p:attrNameLst>
                                      </p:cBhvr>
                                      <p:to>
                                        <p:strVal val="visible"/>
                                      </p:to>
                                    </p:set>
                                    <p:animEffect transition="in" filter="fade">
                                      <p:cBhvr>
                                        <p:cTn id="363" dur="500"/>
                                        <p:tgtEl>
                                          <p:spTgt spid="27771"/>
                                        </p:tgtEl>
                                      </p:cBhvr>
                                    </p:animEffect>
                                  </p:childTnLst>
                                </p:cTn>
                              </p:par>
                              <p:par>
                                <p:cTn id="364" presetID="10" presetClass="entr" presetSubtype="0" fill="hold" grpId="0" nodeType="withEffect">
                                  <p:stCondLst>
                                    <p:cond delay="0"/>
                                  </p:stCondLst>
                                  <p:childTnLst>
                                    <p:set>
                                      <p:cBhvr>
                                        <p:cTn id="365" dur="1" fill="hold">
                                          <p:stCondLst>
                                            <p:cond delay="0"/>
                                          </p:stCondLst>
                                        </p:cTn>
                                        <p:tgtEl>
                                          <p:spTgt spid="27772"/>
                                        </p:tgtEl>
                                        <p:attrNameLst>
                                          <p:attrName>style.visibility</p:attrName>
                                        </p:attrNameLst>
                                      </p:cBhvr>
                                      <p:to>
                                        <p:strVal val="visible"/>
                                      </p:to>
                                    </p:set>
                                    <p:animEffect transition="in" filter="fade">
                                      <p:cBhvr>
                                        <p:cTn id="366" dur="500"/>
                                        <p:tgtEl>
                                          <p:spTgt spid="27772"/>
                                        </p:tgtEl>
                                      </p:cBhvr>
                                    </p:animEffect>
                                  </p:childTnLst>
                                </p:cTn>
                              </p:par>
                              <p:par>
                                <p:cTn id="367" presetID="10" presetClass="entr" presetSubtype="0" fill="hold" grpId="0" nodeType="withEffect">
                                  <p:stCondLst>
                                    <p:cond delay="0"/>
                                  </p:stCondLst>
                                  <p:childTnLst>
                                    <p:set>
                                      <p:cBhvr>
                                        <p:cTn id="368" dur="1" fill="hold">
                                          <p:stCondLst>
                                            <p:cond delay="0"/>
                                          </p:stCondLst>
                                        </p:cTn>
                                        <p:tgtEl>
                                          <p:spTgt spid="27773"/>
                                        </p:tgtEl>
                                        <p:attrNameLst>
                                          <p:attrName>style.visibility</p:attrName>
                                        </p:attrNameLst>
                                      </p:cBhvr>
                                      <p:to>
                                        <p:strVal val="visible"/>
                                      </p:to>
                                    </p:set>
                                    <p:animEffect transition="in" filter="fade">
                                      <p:cBhvr>
                                        <p:cTn id="369" dur="500"/>
                                        <p:tgtEl>
                                          <p:spTgt spid="27773"/>
                                        </p:tgtEl>
                                      </p:cBhvr>
                                    </p:animEffect>
                                  </p:childTnLst>
                                </p:cTn>
                              </p:par>
                              <p:par>
                                <p:cTn id="370" presetID="10" presetClass="entr" presetSubtype="0" fill="hold" grpId="0" nodeType="withEffect">
                                  <p:stCondLst>
                                    <p:cond delay="0"/>
                                  </p:stCondLst>
                                  <p:childTnLst>
                                    <p:set>
                                      <p:cBhvr>
                                        <p:cTn id="371" dur="1" fill="hold">
                                          <p:stCondLst>
                                            <p:cond delay="0"/>
                                          </p:stCondLst>
                                        </p:cTn>
                                        <p:tgtEl>
                                          <p:spTgt spid="27761"/>
                                        </p:tgtEl>
                                        <p:attrNameLst>
                                          <p:attrName>style.visibility</p:attrName>
                                        </p:attrNameLst>
                                      </p:cBhvr>
                                      <p:to>
                                        <p:strVal val="visible"/>
                                      </p:to>
                                    </p:set>
                                    <p:animEffect transition="in" filter="fade">
                                      <p:cBhvr>
                                        <p:cTn id="372" dur="500"/>
                                        <p:tgtEl>
                                          <p:spTgt spid="27761"/>
                                        </p:tgtEl>
                                      </p:cBhvr>
                                    </p:animEffect>
                                  </p:childTnLst>
                                </p:cTn>
                              </p:par>
                              <p:par>
                                <p:cTn id="373" presetID="10" presetClass="entr" presetSubtype="0" fill="hold" grpId="0" nodeType="withEffect">
                                  <p:stCondLst>
                                    <p:cond delay="0"/>
                                  </p:stCondLst>
                                  <p:childTnLst>
                                    <p:set>
                                      <p:cBhvr>
                                        <p:cTn id="374" dur="1" fill="hold">
                                          <p:stCondLst>
                                            <p:cond delay="0"/>
                                          </p:stCondLst>
                                        </p:cTn>
                                        <p:tgtEl>
                                          <p:spTgt spid="27774"/>
                                        </p:tgtEl>
                                        <p:attrNameLst>
                                          <p:attrName>style.visibility</p:attrName>
                                        </p:attrNameLst>
                                      </p:cBhvr>
                                      <p:to>
                                        <p:strVal val="visible"/>
                                      </p:to>
                                    </p:set>
                                    <p:animEffect transition="in" filter="fade">
                                      <p:cBhvr>
                                        <p:cTn id="375" dur="500"/>
                                        <p:tgtEl>
                                          <p:spTgt spid="27774"/>
                                        </p:tgtEl>
                                      </p:cBhvr>
                                    </p:animEffect>
                                  </p:childTnLst>
                                </p:cTn>
                              </p:par>
                              <p:par>
                                <p:cTn id="376" presetID="10" presetClass="entr" presetSubtype="0" fill="hold" grpId="0" nodeType="withEffect">
                                  <p:stCondLst>
                                    <p:cond delay="0"/>
                                  </p:stCondLst>
                                  <p:childTnLst>
                                    <p:set>
                                      <p:cBhvr>
                                        <p:cTn id="377" dur="1" fill="hold">
                                          <p:stCondLst>
                                            <p:cond delay="0"/>
                                          </p:stCondLst>
                                        </p:cTn>
                                        <p:tgtEl>
                                          <p:spTgt spid="27775"/>
                                        </p:tgtEl>
                                        <p:attrNameLst>
                                          <p:attrName>style.visibility</p:attrName>
                                        </p:attrNameLst>
                                      </p:cBhvr>
                                      <p:to>
                                        <p:strVal val="visible"/>
                                      </p:to>
                                    </p:set>
                                    <p:animEffect transition="in" filter="fade">
                                      <p:cBhvr>
                                        <p:cTn id="378" dur="500"/>
                                        <p:tgtEl>
                                          <p:spTgt spid="27775"/>
                                        </p:tgtEl>
                                      </p:cBhvr>
                                    </p:animEffect>
                                  </p:childTnLst>
                                </p:cTn>
                              </p:par>
                              <p:par>
                                <p:cTn id="379" presetID="10" presetClass="entr" presetSubtype="0" fill="hold" grpId="0" nodeType="withEffect">
                                  <p:stCondLst>
                                    <p:cond delay="0"/>
                                  </p:stCondLst>
                                  <p:childTnLst>
                                    <p:set>
                                      <p:cBhvr>
                                        <p:cTn id="380" dur="1" fill="hold">
                                          <p:stCondLst>
                                            <p:cond delay="0"/>
                                          </p:stCondLst>
                                        </p:cTn>
                                        <p:tgtEl>
                                          <p:spTgt spid="27776"/>
                                        </p:tgtEl>
                                        <p:attrNameLst>
                                          <p:attrName>style.visibility</p:attrName>
                                        </p:attrNameLst>
                                      </p:cBhvr>
                                      <p:to>
                                        <p:strVal val="visible"/>
                                      </p:to>
                                    </p:set>
                                    <p:animEffect transition="in" filter="fade">
                                      <p:cBhvr>
                                        <p:cTn id="381" dur="500"/>
                                        <p:tgtEl>
                                          <p:spTgt spid="27776"/>
                                        </p:tgtEl>
                                      </p:cBhvr>
                                    </p:animEffect>
                                  </p:childTnLst>
                                </p:cTn>
                              </p:par>
                              <p:par>
                                <p:cTn id="382" presetID="10" presetClass="entr" presetSubtype="0" fill="hold" grpId="0" nodeType="withEffect">
                                  <p:stCondLst>
                                    <p:cond delay="0"/>
                                  </p:stCondLst>
                                  <p:childTnLst>
                                    <p:set>
                                      <p:cBhvr>
                                        <p:cTn id="383" dur="1" fill="hold">
                                          <p:stCondLst>
                                            <p:cond delay="0"/>
                                          </p:stCondLst>
                                        </p:cTn>
                                        <p:tgtEl>
                                          <p:spTgt spid="27777"/>
                                        </p:tgtEl>
                                        <p:attrNameLst>
                                          <p:attrName>style.visibility</p:attrName>
                                        </p:attrNameLst>
                                      </p:cBhvr>
                                      <p:to>
                                        <p:strVal val="visible"/>
                                      </p:to>
                                    </p:set>
                                    <p:animEffect transition="in" filter="fade">
                                      <p:cBhvr>
                                        <p:cTn id="384" dur="500"/>
                                        <p:tgtEl>
                                          <p:spTgt spid="27777"/>
                                        </p:tgtEl>
                                      </p:cBhvr>
                                    </p:animEffect>
                                  </p:childTnLst>
                                </p:cTn>
                              </p:par>
                              <p:par>
                                <p:cTn id="385" presetID="10" presetClass="entr" presetSubtype="0" fill="hold" grpId="0" nodeType="withEffect">
                                  <p:stCondLst>
                                    <p:cond delay="0"/>
                                  </p:stCondLst>
                                  <p:childTnLst>
                                    <p:set>
                                      <p:cBhvr>
                                        <p:cTn id="386" dur="1" fill="hold">
                                          <p:stCondLst>
                                            <p:cond delay="0"/>
                                          </p:stCondLst>
                                        </p:cTn>
                                        <p:tgtEl>
                                          <p:spTgt spid="27778"/>
                                        </p:tgtEl>
                                        <p:attrNameLst>
                                          <p:attrName>style.visibility</p:attrName>
                                        </p:attrNameLst>
                                      </p:cBhvr>
                                      <p:to>
                                        <p:strVal val="visible"/>
                                      </p:to>
                                    </p:set>
                                    <p:animEffect transition="in" filter="fade">
                                      <p:cBhvr>
                                        <p:cTn id="387" dur="500"/>
                                        <p:tgtEl>
                                          <p:spTgt spid="27778"/>
                                        </p:tgtEl>
                                      </p:cBhvr>
                                    </p:animEffect>
                                  </p:childTnLst>
                                </p:cTn>
                              </p:par>
                              <p:par>
                                <p:cTn id="388" presetID="10" presetClass="entr" presetSubtype="0" fill="hold" grpId="0" nodeType="withEffect">
                                  <p:stCondLst>
                                    <p:cond delay="0"/>
                                  </p:stCondLst>
                                  <p:childTnLst>
                                    <p:set>
                                      <p:cBhvr>
                                        <p:cTn id="389" dur="1" fill="hold">
                                          <p:stCondLst>
                                            <p:cond delay="0"/>
                                          </p:stCondLst>
                                        </p:cTn>
                                        <p:tgtEl>
                                          <p:spTgt spid="27779"/>
                                        </p:tgtEl>
                                        <p:attrNameLst>
                                          <p:attrName>style.visibility</p:attrName>
                                        </p:attrNameLst>
                                      </p:cBhvr>
                                      <p:to>
                                        <p:strVal val="visible"/>
                                      </p:to>
                                    </p:set>
                                    <p:animEffect transition="in" filter="fade">
                                      <p:cBhvr>
                                        <p:cTn id="390" dur="500"/>
                                        <p:tgtEl>
                                          <p:spTgt spid="27779"/>
                                        </p:tgtEl>
                                      </p:cBhvr>
                                    </p:animEffect>
                                  </p:childTnLst>
                                </p:cTn>
                              </p:par>
                              <p:par>
                                <p:cTn id="391" presetID="10" presetClass="entr" presetSubtype="0" fill="hold" grpId="0" nodeType="withEffect">
                                  <p:stCondLst>
                                    <p:cond delay="0"/>
                                  </p:stCondLst>
                                  <p:childTnLst>
                                    <p:set>
                                      <p:cBhvr>
                                        <p:cTn id="392" dur="1" fill="hold">
                                          <p:stCondLst>
                                            <p:cond delay="0"/>
                                          </p:stCondLst>
                                        </p:cTn>
                                        <p:tgtEl>
                                          <p:spTgt spid="27780"/>
                                        </p:tgtEl>
                                        <p:attrNameLst>
                                          <p:attrName>style.visibility</p:attrName>
                                        </p:attrNameLst>
                                      </p:cBhvr>
                                      <p:to>
                                        <p:strVal val="visible"/>
                                      </p:to>
                                    </p:set>
                                    <p:animEffect transition="in" filter="fade">
                                      <p:cBhvr>
                                        <p:cTn id="393" dur="500"/>
                                        <p:tgtEl>
                                          <p:spTgt spid="27780"/>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27781"/>
                                        </p:tgtEl>
                                        <p:attrNameLst>
                                          <p:attrName>style.visibility</p:attrName>
                                        </p:attrNameLst>
                                      </p:cBhvr>
                                      <p:to>
                                        <p:strVal val="visible"/>
                                      </p:to>
                                    </p:set>
                                    <p:animEffect transition="in" filter="fade">
                                      <p:cBhvr>
                                        <p:cTn id="396" dur="500"/>
                                        <p:tgtEl>
                                          <p:spTgt spid="27781"/>
                                        </p:tgtEl>
                                      </p:cBhvr>
                                    </p:animEffect>
                                  </p:childTnLst>
                                </p:cTn>
                              </p:par>
                              <p:par>
                                <p:cTn id="397" presetID="10" presetClass="entr" presetSubtype="0" fill="hold" grpId="0" nodeType="withEffect">
                                  <p:stCondLst>
                                    <p:cond delay="0"/>
                                  </p:stCondLst>
                                  <p:childTnLst>
                                    <p:set>
                                      <p:cBhvr>
                                        <p:cTn id="398" dur="1" fill="hold">
                                          <p:stCondLst>
                                            <p:cond delay="0"/>
                                          </p:stCondLst>
                                        </p:cTn>
                                        <p:tgtEl>
                                          <p:spTgt spid="27830"/>
                                        </p:tgtEl>
                                        <p:attrNameLst>
                                          <p:attrName>style.visibility</p:attrName>
                                        </p:attrNameLst>
                                      </p:cBhvr>
                                      <p:to>
                                        <p:strVal val="visible"/>
                                      </p:to>
                                    </p:set>
                                    <p:animEffect transition="in" filter="fade">
                                      <p:cBhvr>
                                        <p:cTn id="399" dur="500"/>
                                        <p:tgtEl>
                                          <p:spTgt spid="27830"/>
                                        </p:tgtEl>
                                      </p:cBhvr>
                                    </p:animEffect>
                                  </p:childTnLst>
                                </p:cTn>
                              </p:par>
                              <p:par>
                                <p:cTn id="400" presetID="10" presetClass="entr" presetSubtype="0" fill="hold" grpId="0" nodeType="withEffect">
                                  <p:stCondLst>
                                    <p:cond delay="0"/>
                                  </p:stCondLst>
                                  <p:childTnLst>
                                    <p:set>
                                      <p:cBhvr>
                                        <p:cTn id="401" dur="1" fill="hold">
                                          <p:stCondLst>
                                            <p:cond delay="0"/>
                                          </p:stCondLst>
                                        </p:cTn>
                                        <p:tgtEl>
                                          <p:spTgt spid="27836"/>
                                        </p:tgtEl>
                                        <p:attrNameLst>
                                          <p:attrName>style.visibility</p:attrName>
                                        </p:attrNameLst>
                                      </p:cBhvr>
                                      <p:to>
                                        <p:strVal val="visible"/>
                                      </p:to>
                                    </p:set>
                                    <p:animEffect transition="in" filter="fade">
                                      <p:cBhvr>
                                        <p:cTn id="402" dur="500"/>
                                        <p:tgtEl>
                                          <p:spTgt spid="27836"/>
                                        </p:tgtEl>
                                      </p:cBhvr>
                                    </p:animEffect>
                                  </p:childTnLst>
                                </p:cTn>
                              </p:par>
                              <p:par>
                                <p:cTn id="403" presetID="10" presetClass="entr" presetSubtype="0" fill="hold" grpId="0" nodeType="withEffect">
                                  <p:stCondLst>
                                    <p:cond delay="0"/>
                                  </p:stCondLst>
                                  <p:childTnLst>
                                    <p:set>
                                      <p:cBhvr>
                                        <p:cTn id="404" dur="1" fill="hold">
                                          <p:stCondLst>
                                            <p:cond delay="0"/>
                                          </p:stCondLst>
                                        </p:cTn>
                                        <p:tgtEl>
                                          <p:spTgt spid="27839"/>
                                        </p:tgtEl>
                                        <p:attrNameLst>
                                          <p:attrName>style.visibility</p:attrName>
                                        </p:attrNameLst>
                                      </p:cBhvr>
                                      <p:to>
                                        <p:strVal val="visible"/>
                                      </p:to>
                                    </p:set>
                                    <p:animEffect transition="in" filter="fade">
                                      <p:cBhvr>
                                        <p:cTn id="405" dur="500"/>
                                        <p:tgtEl>
                                          <p:spTgt spid="27839"/>
                                        </p:tgtEl>
                                      </p:cBhvr>
                                    </p:animEffect>
                                  </p:childTnLst>
                                </p:cTn>
                              </p:par>
                              <p:par>
                                <p:cTn id="406" presetID="10" presetClass="entr" presetSubtype="0" fill="hold" grpId="0" nodeType="withEffect">
                                  <p:stCondLst>
                                    <p:cond delay="0"/>
                                  </p:stCondLst>
                                  <p:childTnLst>
                                    <p:set>
                                      <p:cBhvr>
                                        <p:cTn id="407" dur="1" fill="hold">
                                          <p:stCondLst>
                                            <p:cond delay="0"/>
                                          </p:stCondLst>
                                        </p:cTn>
                                        <p:tgtEl>
                                          <p:spTgt spid="27841"/>
                                        </p:tgtEl>
                                        <p:attrNameLst>
                                          <p:attrName>style.visibility</p:attrName>
                                        </p:attrNameLst>
                                      </p:cBhvr>
                                      <p:to>
                                        <p:strVal val="visible"/>
                                      </p:to>
                                    </p:set>
                                    <p:animEffect transition="in" filter="fade">
                                      <p:cBhvr>
                                        <p:cTn id="408" dur="500"/>
                                        <p:tgtEl>
                                          <p:spTgt spid="27841"/>
                                        </p:tgtEl>
                                      </p:cBhvr>
                                    </p:animEffect>
                                  </p:childTnLst>
                                </p:cTn>
                              </p:par>
                            </p:childTnLst>
                          </p:cTn>
                        </p:par>
                      </p:childTnLst>
                    </p:cTn>
                  </p:par>
                  <p:par>
                    <p:cTn id="409" fill="hold">
                      <p:stCondLst>
                        <p:cond delay="indefinite"/>
                      </p:stCondLst>
                      <p:childTnLst>
                        <p:par>
                          <p:cTn id="410" fill="hold">
                            <p:stCondLst>
                              <p:cond delay="0"/>
                            </p:stCondLst>
                            <p:childTnLst>
                              <p:par>
                                <p:cTn id="411" presetID="10" presetClass="entr" presetSubtype="0" fill="hold" grpId="0" nodeType="clickEffect">
                                  <p:stCondLst>
                                    <p:cond delay="0"/>
                                  </p:stCondLst>
                                  <p:childTnLst>
                                    <p:set>
                                      <p:cBhvr>
                                        <p:cTn id="412" dur="1" fill="hold">
                                          <p:stCondLst>
                                            <p:cond delay="0"/>
                                          </p:stCondLst>
                                        </p:cTn>
                                        <p:tgtEl>
                                          <p:spTgt spid="27668"/>
                                        </p:tgtEl>
                                        <p:attrNameLst>
                                          <p:attrName>style.visibility</p:attrName>
                                        </p:attrNameLst>
                                      </p:cBhvr>
                                      <p:to>
                                        <p:strVal val="visible"/>
                                      </p:to>
                                    </p:set>
                                    <p:animEffect transition="in" filter="fade">
                                      <p:cBhvr>
                                        <p:cTn id="413" dur="500"/>
                                        <p:tgtEl>
                                          <p:spTgt spid="27668"/>
                                        </p:tgtEl>
                                      </p:cBhvr>
                                    </p:animEffect>
                                  </p:childTnLst>
                                </p:cTn>
                              </p:par>
                              <p:par>
                                <p:cTn id="414" presetID="10" presetClass="entr" presetSubtype="0" fill="hold" grpId="0" nodeType="withEffect">
                                  <p:stCondLst>
                                    <p:cond delay="0"/>
                                  </p:stCondLst>
                                  <p:childTnLst>
                                    <p:set>
                                      <p:cBhvr>
                                        <p:cTn id="415" dur="1" fill="hold">
                                          <p:stCondLst>
                                            <p:cond delay="0"/>
                                          </p:stCondLst>
                                        </p:cTn>
                                        <p:tgtEl>
                                          <p:spTgt spid="27669"/>
                                        </p:tgtEl>
                                        <p:attrNameLst>
                                          <p:attrName>style.visibility</p:attrName>
                                        </p:attrNameLst>
                                      </p:cBhvr>
                                      <p:to>
                                        <p:strVal val="visible"/>
                                      </p:to>
                                    </p:set>
                                    <p:animEffect transition="in" filter="fade">
                                      <p:cBhvr>
                                        <p:cTn id="416" dur="500"/>
                                        <p:tgtEl>
                                          <p:spTgt spid="27669"/>
                                        </p:tgtEl>
                                      </p:cBhvr>
                                    </p:animEffect>
                                  </p:childTnLst>
                                </p:cTn>
                              </p:par>
                              <p:par>
                                <p:cTn id="417" presetID="10" presetClass="entr" presetSubtype="0" fill="hold" grpId="0" nodeType="withEffect">
                                  <p:stCondLst>
                                    <p:cond delay="0"/>
                                  </p:stCondLst>
                                  <p:childTnLst>
                                    <p:set>
                                      <p:cBhvr>
                                        <p:cTn id="418" dur="1" fill="hold">
                                          <p:stCondLst>
                                            <p:cond delay="0"/>
                                          </p:stCondLst>
                                        </p:cTn>
                                        <p:tgtEl>
                                          <p:spTgt spid="27782"/>
                                        </p:tgtEl>
                                        <p:attrNameLst>
                                          <p:attrName>style.visibility</p:attrName>
                                        </p:attrNameLst>
                                      </p:cBhvr>
                                      <p:to>
                                        <p:strVal val="visible"/>
                                      </p:to>
                                    </p:set>
                                    <p:animEffect transition="in" filter="fade">
                                      <p:cBhvr>
                                        <p:cTn id="419" dur="500"/>
                                        <p:tgtEl>
                                          <p:spTgt spid="27782"/>
                                        </p:tgtEl>
                                      </p:cBhvr>
                                    </p:animEffect>
                                  </p:childTnLst>
                                </p:cTn>
                              </p:par>
                              <p:par>
                                <p:cTn id="420" presetID="10" presetClass="entr" presetSubtype="0" fill="hold" grpId="0" nodeType="withEffect">
                                  <p:stCondLst>
                                    <p:cond delay="0"/>
                                  </p:stCondLst>
                                  <p:childTnLst>
                                    <p:set>
                                      <p:cBhvr>
                                        <p:cTn id="421" dur="1" fill="hold">
                                          <p:stCondLst>
                                            <p:cond delay="0"/>
                                          </p:stCondLst>
                                        </p:cTn>
                                        <p:tgtEl>
                                          <p:spTgt spid="27783"/>
                                        </p:tgtEl>
                                        <p:attrNameLst>
                                          <p:attrName>style.visibility</p:attrName>
                                        </p:attrNameLst>
                                      </p:cBhvr>
                                      <p:to>
                                        <p:strVal val="visible"/>
                                      </p:to>
                                    </p:set>
                                    <p:animEffect transition="in" filter="fade">
                                      <p:cBhvr>
                                        <p:cTn id="422" dur="500"/>
                                        <p:tgtEl>
                                          <p:spTgt spid="27783"/>
                                        </p:tgtEl>
                                      </p:cBhvr>
                                    </p:animEffect>
                                  </p:childTnLst>
                                </p:cTn>
                              </p:par>
                              <p:par>
                                <p:cTn id="423" presetID="10" presetClass="entr" presetSubtype="0" fill="hold" grpId="0" nodeType="withEffect">
                                  <p:stCondLst>
                                    <p:cond delay="0"/>
                                  </p:stCondLst>
                                  <p:childTnLst>
                                    <p:set>
                                      <p:cBhvr>
                                        <p:cTn id="424" dur="1" fill="hold">
                                          <p:stCondLst>
                                            <p:cond delay="0"/>
                                          </p:stCondLst>
                                        </p:cTn>
                                        <p:tgtEl>
                                          <p:spTgt spid="27784"/>
                                        </p:tgtEl>
                                        <p:attrNameLst>
                                          <p:attrName>style.visibility</p:attrName>
                                        </p:attrNameLst>
                                      </p:cBhvr>
                                      <p:to>
                                        <p:strVal val="visible"/>
                                      </p:to>
                                    </p:set>
                                    <p:animEffect transition="in" filter="fade">
                                      <p:cBhvr>
                                        <p:cTn id="425" dur="500"/>
                                        <p:tgtEl>
                                          <p:spTgt spid="27784"/>
                                        </p:tgtEl>
                                      </p:cBhvr>
                                    </p:animEffect>
                                  </p:childTnLst>
                                </p:cTn>
                              </p:par>
                              <p:par>
                                <p:cTn id="426" presetID="10" presetClass="entr" presetSubtype="0" fill="hold" grpId="0" nodeType="withEffect">
                                  <p:stCondLst>
                                    <p:cond delay="0"/>
                                  </p:stCondLst>
                                  <p:childTnLst>
                                    <p:set>
                                      <p:cBhvr>
                                        <p:cTn id="427" dur="1" fill="hold">
                                          <p:stCondLst>
                                            <p:cond delay="0"/>
                                          </p:stCondLst>
                                        </p:cTn>
                                        <p:tgtEl>
                                          <p:spTgt spid="27785"/>
                                        </p:tgtEl>
                                        <p:attrNameLst>
                                          <p:attrName>style.visibility</p:attrName>
                                        </p:attrNameLst>
                                      </p:cBhvr>
                                      <p:to>
                                        <p:strVal val="visible"/>
                                      </p:to>
                                    </p:set>
                                    <p:animEffect transition="in" filter="fade">
                                      <p:cBhvr>
                                        <p:cTn id="428" dur="500"/>
                                        <p:tgtEl>
                                          <p:spTgt spid="27785"/>
                                        </p:tgtEl>
                                      </p:cBhvr>
                                    </p:animEffect>
                                  </p:childTnLst>
                                </p:cTn>
                              </p:par>
                              <p:par>
                                <p:cTn id="429" presetID="10" presetClass="entr" presetSubtype="0" fill="hold" grpId="0" nodeType="withEffect">
                                  <p:stCondLst>
                                    <p:cond delay="0"/>
                                  </p:stCondLst>
                                  <p:childTnLst>
                                    <p:set>
                                      <p:cBhvr>
                                        <p:cTn id="430" dur="1" fill="hold">
                                          <p:stCondLst>
                                            <p:cond delay="0"/>
                                          </p:stCondLst>
                                        </p:cTn>
                                        <p:tgtEl>
                                          <p:spTgt spid="27786"/>
                                        </p:tgtEl>
                                        <p:attrNameLst>
                                          <p:attrName>style.visibility</p:attrName>
                                        </p:attrNameLst>
                                      </p:cBhvr>
                                      <p:to>
                                        <p:strVal val="visible"/>
                                      </p:to>
                                    </p:set>
                                    <p:animEffect transition="in" filter="fade">
                                      <p:cBhvr>
                                        <p:cTn id="431" dur="500"/>
                                        <p:tgtEl>
                                          <p:spTgt spid="27786"/>
                                        </p:tgtEl>
                                      </p:cBhvr>
                                    </p:animEffect>
                                  </p:childTnLst>
                                </p:cTn>
                              </p:par>
                              <p:par>
                                <p:cTn id="432" presetID="10" presetClass="entr" presetSubtype="0" fill="hold" grpId="0" nodeType="withEffect">
                                  <p:stCondLst>
                                    <p:cond delay="0"/>
                                  </p:stCondLst>
                                  <p:childTnLst>
                                    <p:set>
                                      <p:cBhvr>
                                        <p:cTn id="433" dur="1" fill="hold">
                                          <p:stCondLst>
                                            <p:cond delay="0"/>
                                          </p:stCondLst>
                                        </p:cTn>
                                        <p:tgtEl>
                                          <p:spTgt spid="27787"/>
                                        </p:tgtEl>
                                        <p:attrNameLst>
                                          <p:attrName>style.visibility</p:attrName>
                                        </p:attrNameLst>
                                      </p:cBhvr>
                                      <p:to>
                                        <p:strVal val="visible"/>
                                      </p:to>
                                    </p:set>
                                    <p:animEffect transition="in" filter="fade">
                                      <p:cBhvr>
                                        <p:cTn id="434" dur="500"/>
                                        <p:tgtEl>
                                          <p:spTgt spid="27787"/>
                                        </p:tgtEl>
                                      </p:cBhvr>
                                    </p:animEffect>
                                  </p:childTnLst>
                                </p:cTn>
                              </p:par>
                              <p:par>
                                <p:cTn id="435" presetID="10" presetClass="entr" presetSubtype="0" fill="hold" grpId="0" nodeType="withEffect">
                                  <p:stCondLst>
                                    <p:cond delay="0"/>
                                  </p:stCondLst>
                                  <p:childTnLst>
                                    <p:set>
                                      <p:cBhvr>
                                        <p:cTn id="436" dur="1" fill="hold">
                                          <p:stCondLst>
                                            <p:cond delay="0"/>
                                          </p:stCondLst>
                                        </p:cTn>
                                        <p:tgtEl>
                                          <p:spTgt spid="27788"/>
                                        </p:tgtEl>
                                        <p:attrNameLst>
                                          <p:attrName>style.visibility</p:attrName>
                                        </p:attrNameLst>
                                      </p:cBhvr>
                                      <p:to>
                                        <p:strVal val="visible"/>
                                      </p:to>
                                    </p:set>
                                    <p:animEffect transition="in" filter="fade">
                                      <p:cBhvr>
                                        <p:cTn id="437" dur="500"/>
                                        <p:tgtEl>
                                          <p:spTgt spid="27788"/>
                                        </p:tgtEl>
                                      </p:cBhvr>
                                    </p:animEffect>
                                  </p:childTnLst>
                                </p:cTn>
                              </p:par>
                              <p:par>
                                <p:cTn id="438" presetID="10" presetClass="entr" presetSubtype="0" fill="hold" grpId="0" nodeType="withEffect">
                                  <p:stCondLst>
                                    <p:cond delay="0"/>
                                  </p:stCondLst>
                                  <p:childTnLst>
                                    <p:set>
                                      <p:cBhvr>
                                        <p:cTn id="439" dur="1" fill="hold">
                                          <p:stCondLst>
                                            <p:cond delay="0"/>
                                          </p:stCondLst>
                                        </p:cTn>
                                        <p:tgtEl>
                                          <p:spTgt spid="27789"/>
                                        </p:tgtEl>
                                        <p:attrNameLst>
                                          <p:attrName>style.visibility</p:attrName>
                                        </p:attrNameLst>
                                      </p:cBhvr>
                                      <p:to>
                                        <p:strVal val="visible"/>
                                      </p:to>
                                    </p:set>
                                    <p:animEffect transition="in" filter="fade">
                                      <p:cBhvr>
                                        <p:cTn id="440" dur="500"/>
                                        <p:tgtEl>
                                          <p:spTgt spid="27789"/>
                                        </p:tgtEl>
                                      </p:cBhvr>
                                    </p:animEffect>
                                  </p:childTnLst>
                                </p:cTn>
                              </p:par>
                              <p:par>
                                <p:cTn id="441" presetID="10" presetClass="entr" presetSubtype="0" fill="hold" grpId="0" nodeType="withEffect">
                                  <p:stCondLst>
                                    <p:cond delay="0"/>
                                  </p:stCondLst>
                                  <p:childTnLst>
                                    <p:set>
                                      <p:cBhvr>
                                        <p:cTn id="442" dur="1" fill="hold">
                                          <p:stCondLst>
                                            <p:cond delay="0"/>
                                          </p:stCondLst>
                                        </p:cTn>
                                        <p:tgtEl>
                                          <p:spTgt spid="27790"/>
                                        </p:tgtEl>
                                        <p:attrNameLst>
                                          <p:attrName>style.visibility</p:attrName>
                                        </p:attrNameLst>
                                      </p:cBhvr>
                                      <p:to>
                                        <p:strVal val="visible"/>
                                      </p:to>
                                    </p:set>
                                    <p:animEffect transition="in" filter="fade">
                                      <p:cBhvr>
                                        <p:cTn id="443" dur="500"/>
                                        <p:tgtEl>
                                          <p:spTgt spid="27790"/>
                                        </p:tgtEl>
                                      </p:cBhvr>
                                    </p:animEffect>
                                  </p:childTnLst>
                                </p:cTn>
                              </p:par>
                              <p:par>
                                <p:cTn id="444" presetID="10" presetClass="entr" presetSubtype="0" fill="hold" grpId="0" nodeType="withEffect">
                                  <p:stCondLst>
                                    <p:cond delay="0"/>
                                  </p:stCondLst>
                                  <p:childTnLst>
                                    <p:set>
                                      <p:cBhvr>
                                        <p:cTn id="445" dur="1" fill="hold">
                                          <p:stCondLst>
                                            <p:cond delay="0"/>
                                          </p:stCondLst>
                                        </p:cTn>
                                        <p:tgtEl>
                                          <p:spTgt spid="27791"/>
                                        </p:tgtEl>
                                        <p:attrNameLst>
                                          <p:attrName>style.visibility</p:attrName>
                                        </p:attrNameLst>
                                      </p:cBhvr>
                                      <p:to>
                                        <p:strVal val="visible"/>
                                      </p:to>
                                    </p:set>
                                    <p:animEffect transition="in" filter="fade">
                                      <p:cBhvr>
                                        <p:cTn id="446" dur="500"/>
                                        <p:tgtEl>
                                          <p:spTgt spid="27791"/>
                                        </p:tgtEl>
                                      </p:cBhvr>
                                    </p:animEffect>
                                  </p:childTnLst>
                                </p:cTn>
                              </p:par>
                              <p:par>
                                <p:cTn id="447" presetID="10" presetClass="entr" presetSubtype="0" fill="hold" grpId="0" nodeType="withEffect">
                                  <p:stCondLst>
                                    <p:cond delay="0"/>
                                  </p:stCondLst>
                                  <p:childTnLst>
                                    <p:set>
                                      <p:cBhvr>
                                        <p:cTn id="448" dur="1" fill="hold">
                                          <p:stCondLst>
                                            <p:cond delay="0"/>
                                          </p:stCondLst>
                                        </p:cTn>
                                        <p:tgtEl>
                                          <p:spTgt spid="27792"/>
                                        </p:tgtEl>
                                        <p:attrNameLst>
                                          <p:attrName>style.visibility</p:attrName>
                                        </p:attrNameLst>
                                      </p:cBhvr>
                                      <p:to>
                                        <p:strVal val="visible"/>
                                      </p:to>
                                    </p:set>
                                    <p:animEffect transition="in" filter="fade">
                                      <p:cBhvr>
                                        <p:cTn id="449" dur="500"/>
                                        <p:tgtEl>
                                          <p:spTgt spid="27792"/>
                                        </p:tgtEl>
                                      </p:cBhvr>
                                    </p:animEffect>
                                  </p:childTnLst>
                                </p:cTn>
                              </p:par>
                              <p:par>
                                <p:cTn id="450" presetID="10" presetClass="entr" presetSubtype="0" fill="hold" grpId="0" nodeType="withEffect">
                                  <p:stCondLst>
                                    <p:cond delay="0"/>
                                  </p:stCondLst>
                                  <p:childTnLst>
                                    <p:set>
                                      <p:cBhvr>
                                        <p:cTn id="451" dur="1" fill="hold">
                                          <p:stCondLst>
                                            <p:cond delay="0"/>
                                          </p:stCondLst>
                                        </p:cTn>
                                        <p:tgtEl>
                                          <p:spTgt spid="27794"/>
                                        </p:tgtEl>
                                        <p:attrNameLst>
                                          <p:attrName>style.visibility</p:attrName>
                                        </p:attrNameLst>
                                      </p:cBhvr>
                                      <p:to>
                                        <p:strVal val="visible"/>
                                      </p:to>
                                    </p:set>
                                    <p:animEffect transition="in" filter="fade">
                                      <p:cBhvr>
                                        <p:cTn id="452" dur="500"/>
                                        <p:tgtEl>
                                          <p:spTgt spid="27794"/>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27795"/>
                                        </p:tgtEl>
                                        <p:attrNameLst>
                                          <p:attrName>style.visibility</p:attrName>
                                        </p:attrNameLst>
                                      </p:cBhvr>
                                      <p:to>
                                        <p:strVal val="visible"/>
                                      </p:to>
                                    </p:set>
                                    <p:animEffect transition="in" filter="fade">
                                      <p:cBhvr>
                                        <p:cTn id="455" dur="500"/>
                                        <p:tgtEl>
                                          <p:spTgt spid="27795"/>
                                        </p:tgtEl>
                                      </p:cBhvr>
                                    </p:animEffect>
                                  </p:childTnLst>
                                </p:cTn>
                              </p:par>
                              <p:par>
                                <p:cTn id="456" presetID="10" presetClass="entr" presetSubtype="0" fill="hold" grpId="0" nodeType="withEffect">
                                  <p:stCondLst>
                                    <p:cond delay="0"/>
                                  </p:stCondLst>
                                  <p:childTnLst>
                                    <p:set>
                                      <p:cBhvr>
                                        <p:cTn id="457" dur="1" fill="hold">
                                          <p:stCondLst>
                                            <p:cond delay="0"/>
                                          </p:stCondLst>
                                        </p:cTn>
                                        <p:tgtEl>
                                          <p:spTgt spid="27796"/>
                                        </p:tgtEl>
                                        <p:attrNameLst>
                                          <p:attrName>style.visibility</p:attrName>
                                        </p:attrNameLst>
                                      </p:cBhvr>
                                      <p:to>
                                        <p:strVal val="visible"/>
                                      </p:to>
                                    </p:set>
                                    <p:animEffect transition="in" filter="fade">
                                      <p:cBhvr>
                                        <p:cTn id="458" dur="500"/>
                                        <p:tgtEl>
                                          <p:spTgt spid="27796"/>
                                        </p:tgtEl>
                                      </p:cBhvr>
                                    </p:animEffect>
                                  </p:childTnLst>
                                </p:cTn>
                              </p:par>
                              <p:par>
                                <p:cTn id="459" presetID="10" presetClass="entr" presetSubtype="0" fill="hold" grpId="0" nodeType="withEffect">
                                  <p:stCondLst>
                                    <p:cond delay="0"/>
                                  </p:stCondLst>
                                  <p:childTnLst>
                                    <p:set>
                                      <p:cBhvr>
                                        <p:cTn id="460" dur="1" fill="hold">
                                          <p:stCondLst>
                                            <p:cond delay="0"/>
                                          </p:stCondLst>
                                        </p:cTn>
                                        <p:tgtEl>
                                          <p:spTgt spid="27797"/>
                                        </p:tgtEl>
                                        <p:attrNameLst>
                                          <p:attrName>style.visibility</p:attrName>
                                        </p:attrNameLst>
                                      </p:cBhvr>
                                      <p:to>
                                        <p:strVal val="visible"/>
                                      </p:to>
                                    </p:set>
                                    <p:animEffect transition="in" filter="fade">
                                      <p:cBhvr>
                                        <p:cTn id="461" dur="500"/>
                                        <p:tgtEl>
                                          <p:spTgt spid="27797"/>
                                        </p:tgtEl>
                                      </p:cBhvr>
                                    </p:animEffect>
                                  </p:childTnLst>
                                </p:cTn>
                              </p:par>
                              <p:par>
                                <p:cTn id="462" presetID="10" presetClass="entr" presetSubtype="0" fill="hold" grpId="0" nodeType="withEffect">
                                  <p:stCondLst>
                                    <p:cond delay="0"/>
                                  </p:stCondLst>
                                  <p:childTnLst>
                                    <p:set>
                                      <p:cBhvr>
                                        <p:cTn id="463" dur="1" fill="hold">
                                          <p:stCondLst>
                                            <p:cond delay="0"/>
                                          </p:stCondLst>
                                        </p:cTn>
                                        <p:tgtEl>
                                          <p:spTgt spid="27798"/>
                                        </p:tgtEl>
                                        <p:attrNameLst>
                                          <p:attrName>style.visibility</p:attrName>
                                        </p:attrNameLst>
                                      </p:cBhvr>
                                      <p:to>
                                        <p:strVal val="visible"/>
                                      </p:to>
                                    </p:set>
                                    <p:animEffect transition="in" filter="fade">
                                      <p:cBhvr>
                                        <p:cTn id="464" dur="500"/>
                                        <p:tgtEl>
                                          <p:spTgt spid="27798"/>
                                        </p:tgtEl>
                                      </p:cBhvr>
                                    </p:animEffect>
                                  </p:childTnLst>
                                </p:cTn>
                              </p:par>
                              <p:par>
                                <p:cTn id="465" presetID="10" presetClass="entr" presetSubtype="0" fill="hold" grpId="0" nodeType="withEffect">
                                  <p:stCondLst>
                                    <p:cond delay="0"/>
                                  </p:stCondLst>
                                  <p:childTnLst>
                                    <p:set>
                                      <p:cBhvr>
                                        <p:cTn id="466" dur="1" fill="hold">
                                          <p:stCondLst>
                                            <p:cond delay="0"/>
                                          </p:stCondLst>
                                        </p:cTn>
                                        <p:tgtEl>
                                          <p:spTgt spid="27799"/>
                                        </p:tgtEl>
                                        <p:attrNameLst>
                                          <p:attrName>style.visibility</p:attrName>
                                        </p:attrNameLst>
                                      </p:cBhvr>
                                      <p:to>
                                        <p:strVal val="visible"/>
                                      </p:to>
                                    </p:set>
                                    <p:animEffect transition="in" filter="fade">
                                      <p:cBhvr>
                                        <p:cTn id="467" dur="500"/>
                                        <p:tgtEl>
                                          <p:spTgt spid="27799"/>
                                        </p:tgtEl>
                                      </p:cBhvr>
                                    </p:animEffect>
                                  </p:childTnLst>
                                </p:cTn>
                              </p:par>
                              <p:par>
                                <p:cTn id="468" presetID="10" presetClass="entr" presetSubtype="0" fill="hold" grpId="0" nodeType="withEffect">
                                  <p:stCondLst>
                                    <p:cond delay="0"/>
                                  </p:stCondLst>
                                  <p:childTnLst>
                                    <p:set>
                                      <p:cBhvr>
                                        <p:cTn id="469" dur="1" fill="hold">
                                          <p:stCondLst>
                                            <p:cond delay="0"/>
                                          </p:stCondLst>
                                        </p:cTn>
                                        <p:tgtEl>
                                          <p:spTgt spid="27800"/>
                                        </p:tgtEl>
                                        <p:attrNameLst>
                                          <p:attrName>style.visibility</p:attrName>
                                        </p:attrNameLst>
                                      </p:cBhvr>
                                      <p:to>
                                        <p:strVal val="visible"/>
                                      </p:to>
                                    </p:set>
                                    <p:animEffect transition="in" filter="fade">
                                      <p:cBhvr>
                                        <p:cTn id="470" dur="500"/>
                                        <p:tgtEl>
                                          <p:spTgt spid="27800"/>
                                        </p:tgtEl>
                                      </p:cBhvr>
                                    </p:animEffect>
                                  </p:childTnLst>
                                </p:cTn>
                              </p:par>
                              <p:par>
                                <p:cTn id="471" presetID="10" presetClass="entr" presetSubtype="0" fill="hold" grpId="0" nodeType="withEffect">
                                  <p:stCondLst>
                                    <p:cond delay="0"/>
                                  </p:stCondLst>
                                  <p:childTnLst>
                                    <p:set>
                                      <p:cBhvr>
                                        <p:cTn id="472" dur="1" fill="hold">
                                          <p:stCondLst>
                                            <p:cond delay="0"/>
                                          </p:stCondLst>
                                        </p:cTn>
                                        <p:tgtEl>
                                          <p:spTgt spid="27801"/>
                                        </p:tgtEl>
                                        <p:attrNameLst>
                                          <p:attrName>style.visibility</p:attrName>
                                        </p:attrNameLst>
                                      </p:cBhvr>
                                      <p:to>
                                        <p:strVal val="visible"/>
                                      </p:to>
                                    </p:set>
                                    <p:animEffect transition="in" filter="fade">
                                      <p:cBhvr>
                                        <p:cTn id="473" dur="500"/>
                                        <p:tgtEl>
                                          <p:spTgt spid="27801"/>
                                        </p:tgtEl>
                                      </p:cBhvr>
                                    </p:animEffect>
                                  </p:childTnLst>
                                </p:cTn>
                              </p:par>
                              <p:par>
                                <p:cTn id="474" presetID="10" presetClass="entr" presetSubtype="0" fill="hold" grpId="0" nodeType="withEffect">
                                  <p:stCondLst>
                                    <p:cond delay="0"/>
                                  </p:stCondLst>
                                  <p:childTnLst>
                                    <p:set>
                                      <p:cBhvr>
                                        <p:cTn id="475" dur="1" fill="hold">
                                          <p:stCondLst>
                                            <p:cond delay="0"/>
                                          </p:stCondLst>
                                        </p:cTn>
                                        <p:tgtEl>
                                          <p:spTgt spid="27844"/>
                                        </p:tgtEl>
                                        <p:attrNameLst>
                                          <p:attrName>style.visibility</p:attrName>
                                        </p:attrNameLst>
                                      </p:cBhvr>
                                      <p:to>
                                        <p:strVal val="visible"/>
                                      </p:to>
                                    </p:set>
                                    <p:animEffect transition="in" filter="fade">
                                      <p:cBhvr>
                                        <p:cTn id="476" dur="500"/>
                                        <p:tgtEl>
                                          <p:spTgt spid="27844"/>
                                        </p:tgtEl>
                                      </p:cBhvr>
                                    </p:animEffect>
                                  </p:childTnLst>
                                </p:cTn>
                              </p:par>
                              <p:par>
                                <p:cTn id="477" presetID="10" presetClass="entr" presetSubtype="0" fill="hold" grpId="0" nodeType="withEffect">
                                  <p:stCondLst>
                                    <p:cond delay="0"/>
                                  </p:stCondLst>
                                  <p:childTnLst>
                                    <p:set>
                                      <p:cBhvr>
                                        <p:cTn id="478" dur="1" fill="hold">
                                          <p:stCondLst>
                                            <p:cond delay="0"/>
                                          </p:stCondLst>
                                        </p:cTn>
                                        <p:tgtEl>
                                          <p:spTgt spid="27793"/>
                                        </p:tgtEl>
                                        <p:attrNameLst>
                                          <p:attrName>style.visibility</p:attrName>
                                        </p:attrNameLst>
                                      </p:cBhvr>
                                      <p:to>
                                        <p:strVal val="visible"/>
                                      </p:to>
                                    </p:set>
                                    <p:animEffect transition="in" filter="fade">
                                      <p:cBhvr>
                                        <p:cTn id="479" dur="500"/>
                                        <p:tgtEl>
                                          <p:spTgt spid="27793"/>
                                        </p:tgtEl>
                                      </p:cBhvr>
                                    </p:animEffect>
                                  </p:childTnLst>
                                </p:cTn>
                              </p:par>
                              <p:par>
                                <p:cTn id="480" presetID="10" presetClass="entr" presetSubtype="0" fill="hold" grpId="0" nodeType="withEffect">
                                  <p:stCondLst>
                                    <p:cond delay="0"/>
                                  </p:stCondLst>
                                  <p:childTnLst>
                                    <p:set>
                                      <p:cBhvr>
                                        <p:cTn id="481" dur="1" fill="hold">
                                          <p:stCondLst>
                                            <p:cond delay="0"/>
                                          </p:stCondLst>
                                        </p:cTn>
                                        <p:tgtEl>
                                          <p:spTgt spid="27802"/>
                                        </p:tgtEl>
                                        <p:attrNameLst>
                                          <p:attrName>style.visibility</p:attrName>
                                        </p:attrNameLst>
                                      </p:cBhvr>
                                      <p:to>
                                        <p:strVal val="visible"/>
                                      </p:to>
                                    </p:set>
                                    <p:animEffect transition="in" filter="fade">
                                      <p:cBhvr>
                                        <p:cTn id="482" dur="500"/>
                                        <p:tgtEl>
                                          <p:spTgt spid="27802"/>
                                        </p:tgtEl>
                                      </p:cBhvr>
                                    </p:animEffect>
                                  </p:childTnLst>
                                </p:cTn>
                              </p:par>
                              <p:par>
                                <p:cTn id="483" presetID="10" presetClass="entr" presetSubtype="0" fill="hold" grpId="0" nodeType="withEffect">
                                  <p:stCondLst>
                                    <p:cond delay="0"/>
                                  </p:stCondLst>
                                  <p:childTnLst>
                                    <p:set>
                                      <p:cBhvr>
                                        <p:cTn id="484" dur="1" fill="hold">
                                          <p:stCondLst>
                                            <p:cond delay="0"/>
                                          </p:stCondLst>
                                        </p:cTn>
                                        <p:tgtEl>
                                          <p:spTgt spid="27803"/>
                                        </p:tgtEl>
                                        <p:attrNameLst>
                                          <p:attrName>style.visibility</p:attrName>
                                        </p:attrNameLst>
                                      </p:cBhvr>
                                      <p:to>
                                        <p:strVal val="visible"/>
                                      </p:to>
                                    </p:set>
                                    <p:animEffect transition="in" filter="fade">
                                      <p:cBhvr>
                                        <p:cTn id="485" dur="500"/>
                                        <p:tgtEl>
                                          <p:spTgt spid="27803"/>
                                        </p:tgtEl>
                                      </p:cBhvr>
                                    </p:animEffect>
                                  </p:childTnLst>
                                </p:cTn>
                              </p:par>
                              <p:par>
                                <p:cTn id="486" presetID="10" presetClass="entr" presetSubtype="0" fill="hold" grpId="0" nodeType="withEffect">
                                  <p:stCondLst>
                                    <p:cond delay="0"/>
                                  </p:stCondLst>
                                  <p:childTnLst>
                                    <p:set>
                                      <p:cBhvr>
                                        <p:cTn id="487" dur="1" fill="hold">
                                          <p:stCondLst>
                                            <p:cond delay="0"/>
                                          </p:stCondLst>
                                        </p:cTn>
                                        <p:tgtEl>
                                          <p:spTgt spid="27832"/>
                                        </p:tgtEl>
                                        <p:attrNameLst>
                                          <p:attrName>style.visibility</p:attrName>
                                        </p:attrNameLst>
                                      </p:cBhvr>
                                      <p:to>
                                        <p:strVal val="visible"/>
                                      </p:to>
                                    </p:set>
                                    <p:animEffect transition="in" filter="fade">
                                      <p:cBhvr>
                                        <p:cTn id="488" dur="500"/>
                                        <p:tgtEl>
                                          <p:spTgt spid="27832"/>
                                        </p:tgtEl>
                                      </p:cBhvr>
                                    </p:animEffect>
                                  </p:childTnLst>
                                </p:cTn>
                              </p:par>
                              <p:par>
                                <p:cTn id="489" presetID="10" presetClass="entr" presetSubtype="0" fill="hold" grpId="0" nodeType="withEffect">
                                  <p:stCondLst>
                                    <p:cond delay="0"/>
                                  </p:stCondLst>
                                  <p:childTnLst>
                                    <p:set>
                                      <p:cBhvr>
                                        <p:cTn id="490" dur="1" fill="hold">
                                          <p:stCondLst>
                                            <p:cond delay="0"/>
                                          </p:stCondLst>
                                        </p:cTn>
                                        <p:tgtEl>
                                          <p:spTgt spid="27842"/>
                                        </p:tgtEl>
                                        <p:attrNameLst>
                                          <p:attrName>style.visibility</p:attrName>
                                        </p:attrNameLst>
                                      </p:cBhvr>
                                      <p:to>
                                        <p:strVal val="visible"/>
                                      </p:to>
                                    </p:set>
                                    <p:animEffect transition="in" filter="fade">
                                      <p:cBhvr>
                                        <p:cTn id="491" dur="500"/>
                                        <p:tgtEl>
                                          <p:spTgt spid="27842"/>
                                        </p:tgtEl>
                                      </p:cBhvr>
                                    </p:animEffect>
                                  </p:childTnLst>
                                </p:cTn>
                              </p:par>
                            </p:childTnLst>
                          </p:cTn>
                        </p:par>
                      </p:childTnLst>
                    </p:cTn>
                  </p:par>
                  <p:par>
                    <p:cTn id="492" fill="hold">
                      <p:stCondLst>
                        <p:cond delay="indefinite"/>
                      </p:stCondLst>
                      <p:childTnLst>
                        <p:par>
                          <p:cTn id="493" fill="hold">
                            <p:stCondLst>
                              <p:cond delay="0"/>
                            </p:stCondLst>
                            <p:childTnLst>
                              <p:par>
                                <p:cTn id="494" presetID="10" presetClass="entr" presetSubtype="0" fill="hold" grpId="0" nodeType="clickEffect">
                                  <p:stCondLst>
                                    <p:cond delay="0"/>
                                  </p:stCondLst>
                                  <p:childTnLst>
                                    <p:set>
                                      <p:cBhvr>
                                        <p:cTn id="495" dur="1" fill="hold">
                                          <p:stCondLst>
                                            <p:cond delay="0"/>
                                          </p:stCondLst>
                                        </p:cTn>
                                        <p:tgtEl>
                                          <p:spTgt spid="27670"/>
                                        </p:tgtEl>
                                        <p:attrNameLst>
                                          <p:attrName>style.visibility</p:attrName>
                                        </p:attrNameLst>
                                      </p:cBhvr>
                                      <p:to>
                                        <p:strVal val="visible"/>
                                      </p:to>
                                    </p:set>
                                    <p:animEffect transition="in" filter="fade">
                                      <p:cBhvr>
                                        <p:cTn id="496" dur="500"/>
                                        <p:tgtEl>
                                          <p:spTgt spid="27670"/>
                                        </p:tgtEl>
                                      </p:cBhvr>
                                    </p:animEffect>
                                  </p:childTnLst>
                                </p:cTn>
                              </p:par>
                              <p:par>
                                <p:cTn id="497" presetID="10" presetClass="entr" presetSubtype="0" fill="hold" grpId="0" nodeType="withEffect">
                                  <p:stCondLst>
                                    <p:cond delay="0"/>
                                  </p:stCondLst>
                                  <p:childTnLst>
                                    <p:set>
                                      <p:cBhvr>
                                        <p:cTn id="498" dur="1" fill="hold">
                                          <p:stCondLst>
                                            <p:cond delay="0"/>
                                          </p:stCondLst>
                                        </p:cTn>
                                        <p:tgtEl>
                                          <p:spTgt spid="27671"/>
                                        </p:tgtEl>
                                        <p:attrNameLst>
                                          <p:attrName>style.visibility</p:attrName>
                                        </p:attrNameLst>
                                      </p:cBhvr>
                                      <p:to>
                                        <p:strVal val="visible"/>
                                      </p:to>
                                    </p:set>
                                    <p:animEffect transition="in" filter="fade">
                                      <p:cBhvr>
                                        <p:cTn id="499" dur="500"/>
                                        <p:tgtEl>
                                          <p:spTgt spid="27671"/>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27804"/>
                                        </p:tgtEl>
                                        <p:attrNameLst>
                                          <p:attrName>style.visibility</p:attrName>
                                        </p:attrNameLst>
                                      </p:cBhvr>
                                      <p:to>
                                        <p:strVal val="visible"/>
                                      </p:to>
                                    </p:set>
                                    <p:animEffect transition="in" filter="fade">
                                      <p:cBhvr>
                                        <p:cTn id="502" dur="500"/>
                                        <p:tgtEl>
                                          <p:spTgt spid="27804"/>
                                        </p:tgtEl>
                                      </p:cBhvr>
                                    </p:animEffect>
                                  </p:childTnLst>
                                </p:cTn>
                              </p:par>
                              <p:par>
                                <p:cTn id="503" presetID="10" presetClass="entr" presetSubtype="0" fill="hold" grpId="0" nodeType="withEffect">
                                  <p:stCondLst>
                                    <p:cond delay="0"/>
                                  </p:stCondLst>
                                  <p:childTnLst>
                                    <p:set>
                                      <p:cBhvr>
                                        <p:cTn id="504" dur="1" fill="hold">
                                          <p:stCondLst>
                                            <p:cond delay="0"/>
                                          </p:stCondLst>
                                        </p:cTn>
                                        <p:tgtEl>
                                          <p:spTgt spid="27805"/>
                                        </p:tgtEl>
                                        <p:attrNameLst>
                                          <p:attrName>style.visibility</p:attrName>
                                        </p:attrNameLst>
                                      </p:cBhvr>
                                      <p:to>
                                        <p:strVal val="visible"/>
                                      </p:to>
                                    </p:set>
                                    <p:animEffect transition="in" filter="fade">
                                      <p:cBhvr>
                                        <p:cTn id="505" dur="500"/>
                                        <p:tgtEl>
                                          <p:spTgt spid="27805"/>
                                        </p:tgtEl>
                                      </p:cBhvr>
                                    </p:animEffect>
                                  </p:childTnLst>
                                </p:cTn>
                              </p:par>
                              <p:par>
                                <p:cTn id="506" presetID="10" presetClass="entr" presetSubtype="0" fill="hold" grpId="0" nodeType="withEffect">
                                  <p:stCondLst>
                                    <p:cond delay="0"/>
                                  </p:stCondLst>
                                  <p:childTnLst>
                                    <p:set>
                                      <p:cBhvr>
                                        <p:cTn id="507" dur="1" fill="hold">
                                          <p:stCondLst>
                                            <p:cond delay="0"/>
                                          </p:stCondLst>
                                        </p:cTn>
                                        <p:tgtEl>
                                          <p:spTgt spid="27806"/>
                                        </p:tgtEl>
                                        <p:attrNameLst>
                                          <p:attrName>style.visibility</p:attrName>
                                        </p:attrNameLst>
                                      </p:cBhvr>
                                      <p:to>
                                        <p:strVal val="visible"/>
                                      </p:to>
                                    </p:set>
                                    <p:animEffect transition="in" filter="fade">
                                      <p:cBhvr>
                                        <p:cTn id="508" dur="500"/>
                                        <p:tgtEl>
                                          <p:spTgt spid="27806"/>
                                        </p:tgtEl>
                                      </p:cBhvr>
                                    </p:animEffect>
                                  </p:childTnLst>
                                </p:cTn>
                              </p:par>
                              <p:par>
                                <p:cTn id="509" presetID="10" presetClass="entr" presetSubtype="0" fill="hold" grpId="0" nodeType="withEffect">
                                  <p:stCondLst>
                                    <p:cond delay="0"/>
                                  </p:stCondLst>
                                  <p:childTnLst>
                                    <p:set>
                                      <p:cBhvr>
                                        <p:cTn id="510" dur="1" fill="hold">
                                          <p:stCondLst>
                                            <p:cond delay="0"/>
                                          </p:stCondLst>
                                        </p:cTn>
                                        <p:tgtEl>
                                          <p:spTgt spid="27807"/>
                                        </p:tgtEl>
                                        <p:attrNameLst>
                                          <p:attrName>style.visibility</p:attrName>
                                        </p:attrNameLst>
                                      </p:cBhvr>
                                      <p:to>
                                        <p:strVal val="visible"/>
                                      </p:to>
                                    </p:set>
                                    <p:animEffect transition="in" filter="fade">
                                      <p:cBhvr>
                                        <p:cTn id="511" dur="500"/>
                                        <p:tgtEl>
                                          <p:spTgt spid="27807"/>
                                        </p:tgtEl>
                                      </p:cBhvr>
                                    </p:animEffect>
                                  </p:childTnLst>
                                </p:cTn>
                              </p:par>
                              <p:par>
                                <p:cTn id="512" presetID="10" presetClass="entr" presetSubtype="0" fill="hold" grpId="0" nodeType="withEffect">
                                  <p:stCondLst>
                                    <p:cond delay="0"/>
                                  </p:stCondLst>
                                  <p:childTnLst>
                                    <p:set>
                                      <p:cBhvr>
                                        <p:cTn id="513" dur="1" fill="hold">
                                          <p:stCondLst>
                                            <p:cond delay="0"/>
                                          </p:stCondLst>
                                        </p:cTn>
                                        <p:tgtEl>
                                          <p:spTgt spid="27808"/>
                                        </p:tgtEl>
                                        <p:attrNameLst>
                                          <p:attrName>style.visibility</p:attrName>
                                        </p:attrNameLst>
                                      </p:cBhvr>
                                      <p:to>
                                        <p:strVal val="visible"/>
                                      </p:to>
                                    </p:set>
                                    <p:animEffect transition="in" filter="fade">
                                      <p:cBhvr>
                                        <p:cTn id="514" dur="500"/>
                                        <p:tgtEl>
                                          <p:spTgt spid="27808"/>
                                        </p:tgtEl>
                                      </p:cBhvr>
                                    </p:animEffect>
                                  </p:childTnLst>
                                </p:cTn>
                              </p:par>
                              <p:par>
                                <p:cTn id="515" presetID="10" presetClass="entr" presetSubtype="0" fill="hold" grpId="0" nodeType="withEffect">
                                  <p:stCondLst>
                                    <p:cond delay="0"/>
                                  </p:stCondLst>
                                  <p:childTnLst>
                                    <p:set>
                                      <p:cBhvr>
                                        <p:cTn id="516" dur="1" fill="hold">
                                          <p:stCondLst>
                                            <p:cond delay="0"/>
                                          </p:stCondLst>
                                        </p:cTn>
                                        <p:tgtEl>
                                          <p:spTgt spid="27809"/>
                                        </p:tgtEl>
                                        <p:attrNameLst>
                                          <p:attrName>style.visibility</p:attrName>
                                        </p:attrNameLst>
                                      </p:cBhvr>
                                      <p:to>
                                        <p:strVal val="visible"/>
                                      </p:to>
                                    </p:set>
                                    <p:animEffect transition="in" filter="fade">
                                      <p:cBhvr>
                                        <p:cTn id="517" dur="500"/>
                                        <p:tgtEl>
                                          <p:spTgt spid="27809"/>
                                        </p:tgtEl>
                                      </p:cBhvr>
                                    </p:animEffect>
                                  </p:childTnLst>
                                </p:cTn>
                              </p:par>
                              <p:par>
                                <p:cTn id="518" presetID="10" presetClass="entr" presetSubtype="0" fill="hold" grpId="0" nodeType="withEffect">
                                  <p:stCondLst>
                                    <p:cond delay="0"/>
                                  </p:stCondLst>
                                  <p:childTnLst>
                                    <p:set>
                                      <p:cBhvr>
                                        <p:cTn id="519" dur="1" fill="hold">
                                          <p:stCondLst>
                                            <p:cond delay="0"/>
                                          </p:stCondLst>
                                        </p:cTn>
                                        <p:tgtEl>
                                          <p:spTgt spid="27810"/>
                                        </p:tgtEl>
                                        <p:attrNameLst>
                                          <p:attrName>style.visibility</p:attrName>
                                        </p:attrNameLst>
                                      </p:cBhvr>
                                      <p:to>
                                        <p:strVal val="visible"/>
                                      </p:to>
                                    </p:set>
                                    <p:animEffect transition="in" filter="fade">
                                      <p:cBhvr>
                                        <p:cTn id="520" dur="500"/>
                                        <p:tgtEl>
                                          <p:spTgt spid="27810"/>
                                        </p:tgtEl>
                                      </p:cBhvr>
                                    </p:animEffect>
                                  </p:childTnLst>
                                </p:cTn>
                              </p:par>
                              <p:par>
                                <p:cTn id="521" presetID="10" presetClass="entr" presetSubtype="0" fill="hold" grpId="0" nodeType="withEffect">
                                  <p:stCondLst>
                                    <p:cond delay="0"/>
                                  </p:stCondLst>
                                  <p:childTnLst>
                                    <p:set>
                                      <p:cBhvr>
                                        <p:cTn id="522" dur="1" fill="hold">
                                          <p:stCondLst>
                                            <p:cond delay="0"/>
                                          </p:stCondLst>
                                        </p:cTn>
                                        <p:tgtEl>
                                          <p:spTgt spid="27811"/>
                                        </p:tgtEl>
                                        <p:attrNameLst>
                                          <p:attrName>style.visibility</p:attrName>
                                        </p:attrNameLst>
                                      </p:cBhvr>
                                      <p:to>
                                        <p:strVal val="visible"/>
                                      </p:to>
                                    </p:set>
                                    <p:animEffect transition="in" filter="fade">
                                      <p:cBhvr>
                                        <p:cTn id="523" dur="500"/>
                                        <p:tgtEl>
                                          <p:spTgt spid="27811"/>
                                        </p:tgtEl>
                                      </p:cBhvr>
                                    </p:animEffect>
                                  </p:childTnLst>
                                </p:cTn>
                              </p:par>
                              <p:par>
                                <p:cTn id="524" presetID="10" presetClass="entr" presetSubtype="0" fill="hold" grpId="0" nodeType="withEffect">
                                  <p:stCondLst>
                                    <p:cond delay="0"/>
                                  </p:stCondLst>
                                  <p:childTnLst>
                                    <p:set>
                                      <p:cBhvr>
                                        <p:cTn id="525" dur="1" fill="hold">
                                          <p:stCondLst>
                                            <p:cond delay="0"/>
                                          </p:stCondLst>
                                        </p:cTn>
                                        <p:tgtEl>
                                          <p:spTgt spid="27812"/>
                                        </p:tgtEl>
                                        <p:attrNameLst>
                                          <p:attrName>style.visibility</p:attrName>
                                        </p:attrNameLst>
                                      </p:cBhvr>
                                      <p:to>
                                        <p:strVal val="visible"/>
                                      </p:to>
                                    </p:set>
                                    <p:animEffect transition="in" filter="fade">
                                      <p:cBhvr>
                                        <p:cTn id="526" dur="500"/>
                                        <p:tgtEl>
                                          <p:spTgt spid="27812"/>
                                        </p:tgtEl>
                                      </p:cBhvr>
                                    </p:animEffect>
                                  </p:childTnLst>
                                </p:cTn>
                              </p:par>
                              <p:par>
                                <p:cTn id="527" presetID="10" presetClass="entr" presetSubtype="0" fill="hold" grpId="0" nodeType="withEffect">
                                  <p:stCondLst>
                                    <p:cond delay="0"/>
                                  </p:stCondLst>
                                  <p:childTnLst>
                                    <p:set>
                                      <p:cBhvr>
                                        <p:cTn id="528" dur="1" fill="hold">
                                          <p:stCondLst>
                                            <p:cond delay="0"/>
                                          </p:stCondLst>
                                        </p:cTn>
                                        <p:tgtEl>
                                          <p:spTgt spid="27813"/>
                                        </p:tgtEl>
                                        <p:attrNameLst>
                                          <p:attrName>style.visibility</p:attrName>
                                        </p:attrNameLst>
                                      </p:cBhvr>
                                      <p:to>
                                        <p:strVal val="visible"/>
                                      </p:to>
                                    </p:set>
                                    <p:animEffect transition="in" filter="fade">
                                      <p:cBhvr>
                                        <p:cTn id="529" dur="500"/>
                                        <p:tgtEl>
                                          <p:spTgt spid="27813"/>
                                        </p:tgtEl>
                                      </p:cBhvr>
                                    </p:animEffect>
                                  </p:childTnLst>
                                </p:cTn>
                              </p:par>
                              <p:par>
                                <p:cTn id="530" presetID="10" presetClass="entr" presetSubtype="0" fill="hold" grpId="0" nodeType="withEffect">
                                  <p:stCondLst>
                                    <p:cond delay="0"/>
                                  </p:stCondLst>
                                  <p:childTnLst>
                                    <p:set>
                                      <p:cBhvr>
                                        <p:cTn id="531" dur="1" fill="hold">
                                          <p:stCondLst>
                                            <p:cond delay="0"/>
                                          </p:stCondLst>
                                        </p:cTn>
                                        <p:tgtEl>
                                          <p:spTgt spid="27814"/>
                                        </p:tgtEl>
                                        <p:attrNameLst>
                                          <p:attrName>style.visibility</p:attrName>
                                        </p:attrNameLst>
                                      </p:cBhvr>
                                      <p:to>
                                        <p:strVal val="visible"/>
                                      </p:to>
                                    </p:set>
                                    <p:animEffect transition="in" filter="fade">
                                      <p:cBhvr>
                                        <p:cTn id="532" dur="500"/>
                                        <p:tgtEl>
                                          <p:spTgt spid="27814"/>
                                        </p:tgtEl>
                                      </p:cBhvr>
                                    </p:animEffect>
                                  </p:childTnLst>
                                </p:cTn>
                              </p:par>
                              <p:par>
                                <p:cTn id="533" presetID="10" presetClass="entr" presetSubtype="0" fill="hold" grpId="0" nodeType="withEffect">
                                  <p:stCondLst>
                                    <p:cond delay="0"/>
                                  </p:stCondLst>
                                  <p:childTnLst>
                                    <p:set>
                                      <p:cBhvr>
                                        <p:cTn id="534" dur="1" fill="hold">
                                          <p:stCondLst>
                                            <p:cond delay="0"/>
                                          </p:stCondLst>
                                        </p:cTn>
                                        <p:tgtEl>
                                          <p:spTgt spid="27815"/>
                                        </p:tgtEl>
                                        <p:attrNameLst>
                                          <p:attrName>style.visibility</p:attrName>
                                        </p:attrNameLst>
                                      </p:cBhvr>
                                      <p:to>
                                        <p:strVal val="visible"/>
                                      </p:to>
                                    </p:set>
                                    <p:animEffect transition="in" filter="fade">
                                      <p:cBhvr>
                                        <p:cTn id="535" dur="500"/>
                                        <p:tgtEl>
                                          <p:spTgt spid="27815"/>
                                        </p:tgtEl>
                                      </p:cBhvr>
                                    </p:animEffect>
                                  </p:childTnLst>
                                </p:cTn>
                              </p:par>
                              <p:par>
                                <p:cTn id="536" presetID="10" presetClass="entr" presetSubtype="0" fill="hold" grpId="0" nodeType="withEffect">
                                  <p:stCondLst>
                                    <p:cond delay="0"/>
                                  </p:stCondLst>
                                  <p:childTnLst>
                                    <p:set>
                                      <p:cBhvr>
                                        <p:cTn id="537" dur="1" fill="hold">
                                          <p:stCondLst>
                                            <p:cond delay="0"/>
                                          </p:stCondLst>
                                        </p:cTn>
                                        <p:tgtEl>
                                          <p:spTgt spid="27816"/>
                                        </p:tgtEl>
                                        <p:attrNameLst>
                                          <p:attrName>style.visibility</p:attrName>
                                        </p:attrNameLst>
                                      </p:cBhvr>
                                      <p:to>
                                        <p:strVal val="visible"/>
                                      </p:to>
                                    </p:set>
                                    <p:animEffect transition="in" filter="fade">
                                      <p:cBhvr>
                                        <p:cTn id="538" dur="500"/>
                                        <p:tgtEl>
                                          <p:spTgt spid="27816"/>
                                        </p:tgtEl>
                                      </p:cBhvr>
                                    </p:animEffect>
                                  </p:childTnLst>
                                </p:cTn>
                              </p:par>
                              <p:par>
                                <p:cTn id="539" presetID="10" presetClass="entr" presetSubtype="0" fill="hold" grpId="0" nodeType="withEffect">
                                  <p:stCondLst>
                                    <p:cond delay="0"/>
                                  </p:stCondLst>
                                  <p:childTnLst>
                                    <p:set>
                                      <p:cBhvr>
                                        <p:cTn id="540" dur="1" fill="hold">
                                          <p:stCondLst>
                                            <p:cond delay="0"/>
                                          </p:stCondLst>
                                        </p:cTn>
                                        <p:tgtEl>
                                          <p:spTgt spid="27817"/>
                                        </p:tgtEl>
                                        <p:attrNameLst>
                                          <p:attrName>style.visibility</p:attrName>
                                        </p:attrNameLst>
                                      </p:cBhvr>
                                      <p:to>
                                        <p:strVal val="visible"/>
                                      </p:to>
                                    </p:set>
                                    <p:animEffect transition="in" filter="fade">
                                      <p:cBhvr>
                                        <p:cTn id="541" dur="500"/>
                                        <p:tgtEl>
                                          <p:spTgt spid="27817"/>
                                        </p:tgtEl>
                                      </p:cBhvr>
                                    </p:animEffect>
                                  </p:childTnLst>
                                </p:cTn>
                              </p:par>
                              <p:par>
                                <p:cTn id="542" presetID="10" presetClass="entr" presetSubtype="0" fill="hold" grpId="0" nodeType="withEffect">
                                  <p:stCondLst>
                                    <p:cond delay="0"/>
                                  </p:stCondLst>
                                  <p:childTnLst>
                                    <p:set>
                                      <p:cBhvr>
                                        <p:cTn id="543" dur="1" fill="hold">
                                          <p:stCondLst>
                                            <p:cond delay="0"/>
                                          </p:stCondLst>
                                        </p:cTn>
                                        <p:tgtEl>
                                          <p:spTgt spid="27818"/>
                                        </p:tgtEl>
                                        <p:attrNameLst>
                                          <p:attrName>style.visibility</p:attrName>
                                        </p:attrNameLst>
                                      </p:cBhvr>
                                      <p:to>
                                        <p:strVal val="visible"/>
                                      </p:to>
                                    </p:set>
                                    <p:animEffect transition="in" filter="fade">
                                      <p:cBhvr>
                                        <p:cTn id="544" dur="500"/>
                                        <p:tgtEl>
                                          <p:spTgt spid="27818"/>
                                        </p:tgtEl>
                                      </p:cBhvr>
                                    </p:animEffect>
                                  </p:childTnLst>
                                </p:cTn>
                              </p:par>
                              <p:par>
                                <p:cTn id="545" presetID="10" presetClass="entr" presetSubtype="0" fill="hold" grpId="0" nodeType="withEffect">
                                  <p:stCondLst>
                                    <p:cond delay="0"/>
                                  </p:stCondLst>
                                  <p:childTnLst>
                                    <p:set>
                                      <p:cBhvr>
                                        <p:cTn id="546" dur="1" fill="hold">
                                          <p:stCondLst>
                                            <p:cond delay="0"/>
                                          </p:stCondLst>
                                        </p:cTn>
                                        <p:tgtEl>
                                          <p:spTgt spid="27819"/>
                                        </p:tgtEl>
                                        <p:attrNameLst>
                                          <p:attrName>style.visibility</p:attrName>
                                        </p:attrNameLst>
                                      </p:cBhvr>
                                      <p:to>
                                        <p:strVal val="visible"/>
                                      </p:to>
                                    </p:set>
                                    <p:animEffect transition="in" filter="fade">
                                      <p:cBhvr>
                                        <p:cTn id="547" dur="500"/>
                                        <p:tgtEl>
                                          <p:spTgt spid="27819"/>
                                        </p:tgtEl>
                                      </p:cBhvr>
                                    </p:animEffect>
                                  </p:childTnLst>
                                </p:cTn>
                              </p:par>
                              <p:par>
                                <p:cTn id="548" presetID="10" presetClass="entr" presetSubtype="0" fill="hold" grpId="0" nodeType="withEffect">
                                  <p:stCondLst>
                                    <p:cond delay="0"/>
                                  </p:stCondLst>
                                  <p:childTnLst>
                                    <p:set>
                                      <p:cBhvr>
                                        <p:cTn id="549" dur="1" fill="hold">
                                          <p:stCondLst>
                                            <p:cond delay="0"/>
                                          </p:stCondLst>
                                        </p:cTn>
                                        <p:tgtEl>
                                          <p:spTgt spid="27820"/>
                                        </p:tgtEl>
                                        <p:attrNameLst>
                                          <p:attrName>style.visibility</p:attrName>
                                        </p:attrNameLst>
                                      </p:cBhvr>
                                      <p:to>
                                        <p:strVal val="visible"/>
                                      </p:to>
                                    </p:set>
                                    <p:animEffect transition="in" filter="fade">
                                      <p:cBhvr>
                                        <p:cTn id="550" dur="500"/>
                                        <p:tgtEl>
                                          <p:spTgt spid="27820"/>
                                        </p:tgtEl>
                                      </p:cBhvr>
                                    </p:animEffect>
                                  </p:childTnLst>
                                </p:cTn>
                              </p:par>
                              <p:par>
                                <p:cTn id="551" presetID="10" presetClass="entr" presetSubtype="0" fill="hold" grpId="0" nodeType="withEffect">
                                  <p:stCondLst>
                                    <p:cond delay="0"/>
                                  </p:stCondLst>
                                  <p:childTnLst>
                                    <p:set>
                                      <p:cBhvr>
                                        <p:cTn id="552" dur="1" fill="hold">
                                          <p:stCondLst>
                                            <p:cond delay="0"/>
                                          </p:stCondLst>
                                        </p:cTn>
                                        <p:tgtEl>
                                          <p:spTgt spid="27821"/>
                                        </p:tgtEl>
                                        <p:attrNameLst>
                                          <p:attrName>style.visibility</p:attrName>
                                        </p:attrNameLst>
                                      </p:cBhvr>
                                      <p:to>
                                        <p:strVal val="visible"/>
                                      </p:to>
                                    </p:set>
                                    <p:animEffect transition="in" filter="fade">
                                      <p:cBhvr>
                                        <p:cTn id="553" dur="500"/>
                                        <p:tgtEl>
                                          <p:spTgt spid="27821"/>
                                        </p:tgtEl>
                                      </p:cBhvr>
                                    </p:animEffect>
                                  </p:childTnLst>
                                </p:cTn>
                              </p:par>
                              <p:par>
                                <p:cTn id="554" presetID="10" presetClass="entr" presetSubtype="0" fill="hold" grpId="0" nodeType="withEffect">
                                  <p:stCondLst>
                                    <p:cond delay="0"/>
                                  </p:stCondLst>
                                  <p:childTnLst>
                                    <p:set>
                                      <p:cBhvr>
                                        <p:cTn id="555" dur="1" fill="hold">
                                          <p:stCondLst>
                                            <p:cond delay="0"/>
                                          </p:stCondLst>
                                        </p:cTn>
                                        <p:tgtEl>
                                          <p:spTgt spid="27822"/>
                                        </p:tgtEl>
                                        <p:attrNameLst>
                                          <p:attrName>style.visibility</p:attrName>
                                        </p:attrNameLst>
                                      </p:cBhvr>
                                      <p:to>
                                        <p:strVal val="visible"/>
                                      </p:to>
                                    </p:set>
                                    <p:animEffect transition="in" filter="fade">
                                      <p:cBhvr>
                                        <p:cTn id="556" dur="500"/>
                                        <p:tgtEl>
                                          <p:spTgt spid="27822"/>
                                        </p:tgtEl>
                                      </p:cBhvr>
                                    </p:animEffect>
                                  </p:childTnLst>
                                </p:cTn>
                              </p:par>
                              <p:par>
                                <p:cTn id="557" presetID="10" presetClass="entr" presetSubtype="0" fill="hold" grpId="0" nodeType="withEffect">
                                  <p:stCondLst>
                                    <p:cond delay="0"/>
                                  </p:stCondLst>
                                  <p:childTnLst>
                                    <p:set>
                                      <p:cBhvr>
                                        <p:cTn id="558" dur="1" fill="hold">
                                          <p:stCondLst>
                                            <p:cond delay="0"/>
                                          </p:stCondLst>
                                        </p:cTn>
                                        <p:tgtEl>
                                          <p:spTgt spid="27823"/>
                                        </p:tgtEl>
                                        <p:attrNameLst>
                                          <p:attrName>style.visibility</p:attrName>
                                        </p:attrNameLst>
                                      </p:cBhvr>
                                      <p:to>
                                        <p:strVal val="visible"/>
                                      </p:to>
                                    </p:set>
                                    <p:animEffect transition="in" filter="fade">
                                      <p:cBhvr>
                                        <p:cTn id="559" dur="500"/>
                                        <p:tgtEl>
                                          <p:spTgt spid="27823"/>
                                        </p:tgtEl>
                                      </p:cBhvr>
                                    </p:animEffect>
                                  </p:childTnLst>
                                </p:cTn>
                              </p:par>
                              <p:par>
                                <p:cTn id="560" presetID="10" presetClass="entr" presetSubtype="0" fill="hold" grpId="0" nodeType="withEffect">
                                  <p:stCondLst>
                                    <p:cond delay="0"/>
                                  </p:stCondLst>
                                  <p:childTnLst>
                                    <p:set>
                                      <p:cBhvr>
                                        <p:cTn id="561" dur="1" fill="hold">
                                          <p:stCondLst>
                                            <p:cond delay="0"/>
                                          </p:stCondLst>
                                        </p:cTn>
                                        <p:tgtEl>
                                          <p:spTgt spid="27824"/>
                                        </p:tgtEl>
                                        <p:attrNameLst>
                                          <p:attrName>style.visibility</p:attrName>
                                        </p:attrNameLst>
                                      </p:cBhvr>
                                      <p:to>
                                        <p:strVal val="visible"/>
                                      </p:to>
                                    </p:set>
                                    <p:animEffect transition="in" filter="fade">
                                      <p:cBhvr>
                                        <p:cTn id="562" dur="500"/>
                                        <p:tgtEl>
                                          <p:spTgt spid="27824"/>
                                        </p:tgtEl>
                                      </p:cBhvr>
                                    </p:animEffect>
                                  </p:childTnLst>
                                </p:cTn>
                              </p:par>
                              <p:par>
                                <p:cTn id="563" presetID="10" presetClass="entr" presetSubtype="0" fill="hold" grpId="0" nodeType="withEffect">
                                  <p:stCondLst>
                                    <p:cond delay="0"/>
                                  </p:stCondLst>
                                  <p:childTnLst>
                                    <p:set>
                                      <p:cBhvr>
                                        <p:cTn id="564" dur="1" fill="hold">
                                          <p:stCondLst>
                                            <p:cond delay="0"/>
                                          </p:stCondLst>
                                        </p:cTn>
                                        <p:tgtEl>
                                          <p:spTgt spid="27825"/>
                                        </p:tgtEl>
                                        <p:attrNameLst>
                                          <p:attrName>style.visibility</p:attrName>
                                        </p:attrNameLst>
                                      </p:cBhvr>
                                      <p:to>
                                        <p:strVal val="visible"/>
                                      </p:to>
                                    </p:set>
                                    <p:animEffect transition="in" filter="fade">
                                      <p:cBhvr>
                                        <p:cTn id="565" dur="500"/>
                                        <p:tgtEl>
                                          <p:spTgt spid="27825"/>
                                        </p:tgtEl>
                                      </p:cBhvr>
                                    </p:animEffect>
                                  </p:childTnLst>
                                </p:cTn>
                              </p:par>
                              <p:par>
                                <p:cTn id="566" presetID="10" presetClass="entr" presetSubtype="0" fill="hold" grpId="0" nodeType="withEffect">
                                  <p:stCondLst>
                                    <p:cond delay="0"/>
                                  </p:stCondLst>
                                  <p:childTnLst>
                                    <p:set>
                                      <p:cBhvr>
                                        <p:cTn id="567" dur="1" fill="hold">
                                          <p:stCondLst>
                                            <p:cond delay="0"/>
                                          </p:stCondLst>
                                        </p:cTn>
                                        <p:tgtEl>
                                          <p:spTgt spid="27834"/>
                                        </p:tgtEl>
                                        <p:attrNameLst>
                                          <p:attrName>style.visibility</p:attrName>
                                        </p:attrNameLst>
                                      </p:cBhvr>
                                      <p:to>
                                        <p:strVal val="visible"/>
                                      </p:to>
                                    </p:set>
                                    <p:animEffect transition="in" filter="fade">
                                      <p:cBhvr>
                                        <p:cTn id="568" dur="500"/>
                                        <p:tgtEl>
                                          <p:spTgt spid="27834"/>
                                        </p:tgtEl>
                                      </p:cBhvr>
                                    </p:animEffect>
                                  </p:childTnLst>
                                </p:cTn>
                              </p:par>
                              <p:par>
                                <p:cTn id="569" presetID="10" presetClass="entr" presetSubtype="0" fill="hold" grpId="0" nodeType="withEffect">
                                  <p:stCondLst>
                                    <p:cond delay="0"/>
                                  </p:stCondLst>
                                  <p:childTnLst>
                                    <p:set>
                                      <p:cBhvr>
                                        <p:cTn id="570" dur="1" fill="hold">
                                          <p:stCondLst>
                                            <p:cond delay="0"/>
                                          </p:stCondLst>
                                        </p:cTn>
                                        <p:tgtEl>
                                          <p:spTgt spid="27843"/>
                                        </p:tgtEl>
                                        <p:attrNameLst>
                                          <p:attrName>style.visibility</p:attrName>
                                        </p:attrNameLst>
                                      </p:cBhvr>
                                      <p:to>
                                        <p:strVal val="visible"/>
                                      </p:to>
                                    </p:set>
                                    <p:animEffect transition="in" filter="fade">
                                      <p:cBhvr>
                                        <p:cTn id="571" dur="500"/>
                                        <p:tgtEl>
                                          <p:spTgt spid="27843"/>
                                        </p:tgtEl>
                                      </p:cBhvr>
                                    </p:animEffect>
                                  </p:childTnLst>
                                </p:cTn>
                              </p:par>
                              <p:par>
                                <p:cTn id="572" presetID="10" presetClass="entr" presetSubtype="0" fill="hold" grpId="0" nodeType="withEffect">
                                  <p:stCondLst>
                                    <p:cond delay="0"/>
                                  </p:stCondLst>
                                  <p:childTnLst>
                                    <p:set>
                                      <p:cBhvr>
                                        <p:cTn id="573" dur="1" fill="hold">
                                          <p:stCondLst>
                                            <p:cond delay="0"/>
                                          </p:stCondLst>
                                        </p:cTn>
                                        <p:tgtEl>
                                          <p:spTgt spid="27845"/>
                                        </p:tgtEl>
                                        <p:attrNameLst>
                                          <p:attrName>style.visibility</p:attrName>
                                        </p:attrNameLst>
                                      </p:cBhvr>
                                      <p:to>
                                        <p:strVal val="visible"/>
                                      </p:to>
                                    </p:set>
                                    <p:animEffect transition="in" filter="fade">
                                      <p:cBhvr>
                                        <p:cTn id="574" dur="500"/>
                                        <p:tgtEl>
                                          <p:spTgt spid="27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P spid="27659" grpId="0" animBg="1"/>
      <p:bldP spid="27660" grpId="0" animBg="1"/>
      <p:bldP spid="27661" grpId="0" animBg="1"/>
      <p:bldP spid="27662" grpId="0" animBg="1"/>
      <p:bldP spid="27663" grpId="0" animBg="1"/>
      <p:bldP spid="27664" grpId="0" animBg="1"/>
      <p:bldP spid="27665" grpId="0" animBg="1"/>
      <p:bldP spid="27666" grpId="0" animBg="1"/>
      <p:bldP spid="27667" grpId="0" animBg="1"/>
      <p:bldP spid="27668" grpId="0" animBg="1"/>
      <p:bldP spid="27669" grpId="0" animBg="1"/>
      <p:bldP spid="27670" grpId="0" animBg="1"/>
      <p:bldP spid="27671" grpId="0" animBg="1"/>
      <p:bldP spid="27672" grpId="0"/>
      <p:bldP spid="27680" grpId="0"/>
      <p:bldP spid="27681" grpId="0"/>
      <p:bldP spid="27682" grpId="0"/>
      <p:bldP spid="27683" grpId="0" animBg="1"/>
      <p:bldP spid="27684" grpId="0" animBg="1"/>
      <p:bldP spid="27685" grpId="0"/>
      <p:bldP spid="27686" grpId="0" animBg="1"/>
      <p:bldP spid="27687" grpId="0"/>
      <p:bldP spid="27688" grpId="0" animBg="1"/>
      <p:bldP spid="27689" grpId="0" animBg="1"/>
      <p:bldP spid="27690" grpId="0"/>
      <p:bldP spid="27691" grpId="0" animBg="1"/>
      <p:bldP spid="27692" grpId="0"/>
      <p:bldP spid="27693" grpId="0"/>
      <p:bldP spid="27694" grpId="0"/>
      <p:bldP spid="27695" grpId="0"/>
      <p:bldP spid="27696" grpId="0" animBg="1"/>
      <p:bldP spid="27697" grpId="0"/>
      <p:bldP spid="27698" grpId="0"/>
      <p:bldP spid="27699" grpId="0"/>
      <p:bldP spid="27700" grpId="0" animBg="1"/>
      <p:bldP spid="27701" grpId="0" animBg="1"/>
      <p:bldP spid="27702" grpId="0" animBg="1"/>
      <p:bldP spid="27703" grpId="0"/>
      <p:bldP spid="27704" grpId="0"/>
      <p:bldP spid="27705" grpId="0"/>
      <p:bldP spid="27706" grpId="0" animBg="1"/>
      <p:bldP spid="27707" grpId="0" animBg="1"/>
      <p:bldP spid="27708" grpId="0" animBg="1"/>
      <p:bldP spid="27709" grpId="0"/>
      <p:bldP spid="27710" grpId="0"/>
      <p:bldP spid="27711" grpId="0" animBg="1"/>
      <p:bldP spid="27712" grpId="0"/>
      <p:bldP spid="27713" grpId="0" animBg="1"/>
      <p:bldP spid="27714" grpId="0"/>
      <p:bldP spid="27715" grpId="0"/>
      <p:bldP spid="27716" grpId="0"/>
      <p:bldP spid="27717" grpId="0" animBg="1"/>
      <p:bldP spid="27718" grpId="0" animBg="1"/>
      <p:bldP spid="27719" grpId="0" animBg="1"/>
      <p:bldP spid="27720" grpId="0"/>
      <p:bldP spid="27721" grpId="0"/>
      <p:bldP spid="27722" grpId="0"/>
      <p:bldP spid="27723" grpId="0" animBg="1"/>
      <p:bldP spid="27724" grpId="0" animBg="1"/>
      <p:bldP spid="27725" grpId="0" animBg="1"/>
      <p:bldP spid="27726" grpId="0"/>
      <p:bldP spid="27727" grpId="0"/>
      <p:bldP spid="27728" grpId="0" animBg="1"/>
      <p:bldP spid="27729" grpId="0"/>
      <p:bldP spid="27730" grpId="0" animBg="1"/>
      <p:bldP spid="27731" grpId="0"/>
      <p:bldP spid="27732" grpId="0"/>
      <p:bldP spid="27733" grpId="0"/>
      <p:bldP spid="27734" grpId="0"/>
      <p:bldP spid="27735" grpId="0"/>
      <p:bldP spid="27736" grpId="0"/>
      <p:bldP spid="27737" grpId="0"/>
      <p:bldP spid="27738" grpId="0" animBg="1"/>
      <p:bldP spid="27739" grpId="0"/>
      <p:bldP spid="27740" grpId="0"/>
      <p:bldP spid="27741" grpId="0"/>
      <p:bldP spid="27742" grpId="0" animBg="1"/>
      <p:bldP spid="27743" grpId="0" animBg="1"/>
      <p:bldP spid="27744" grpId="0" animBg="1"/>
      <p:bldP spid="27745" grpId="0"/>
      <p:bldP spid="27746" grpId="0" animBg="1"/>
      <p:bldP spid="27747" grpId="0"/>
      <p:bldP spid="27748" grpId="0"/>
      <p:bldP spid="27749" grpId="0" animBg="1"/>
      <p:bldP spid="27750" grpId="0"/>
      <p:bldP spid="27751" grpId="0"/>
      <p:bldP spid="27752" grpId="0" animBg="1"/>
      <p:bldP spid="27753" grpId="0" animBg="1"/>
      <p:bldP spid="27754" grpId="0" animBg="1"/>
      <p:bldP spid="27755" grpId="0"/>
      <p:bldP spid="27756" grpId="0" animBg="1"/>
      <p:bldP spid="27757" grpId="0"/>
      <p:bldP spid="27758" grpId="0"/>
      <p:bldP spid="27759" grpId="0" animBg="1"/>
      <p:bldP spid="27760" grpId="0"/>
      <p:bldP spid="27761" grpId="0"/>
      <p:bldP spid="27762" grpId="0"/>
      <p:bldP spid="27763" grpId="0"/>
      <p:bldP spid="27764" grpId="0" animBg="1"/>
      <p:bldP spid="27765" grpId="0" animBg="1"/>
      <p:bldP spid="27766" grpId="0" animBg="1"/>
      <p:bldP spid="27767" grpId="0"/>
      <p:bldP spid="27768" grpId="0" animBg="1"/>
      <p:bldP spid="27769" grpId="0"/>
      <p:bldP spid="27770" grpId="0" animBg="1"/>
      <p:bldP spid="27771" grpId="0"/>
      <p:bldP spid="27772" grpId="0"/>
      <p:bldP spid="27773" grpId="0"/>
      <p:bldP spid="27774" grpId="0"/>
      <p:bldP spid="27775" grpId="0" animBg="1"/>
      <p:bldP spid="27776" grpId="0" animBg="1"/>
      <p:bldP spid="27777" grpId="0" animBg="1"/>
      <p:bldP spid="27778" grpId="0"/>
      <p:bldP spid="27779" grpId="0" animBg="1"/>
      <p:bldP spid="27780" grpId="0"/>
      <p:bldP spid="27781" grpId="0" animBg="1"/>
      <p:bldP spid="27782" grpId="0"/>
      <p:bldP spid="27783" grpId="0"/>
      <p:bldP spid="27784" grpId="0"/>
      <p:bldP spid="27785" grpId="0"/>
      <p:bldP spid="27786" grpId="0" animBg="1"/>
      <p:bldP spid="27787" grpId="0" animBg="1"/>
      <p:bldP spid="27788" grpId="0" animBg="1"/>
      <p:bldP spid="27789" grpId="0" animBg="1"/>
      <p:bldP spid="27790" grpId="0"/>
      <p:bldP spid="27791" grpId="0"/>
      <p:bldP spid="27792" grpId="0" animBg="1"/>
      <p:bldP spid="27793" grpId="0"/>
      <p:bldP spid="27794" grpId="0"/>
      <p:bldP spid="27795" grpId="0" animBg="1"/>
      <p:bldP spid="27796" grpId="0" animBg="1"/>
      <p:bldP spid="27797" grpId="0" animBg="1"/>
      <p:bldP spid="27798" grpId="0"/>
      <p:bldP spid="27799" grpId="0" animBg="1"/>
      <p:bldP spid="27800" grpId="0"/>
      <p:bldP spid="27801" grpId="0"/>
      <p:bldP spid="27802" grpId="0" animBg="1"/>
      <p:bldP spid="27803" grpId="0"/>
      <p:bldP spid="27804" grpId="0"/>
      <p:bldP spid="27805" grpId="0"/>
      <p:bldP spid="27806" grpId="0"/>
      <p:bldP spid="27807" grpId="0"/>
      <p:bldP spid="27808" grpId="0"/>
      <p:bldP spid="27809" grpId="0" animBg="1"/>
      <p:bldP spid="27810" grpId="0" animBg="1"/>
      <p:bldP spid="27811" grpId="0" animBg="1"/>
      <p:bldP spid="27812" grpId="0" animBg="1"/>
      <p:bldP spid="27813" grpId="0"/>
      <p:bldP spid="27814" grpId="0" animBg="1"/>
      <p:bldP spid="27815" grpId="0"/>
      <p:bldP spid="27816" grpId="0"/>
      <p:bldP spid="27817" grpId="0"/>
      <p:bldP spid="27818" grpId="0" animBg="1"/>
      <p:bldP spid="27819" grpId="0" animBg="1"/>
      <p:bldP spid="27820" grpId="0" animBg="1"/>
      <p:bldP spid="27821" grpId="0"/>
      <p:bldP spid="27822" grpId="0" animBg="1"/>
      <p:bldP spid="27823" grpId="0"/>
      <p:bldP spid="27824" grpId="0"/>
      <p:bldP spid="27825" grpId="0" animBg="1"/>
      <p:bldP spid="27826" grpId="0" animBg="1"/>
      <p:bldP spid="27827" grpId="0"/>
      <p:bldP spid="27828" grpId="0" animBg="1"/>
      <p:bldP spid="27830" grpId="0" animBg="1"/>
      <p:bldP spid="27832" grpId="0" animBg="1"/>
      <p:bldP spid="27834" grpId="0" animBg="1"/>
      <p:bldP spid="27836" grpId="0"/>
      <p:bldP spid="27837" grpId="0"/>
      <p:bldP spid="27838" grpId="0"/>
      <p:bldP spid="27839" grpId="0"/>
      <p:bldP spid="27840" grpId="0"/>
      <p:bldP spid="27841" grpId="0"/>
      <p:bldP spid="27842" grpId="0"/>
      <p:bldP spid="27843" grpId="0"/>
      <p:bldP spid="27844" grpId="0"/>
      <p:bldP spid="278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Rectangle 15"/>
          <p:cNvSpPr>
            <a:spLocks noChangeArrowheads="1"/>
          </p:cNvSpPr>
          <p:nvPr/>
        </p:nvSpPr>
        <p:spPr bwMode="auto">
          <a:xfrm>
            <a:off x="5011740" y="1346126"/>
            <a:ext cx="2857500" cy="2419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683" name="Text Box 16"/>
          <p:cNvSpPr txBox="1">
            <a:spLocks noChangeArrowheads="1"/>
          </p:cNvSpPr>
          <p:nvPr/>
        </p:nvSpPr>
        <p:spPr bwMode="auto">
          <a:xfrm>
            <a:off x="5770564" y="1274688"/>
            <a:ext cx="1222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5 carbones</a:t>
            </a:r>
          </a:p>
        </p:txBody>
      </p:sp>
      <p:sp>
        <p:nvSpPr>
          <p:cNvPr id="28684" name="Rectangle 18"/>
          <p:cNvSpPr>
            <a:spLocks noChangeArrowheads="1"/>
          </p:cNvSpPr>
          <p:nvPr/>
        </p:nvSpPr>
        <p:spPr bwMode="auto">
          <a:xfrm>
            <a:off x="2047554" y="4013026"/>
            <a:ext cx="5399087" cy="27622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685" name="Text Box 19"/>
          <p:cNvSpPr txBox="1">
            <a:spLocks noChangeArrowheads="1"/>
          </p:cNvSpPr>
          <p:nvPr/>
        </p:nvSpPr>
        <p:spPr bwMode="auto">
          <a:xfrm>
            <a:off x="4159251" y="3941590"/>
            <a:ext cx="1222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6 carbones</a:t>
            </a:r>
          </a:p>
        </p:txBody>
      </p:sp>
      <p:sp>
        <p:nvSpPr>
          <p:cNvPr id="28690" name="Text Box 25"/>
          <p:cNvSpPr txBox="1">
            <a:spLocks noChangeArrowheads="1"/>
          </p:cNvSpPr>
          <p:nvPr/>
        </p:nvSpPr>
        <p:spPr bwMode="auto">
          <a:xfrm>
            <a:off x="1724025" y="3487667"/>
            <a:ext cx="14446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dihydroxyacétone</a:t>
            </a:r>
          </a:p>
        </p:txBody>
      </p:sp>
      <p:sp>
        <p:nvSpPr>
          <p:cNvPr id="28691" name="Text Box 27"/>
          <p:cNvSpPr txBox="1">
            <a:spLocks noChangeAspect="1" noChangeArrowheads="1"/>
          </p:cNvSpPr>
          <p:nvPr/>
        </p:nvSpPr>
        <p:spPr bwMode="auto">
          <a:xfrm>
            <a:off x="2062163" y="2292277"/>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692" name="Text Box 28"/>
          <p:cNvSpPr txBox="1">
            <a:spLocks noChangeAspect="1" noChangeArrowheads="1"/>
          </p:cNvSpPr>
          <p:nvPr/>
        </p:nvSpPr>
        <p:spPr bwMode="auto">
          <a:xfrm>
            <a:off x="2062163" y="2652638"/>
            <a:ext cx="5774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C=O</a:t>
            </a:r>
          </a:p>
        </p:txBody>
      </p:sp>
      <p:sp>
        <p:nvSpPr>
          <p:cNvPr id="28693" name="Text Box 29"/>
          <p:cNvSpPr txBox="1">
            <a:spLocks noChangeAspect="1" noChangeArrowheads="1"/>
          </p:cNvSpPr>
          <p:nvPr/>
        </p:nvSpPr>
        <p:spPr bwMode="auto">
          <a:xfrm>
            <a:off x="2093913" y="3022527"/>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694" name="Line 30"/>
          <p:cNvSpPr>
            <a:spLocks noChangeAspect="1" noChangeShapeType="1"/>
          </p:cNvSpPr>
          <p:nvPr/>
        </p:nvSpPr>
        <p:spPr bwMode="auto">
          <a:xfrm flipV="1">
            <a:off x="2220913" y="258596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695" name="Line 31"/>
          <p:cNvSpPr>
            <a:spLocks noChangeAspect="1" noChangeShapeType="1"/>
          </p:cNvSpPr>
          <p:nvPr/>
        </p:nvSpPr>
        <p:spPr bwMode="auto">
          <a:xfrm flipV="1">
            <a:off x="2220913" y="294791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696" name="Text Box 32"/>
          <p:cNvSpPr txBox="1">
            <a:spLocks noChangeArrowheads="1"/>
          </p:cNvSpPr>
          <p:nvPr/>
        </p:nvSpPr>
        <p:spPr bwMode="auto">
          <a:xfrm>
            <a:off x="1763713" y="1274688"/>
            <a:ext cx="1222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3 carbones</a:t>
            </a:r>
          </a:p>
        </p:txBody>
      </p:sp>
      <p:sp>
        <p:nvSpPr>
          <p:cNvPr id="28697" name="Rectangle 33"/>
          <p:cNvSpPr>
            <a:spLocks noChangeArrowheads="1"/>
          </p:cNvSpPr>
          <p:nvPr/>
        </p:nvSpPr>
        <p:spPr bwMode="auto">
          <a:xfrm>
            <a:off x="1671638" y="1346126"/>
            <a:ext cx="1547812" cy="2419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698" name="Rectangle 34"/>
          <p:cNvSpPr>
            <a:spLocks noChangeArrowheads="1"/>
          </p:cNvSpPr>
          <p:nvPr/>
        </p:nvSpPr>
        <p:spPr bwMode="auto">
          <a:xfrm>
            <a:off x="1671638" y="1346126"/>
            <a:ext cx="1547812" cy="2419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699" name="Rectangle 36"/>
          <p:cNvSpPr>
            <a:spLocks noChangeArrowheads="1"/>
          </p:cNvSpPr>
          <p:nvPr/>
        </p:nvSpPr>
        <p:spPr bwMode="auto">
          <a:xfrm>
            <a:off x="3970340" y="2739955"/>
            <a:ext cx="447675" cy="223837"/>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700" name="Rectangle 37"/>
          <p:cNvSpPr>
            <a:spLocks noChangeArrowheads="1"/>
          </p:cNvSpPr>
          <p:nvPr/>
        </p:nvSpPr>
        <p:spPr bwMode="auto">
          <a:xfrm>
            <a:off x="3316288" y="1346126"/>
            <a:ext cx="1547812" cy="2419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701" name="Text Box 38"/>
          <p:cNvSpPr txBox="1">
            <a:spLocks noChangeArrowheads="1"/>
          </p:cNvSpPr>
          <p:nvPr/>
        </p:nvSpPr>
        <p:spPr bwMode="auto">
          <a:xfrm>
            <a:off x="3484564" y="1274688"/>
            <a:ext cx="1222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4 carbones</a:t>
            </a:r>
          </a:p>
        </p:txBody>
      </p:sp>
      <p:sp>
        <p:nvSpPr>
          <p:cNvPr id="28702" name="Text Box 39"/>
          <p:cNvSpPr txBox="1">
            <a:spLocks noChangeAspect="1" noChangeArrowheads="1"/>
          </p:cNvSpPr>
          <p:nvPr/>
        </p:nvSpPr>
        <p:spPr bwMode="auto">
          <a:xfrm>
            <a:off x="3743325" y="3022527"/>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03" name="Line 40"/>
          <p:cNvSpPr>
            <a:spLocks noChangeAspect="1" noChangeShapeType="1"/>
          </p:cNvSpPr>
          <p:nvPr/>
        </p:nvSpPr>
        <p:spPr bwMode="auto">
          <a:xfrm flipV="1">
            <a:off x="3897313" y="258596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04" name="Line 41"/>
          <p:cNvSpPr>
            <a:spLocks noChangeAspect="1" noChangeShapeType="1"/>
          </p:cNvSpPr>
          <p:nvPr/>
        </p:nvSpPr>
        <p:spPr bwMode="auto">
          <a:xfrm flipV="1">
            <a:off x="3897313" y="294791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05" name="Text Box 42"/>
          <p:cNvSpPr txBox="1">
            <a:spLocks noChangeAspect="1" noChangeArrowheads="1"/>
          </p:cNvSpPr>
          <p:nvPr/>
        </p:nvSpPr>
        <p:spPr bwMode="auto">
          <a:xfrm>
            <a:off x="3730626" y="2290688"/>
            <a:ext cx="5774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C=O</a:t>
            </a:r>
          </a:p>
        </p:txBody>
      </p:sp>
      <p:sp>
        <p:nvSpPr>
          <p:cNvPr id="28706" name="Line 43"/>
          <p:cNvSpPr>
            <a:spLocks noChangeAspect="1" noChangeShapeType="1"/>
          </p:cNvSpPr>
          <p:nvPr/>
        </p:nvSpPr>
        <p:spPr bwMode="auto">
          <a:xfrm flipV="1">
            <a:off x="3897313" y="222401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07" name="Line 44"/>
          <p:cNvSpPr>
            <a:spLocks noChangeAspect="1" noChangeShapeType="1"/>
          </p:cNvSpPr>
          <p:nvPr/>
        </p:nvSpPr>
        <p:spPr bwMode="auto">
          <a:xfrm flipV="1">
            <a:off x="3897313" y="258596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08" name="Text Box 45"/>
          <p:cNvSpPr txBox="1">
            <a:spLocks noChangeAspect="1" noChangeArrowheads="1"/>
          </p:cNvSpPr>
          <p:nvPr/>
        </p:nvSpPr>
        <p:spPr bwMode="auto">
          <a:xfrm>
            <a:off x="3716338" y="1930327"/>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09" name="Text Box 46"/>
          <p:cNvSpPr txBox="1">
            <a:spLocks noChangeAspect="1" noChangeArrowheads="1"/>
          </p:cNvSpPr>
          <p:nvPr/>
        </p:nvSpPr>
        <p:spPr bwMode="auto">
          <a:xfrm>
            <a:off x="3509966" y="2658988"/>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10" name="Text Box 47"/>
          <p:cNvSpPr txBox="1">
            <a:spLocks noChangeArrowheads="1"/>
          </p:cNvSpPr>
          <p:nvPr/>
        </p:nvSpPr>
        <p:spPr bwMode="auto">
          <a:xfrm>
            <a:off x="3520947" y="3500367"/>
            <a:ext cx="11432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D-érythrulose</a:t>
            </a:r>
          </a:p>
        </p:txBody>
      </p:sp>
      <p:sp>
        <p:nvSpPr>
          <p:cNvPr id="28711" name="Rectangle 48"/>
          <p:cNvSpPr>
            <a:spLocks noChangeArrowheads="1"/>
          </p:cNvSpPr>
          <p:nvPr/>
        </p:nvSpPr>
        <p:spPr bwMode="auto">
          <a:xfrm>
            <a:off x="3316288" y="1346126"/>
            <a:ext cx="1547812" cy="2419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712" name="Rectangle 50"/>
          <p:cNvSpPr>
            <a:spLocks noChangeArrowheads="1"/>
          </p:cNvSpPr>
          <p:nvPr/>
        </p:nvSpPr>
        <p:spPr bwMode="auto">
          <a:xfrm>
            <a:off x="5683252" y="2739955"/>
            <a:ext cx="447675" cy="223837"/>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713" name="Rectangle 51"/>
          <p:cNvSpPr>
            <a:spLocks noChangeArrowheads="1"/>
          </p:cNvSpPr>
          <p:nvPr/>
        </p:nvSpPr>
        <p:spPr bwMode="auto">
          <a:xfrm>
            <a:off x="7021515" y="2739955"/>
            <a:ext cx="447675" cy="223837"/>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714" name="Text Box 52"/>
          <p:cNvSpPr txBox="1">
            <a:spLocks noChangeAspect="1" noChangeArrowheads="1"/>
          </p:cNvSpPr>
          <p:nvPr/>
        </p:nvSpPr>
        <p:spPr bwMode="auto">
          <a:xfrm>
            <a:off x="5437188" y="3022527"/>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15" name="Line 53"/>
          <p:cNvSpPr>
            <a:spLocks noChangeAspect="1" noChangeShapeType="1"/>
          </p:cNvSpPr>
          <p:nvPr/>
        </p:nvSpPr>
        <p:spPr bwMode="auto">
          <a:xfrm flipV="1">
            <a:off x="5611813" y="258596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16" name="Line 54"/>
          <p:cNvSpPr>
            <a:spLocks noChangeAspect="1" noChangeShapeType="1"/>
          </p:cNvSpPr>
          <p:nvPr/>
        </p:nvSpPr>
        <p:spPr bwMode="auto">
          <a:xfrm flipV="1">
            <a:off x="5611813" y="294791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17" name="Line 55"/>
          <p:cNvSpPr>
            <a:spLocks noChangeAspect="1" noChangeShapeType="1"/>
          </p:cNvSpPr>
          <p:nvPr/>
        </p:nvSpPr>
        <p:spPr bwMode="auto">
          <a:xfrm flipV="1">
            <a:off x="5611813" y="222401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18" name="Line 56"/>
          <p:cNvSpPr>
            <a:spLocks noChangeAspect="1" noChangeShapeType="1"/>
          </p:cNvSpPr>
          <p:nvPr/>
        </p:nvSpPr>
        <p:spPr bwMode="auto">
          <a:xfrm flipV="1">
            <a:off x="5611813" y="258596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19" name="Text Box 57"/>
          <p:cNvSpPr txBox="1">
            <a:spLocks noChangeAspect="1" noChangeArrowheads="1"/>
          </p:cNvSpPr>
          <p:nvPr/>
        </p:nvSpPr>
        <p:spPr bwMode="auto">
          <a:xfrm>
            <a:off x="5233991" y="2658988"/>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20" name="Text Box 58"/>
          <p:cNvSpPr txBox="1">
            <a:spLocks noChangeAspect="1" noChangeArrowheads="1"/>
          </p:cNvSpPr>
          <p:nvPr/>
        </p:nvSpPr>
        <p:spPr bwMode="auto">
          <a:xfrm>
            <a:off x="5233991" y="2297038"/>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21" name="Line 59"/>
          <p:cNvSpPr>
            <a:spLocks noChangeAspect="1" noChangeShapeType="1"/>
          </p:cNvSpPr>
          <p:nvPr/>
        </p:nvSpPr>
        <p:spPr bwMode="auto">
          <a:xfrm flipV="1">
            <a:off x="5611813" y="222401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22" name="Text Box 60"/>
          <p:cNvSpPr txBox="1">
            <a:spLocks noChangeAspect="1" noChangeArrowheads="1"/>
          </p:cNvSpPr>
          <p:nvPr/>
        </p:nvSpPr>
        <p:spPr bwMode="auto">
          <a:xfrm>
            <a:off x="5445126" y="1928738"/>
            <a:ext cx="5774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C=O</a:t>
            </a:r>
          </a:p>
        </p:txBody>
      </p:sp>
      <p:sp>
        <p:nvSpPr>
          <p:cNvPr id="28723" name="Line 61"/>
          <p:cNvSpPr>
            <a:spLocks noChangeAspect="1" noChangeShapeType="1"/>
          </p:cNvSpPr>
          <p:nvPr/>
        </p:nvSpPr>
        <p:spPr bwMode="auto">
          <a:xfrm flipV="1">
            <a:off x="5611813" y="186206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24" name="Line 62"/>
          <p:cNvSpPr>
            <a:spLocks noChangeAspect="1" noChangeShapeType="1"/>
          </p:cNvSpPr>
          <p:nvPr/>
        </p:nvSpPr>
        <p:spPr bwMode="auto">
          <a:xfrm flipV="1">
            <a:off x="5611813" y="222401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25" name="Text Box 63"/>
          <p:cNvSpPr txBox="1">
            <a:spLocks noChangeAspect="1" noChangeArrowheads="1"/>
          </p:cNvSpPr>
          <p:nvPr/>
        </p:nvSpPr>
        <p:spPr bwMode="auto">
          <a:xfrm>
            <a:off x="5430838" y="1568377"/>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26" name="Text Box 64"/>
          <p:cNvSpPr txBox="1">
            <a:spLocks noChangeAspect="1" noChangeArrowheads="1"/>
          </p:cNvSpPr>
          <p:nvPr/>
        </p:nvSpPr>
        <p:spPr bwMode="auto">
          <a:xfrm>
            <a:off x="6789739" y="3022527"/>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27" name="Line 65"/>
          <p:cNvSpPr>
            <a:spLocks noChangeAspect="1" noChangeShapeType="1"/>
          </p:cNvSpPr>
          <p:nvPr/>
        </p:nvSpPr>
        <p:spPr bwMode="auto">
          <a:xfrm flipV="1">
            <a:off x="6964363" y="258596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28" name="Line 66"/>
          <p:cNvSpPr>
            <a:spLocks noChangeAspect="1" noChangeShapeType="1"/>
          </p:cNvSpPr>
          <p:nvPr/>
        </p:nvSpPr>
        <p:spPr bwMode="auto">
          <a:xfrm flipV="1">
            <a:off x="6964363" y="294791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29" name="Line 67"/>
          <p:cNvSpPr>
            <a:spLocks noChangeAspect="1" noChangeShapeType="1"/>
          </p:cNvSpPr>
          <p:nvPr/>
        </p:nvSpPr>
        <p:spPr bwMode="auto">
          <a:xfrm flipV="1">
            <a:off x="6964363" y="222401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30" name="Line 68"/>
          <p:cNvSpPr>
            <a:spLocks noChangeAspect="1" noChangeShapeType="1"/>
          </p:cNvSpPr>
          <p:nvPr/>
        </p:nvSpPr>
        <p:spPr bwMode="auto">
          <a:xfrm flipV="1">
            <a:off x="6964363" y="258596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31" name="Text Box 69"/>
          <p:cNvSpPr txBox="1">
            <a:spLocks noChangeAspect="1" noChangeArrowheads="1"/>
          </p:cNvSpPr>
          <p:nvPr/>
        </p:nvSpPr>
        <p:spPr bwMode="auto">
          <a:xfrm>
            <a:off x="6600828" y="2658988"/>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32" name="Text Box 70"/>
          <p:cNvSpPr txBox="1">
            <a:spLocks noChangeAspect="1" noChangeArrowheads="1"/>
          </p:cNvSpPr>
          <p:nvPr/>
        </p:nvSpPr>
        <p:spPr bwMode="auto">
          <a:xfrm>
            <a:off x="6432553" y="2297038"/>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8733" name="Line 71"/>
          <p:cNvSpPr>
            <a:spLocks noChangeAspect="1" noChangeShapeType="1"/>
          </p:cNvSpPr>
          <p:nvPr/>
        </p:nvSpPr>
        <p:spPr bwMode="auto">
          <a:xfrm flipV="1">
            <a:off x="6964363" y="222401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34" name="Text Box 72"/>
          <p:cNvSpPr txBox="1">
            <a:spLocks noChangeAspect="1" noChangeArrowheads="1"/>
          </p:cNvSpPr>
          <p:nvPr/>
        </p:nvSpPr>
        <p:spPr bwMode="auto">
          <a:xfrm>
            <a:off x="6797675" y="1928738"/>
            <a:ext cx="5774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C=O</a:t>
            </a:r>
          </a:p>
        </p:txBody>
      </p:sp>
      <p:sp>
        <p:nvSpPr>
          <p:cNvPr id="28735" name="Line 73"/>
          <p:cNvSpPr>
            <a:spLocks noChangeAspect="1" noChangeShapeType="1"/>
          </p:cNvSpPr>
          <p:nvPr/>
        </p:nvSpPr>
        <p:spPr bwMode="auto">
          <a:xfrm flipV="1">
            <a:off x="6964363" y="1862067"/>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36" name="Line 74"/>
          <p:cNvSpPr>
            <a:spLocks noChangeAspect="1" noChangeShapeType="1"/>
          </p:cNvSpPr>
          <p:nvPr/>
        </p:nvSpPr>
        <p:spPr bwMode="auto">
          <a:xfrm flipV="1">
            <a:off x="6964363" y="2224014"/>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37" name="Text Box 75"/>
          <p:cNvSpPr txBox="1">
            <a:spLocks noChangeAspect="1" noChangeArrowheads="1"/>
          </p:cNvSpPr>
          <p:nvPr/>
        </p:nvSpPr>
        <p:spPr bwMode="auto">
          <a:xfrm>
            <a:off x="6783389" y="1568377"/>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grpSp>
        <p:nvGrpSpPr>
          <p:cNvPr id="28738" name="Group 76"/>
          <p:cNvGrpSpPr>
            <a:grpSpLocks/>
          </p:cNvGrpSpPr>
          <p:nvPr/>
        </p:nvGrpSpPr>
        <p:grpSpPr bwMode="auto">
          <a:xfrm>
            <a:off x="5219702" y="3487663"/>
            <a:ext cx="2524125" cy="304800"/>
            <a:chOff x="2784" y="1901"/>
            <a:chExt cx="1590" cy="192"/>
          </a:xfrm>
        </p:grpSpPr>
        <p:sp>
          <p:nvSpPr>
            <p:cNvPr id="28815" name="Text Box 77"/>
            <p:cNvSpPr txBox="1">
              <a:spLocks noChangeArrowheads="1"/>
            </p:cNvSpPr>
            <p:nvPr/>
          </p:nvSpPr>
          <p:spPr bwMode="auto">
            <a:xfrm>
              <a:off x="2784" y="1901"/>
              <a:ext cx="8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D-ribulose</a:t>
              </a:r>
            </a:p>
          </p:txBody>
        </p:sp>
        <p:sp>
          <p:nvSpPr>
            <p:cNvPr id="28816" name="Text Box 78"/>
            <p:cNvSpPr txBox="1">
              <a:spLocks noChangeArrowheads="1"/>
            </p:cNvSpPr>
            <p:nvPr/>
          </p:nvSpPr>
          <p:spPr bwMode="auto">
            <a:xfrm>
              <a:off x="3564" y="1901"/>
              <a:ext cx="8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D-xylulose</a:t>
              </a:r>
            </a:p>
          </p:txBody>
        </p:sp>
      </p:grpSp>
      <p:sp>
        <p:nvSpPr>
          <p:cNvPr id="28739" name="Rectangle 80"/>
          <p:cNvSpPr>
            <a:spLocks noChangeArrowheads="1"/>
          </p:cNvSpPr>
          <p:nvPr/>
        </p:nvSpPr>
        <p:spPr bwMode="auto">
          <a:xfrm>
            <a:off x="2605090" y="5857701"/>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740" name="Rectangle 81"/>
          <p:cNvSpPr>
            <a:spLocks noChangeArrowheads="1"/>
          </p:cNvSpPr>
          <p:nvPr/>
        </p:nvSpPr>
        <p:spPr bwMode="auto">
          <a:xfrm>
            <a:off x="3795715" y="5848176"/>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741" name="Text Box 82"/>
          <p:cNvSpPr txBox="1">
            <a:spLocks noChangeAspect="1" noChangeArrowheads="1"/>
          </p:cNvSpPr>
          <p:nvPr/>
        </p:nvSpPr>
        <p:spPr bwMode="auto">
          <a:xfrm>
            <a:off x="2168526" y="5048076"/>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42" name="Text Box 83"/>
          <p:cNvSpPr txBox="1">
            <a:spLocks noChangeAspect="1" noChangeArrowheads="1"/>
          </p:cNvSpPr>
          <p:nvPr/>
        </p:nvSpPr>
        <p:spPr bwMode="auto">
          <a:xfrm>
            <a:off x="2382838" y="6132340"/>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43" name="Line 84"/>
          <p:cNvSpPr>
            <a:spLocks noChangeAspect="1" noChangeShapeType="1"/>
          </p:cNvSpPr>
          <p:nvPr/>
        </p:nvSpPr>
        <p:spPr bwMode="auto">
          <a:xfrm flipV="1">
            <a:off x="2541588" y="56957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44" name="Line 85"/>
          <p:cNvSpPr>
            <a:spLocks noChangeAspect="1" noChangeShapeType="1"/>
          </p:cNvSpPr>
          <p:nvPr/>
        </p:nvSpPr>
        <p:spPr bwMode="auto">
          <a:xfrm flipV="1">
            <a:off x="2541588" y="605773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45" name="Line 86"/>
          <p:cNvSpPr>
            <a:spLocks noChangeAspect="1" noChangeShapeType="1"/>
          </p:cNvSpPr>
          <p:nvPr/>
        </p:nvSpPr>
        <p:spPr bwMode="auto">
          <a:xfrm flipV="1">
            <a:off x="2541588" y="533383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46" name="Line 87"/>
          <p:cNvSpPr>
            <a:spLocks noChangeAspect="1" noChangeShapeType="1"/>
          </p:cNvSpPr>
          <p:nvPr/>
        </p:nvSpPr>
        <p:spPr bwMode="auto">
          <a:xfrm flipV="1">
            <a:off x="2541588" y="56957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47" name="Text Box 88"/>
          <p:cNvSpPr txBox="1">
            <a:spLocks noChangeAspect="1" noChangeArrowheads="1"/>
          </p:cNvSpPr>
          <p:nvPr/>
        </p:nvSpPr>
        <p:spPr bwMode="auto">
          <a:xfrm>
            <a:off x="2168526" y="5768801"/>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48" name="Text Box 89"/>
          <p:cNvSpPr txBox="1">
            <a:spLocks noChangeAspect="1" noChangeArrowheads="1"/>
          </p:cNvSpPr>
          <p:nvPr/>
        </p:nvSpPr>
        <p:spPr bwMode="auto">
          <a:xfrm>
            <a:off x="2178052" y="5400501"/>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49" name="Line 90"/>
          <p:cNvSpPr>
            <a:spLocks noChangeAspect="1" noChangeShapeType="1"/>
          </p:cNvSpPr>
          <p:nvPr/>
        </p:nvSpPr>
        <p:spPr bwMode="auto">
          <a:xfrm flipV="1">
            <a:off x="2541588" y="533383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50" name="Line 91"/>
          <p:cNvSpPr>
            <a:spLocks noChangeAspect="1" noChangeShapeType="1"/>
          </p:cNvSpPr>
          <p:nvPr/>
        </p:nvSpPr>
        <p:spPr bwMode="auto">
          <a:xfrm flipV="1">
            <a:off x="2541588" y="49718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51" name="Line 92"/>
          <p:cNvSpPr>
            <a:spLocks noChangeAspect="1" noChangeShapeType="1"/>
          </p:cNvSpPr>
          <p:nvPr/>
        </p:nvSpPr>
        <p:spPr bwMode="auto">
          <a:xfrm flipV="1">
            <a:off x="2541588" y="533383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52" name="Line 93"/>
          <p:cNvSpPr>
            <a:spLocks noChangeAspect="1" noChangeShapeType="1"/>
          </p:cNvSpPr>
          <p:nvPr/>
        </p:nvSpPr>
        <p:spPr bwMode="auto">
          <a:xfrm flipV="1">
            <a:off x="2536825" y="4973468"/>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53" name="Line 94"/>
          <p:cNvSpPr>
            <a:spLocks noChangeAspect="1" noChangeShapeType="1"/>
          </p:cNvSpPr>
          <p:nvPr/>
        </p:nvSpPr>
        <p:spPr bwMode="auto">
          <a:xfrm flipV="1">
            <a:off x="2536825" y="4973468"/>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54" name="Text Box 95"/>
          <p:cNvSpPr txBox="1">
            <a:spLocks noChangeAspect="1" noChangeArrowheads="1"/>
          </p:cNvSpPr>
          <p:nvPr/>
        </p:nvSpPr>
        <p:spPr bwMode="auto">
          <a:xfrm>
            <a:off x="2374900" y="4678190"/>
            <a:ext cx="5774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C=O</a:t>
            </a:r>
          </a:p>
        </p:txBody>
      </p:sp>
      <p:sp>
        <p:nvSpPr>
          <p:cNvPr id="28755" name="Line 96"/>
          <p:cNvSpPr>
            <a:spLocks noChangeAspect="1" noChangeShapeType="1"/>
          </p:cNvSpPr>
          <p:nvPr/>
        </p:nvSpPr>
        <p:spPr bwMode="auto">
          <a:xfrm flipV="1">
            <a:off x="2536825" y="4611518"/>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56" name="Line 97"/>
          <p:cNvSpPr>
            <a:spLocks noChangeAspect="1" noChangeShapeType="1"/>
          </p:cNvSpPr>
          <p:nvPr/>
        </p:nvSpPr>
        <p:spPr bwMode="auto">
          <a:xfrm flipV="1">
            <a:off x="2536825" y="4973468"/>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57" name="Text Box 98"/>
          <p:cNvSpPr txBox="1">
            <a:spLocks noChangeAspect="1" noChangeArrowheads="1"/>
          </p:cNvSpPr>
          <p:nvPr/>
        </p:nvSpPr>
        <p:spPr bwMode="auto">
          <a:xfrm>
            <a:off x="2382838" y="4317826"/>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58" name="Text Box 99"/>
          <p:cNvSpPr txBox="1">
            <a:spLocks noChangeAspect="1" noChangeArrowheads="1"/>
          </p:cNvSpPr>
          <p:nvPr/>
        </p:nvSpPr>
        <p:spPr bwMode="auto">
          <a:xfrm>
            <a:off x="3195640" y="5046490"/>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8759" name="Text Box 100"/>
          <p:cNvSpPr txBox="1">
            <a:spLocks noChangeAspect="1" noChangeArrowheads="1"/>
          </p:cNvSpPr>
          <p:nvPr/>
        </p:nvSpPr>
        <p:spPr bwMode="auto">
          <a:xfrm>
            <a:off x="3551239" y="6130751"/>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60" name="Line 101"/>
          <p:cNvSpPr>
            <a:spLocks noChangeAspect="1" noChangeShapeType="1"/>
          </p:cNvSpPr>
          <p:nvPr/>
        </p:nvSpPr>
        <p:spPr bwMode="auto">
          <a:xfrm flipV="1">
            <a:off x="3736975" y="569419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61" name="Line 102"/>
          <p:cNvSpPr>
            <a:spLocks noChangeAspect="1" noChangeShapeType="1"/>
          </p:cNvSpPr>
          <p:nvPr/>
        </p:nvSpPr>
        <p:spPr bwMode="auto">
          <a:xfrm flipV="1">
            <a:off x="3736975" y="605614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62" name="Line 103"/>
          <p:cNvSpPr>
            <a:spLocks noChangeAspect="1" noChangeShapeType="1"/>
          </p:cNvSpPr>
          <p:nvPr/>
        </p:nvSpPr>
        <p:spPr bwMode="auto">
          <a:xfrm flipV="1">
            <a:off x="3736975" y="533224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63" name="Line 104"/>
          <p:cNvSpPr>
            <a:spLocks noChangeAspect="1" noChangeShapeType="1"/>
          </p:cNvSpPr>
          <p:nvPr/>
        </p:nvSpPr>
        <p:spPr bwMode="auto">
          <a:xfrm flipV="1">
            <a:off x="3736975" y="569419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64" name="Text Box 105"/>
          <p:cNvSpPr txBox="1">
            <a:spLocks noChangeAspect="1" noChangeArrowheads="1"/>
          </p:cNvSpPr>
          <p:nvPr/>
        </p:nvSpPr>
        <p:spPr bwMode="auto">
          <a:xfrm>
            <a:off x="3367089" y="5767215"/>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65" name="Text Box 106"/>
          <p:cNvSpPr txBox="1">
            <a:spLocks noChangeAspect="1" noChangeArrowheads="1"/>
          </p:cNvSpPr>
          <p:nvPr/>
        </p:nvSpPr>
        <p:spPr bwMode="auto">
          <a:xfrm>
            <a:off x="3365502" y="5398915"/>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66" name="Line 107"/>
          <p:cNvSpPr>
            <a:spLocks noChangeAspect="1" noChangeShapeType="1"/>
          </p:cNvSpPr>
          <p:nvPr/>
        </p:nvSpPr>
        <p:spPr bwMode="auto">
          <a:xfrm flipV="1">
            <a:off x="3736975" y="533224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67" name="Line 108"/>
          <p:cNvSpPr>
            <a:spLocks noChangeAspect="1" noChangeShapeType="1"/>
          </p:cNvSpPr>
          <p:nvPr/>
        </p:nvSpPr>
        <p:spPr bwMode="auto">
          <a:xfrm flipV="1">
            <a:off x="3736975" y="497029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68" name="Line 109"/>
          <p:cNvSpPr>
            <a:spLocks noChangeAspect="1" noChangeShapeType="1"/>
          </p:cNvSpPr>
          <p:nvPr/>
        </p:nvSpPr>
        <p:spPr bwMode="auto">
          <a:xfrm flipV="1">
            <a:off x="3736975" y="533224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69" name="Line 110"/>
          <p:cNvSpPr>
            <a:spLocks noChangeAspect="1" noChangeShapeType="1"/>
          </p:cNvSpPr>
          <p:nvPr/>
        </p:nvSpPr>
        <p:spPr bwMode="auto">
          <a:xfrm flipV="1">
            <a:off x="3732213" y="49718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70" name="Line 111"/>
          <p:cNvSpPr>
            <a:spLocks noChangeAspect="1" noChangeShapeType="1"/>
          </p:cNvSpPr>
          <p:nvPr/>
        </p:nvSpPr>
        <p:spPr bwMode="auto">
          <a:xfrm flipV="1">
            <a:off x="3732213" y="49718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71" name="Text Box 112"/>
          <p:cNvSpPr txBox="1">
            <a:spLocks noChangeAspect="1" noChangeArrowheads="1"/>
          </p:cNvSpPr>
          <p:nvPr/>
        </p:nvSpPr>
        <p:spPr bwMode="auto">
          <a:xfrm>
            <a:off x="3565525" y="4676601"/>
            <a:ext cx="5774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C=O</a:t>
            </a:r>
          </a:p>
        </p:txBody>
      </p:sp>
      <p:sp>
        <p:nvSpPr>
          <p:cNvPr id="28772" name="Line 113"/>
          <p:cNvSpPr>
            <a:spLocks noChangeAspect="1" noChangeShapeType="1"/>
          </p:cNvSpPr>
          <p:nvPr/>
        </p:nvSpPr>
        <p:spPr bwMode="auto">
          <a:xfrm flipV="1">
            <a:off x="3732213" y="460993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73" name="Line 114"/>
          <p:cNvSpPr>
            <a:spLocks noChangeAspect="1" noChangeShapeType="1"/>
          </p:cNvSpPr>
          <p:nvPr/>
        </p:nvSpPr>
        <p:spPr bwMode="auto">
          <a:xfrm flipV="1">
            <a:off x="3732213" y="49718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74" name="Text Box 115"/>
          <p:cNvSpPr txBox="1">
            <a:spLocks noChangeAspect="1" noChangeArrowheads="1"/>
          </p:cNvSpPr>
          <p:nvPr/>
        </p:nvSpPr>
        <p:spPr bwMode="auto">
          <a:xfrm>
            <a:off x="3551239" y="4316239"/>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75" name="Text Box 116"/>
          <p:cNvSpPr txBox="1">
            <a:spLocks noChangeArrowheads="1"/>
          </p:cNvSpPr>
          <p:nvPr/>
        </p:nvSpPr>
        <p:spPr bwMode="auto">
          <a:xfrm>
            <a:off x="2022477" y="6508576"/>
            <a:ext cx="1285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D-psicose</a:t>
            </a:r>
          </a:p>
        </p:txBody>
      </p:sp>
      <p:sp>
        <p:nvSpPr>
          <p:cNvPr id="28776" name="Text Box 117"/>
          <p:cNvSpPr txBox="1">
            <a:spLocks noChangeArrowheads="1"/>
          </p:cNvSpPr>
          <p:nvPr/>
        </p:nvSpPr>
        <p:spPr bwMode="auto">
          <a:xfrm>
            <a:off x="3365500" y="6508576"/>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D-fructose</a:t>
            </a:r>
          </a:p>
        </p:txBody>
      </p:sp>
      <p:sp>
        <p:nvSpPr>
          <p:cNvPr id="28777" name="Rectangle 119"/>
          <p:cNvSpPr>
            <a:spLocks noChangeArrowheads="1"/>
          </p:cNvSpPr>
          <p:nvPr/>
        </p:nvSpPr>
        <p:spPr bwMode="auto">
          <a:xfrm>
            <a:off x="5181602" y="5848176"/>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778" name="Rectangle 120"/>
          <p:cNvSpPr>
            <a:spLocks noChangeArrowheads="1"/>
          </p:cNvSpPr>
          <p:nvPr/>
        </p:nvSpPr>
        <p:spPr bwMode="auto">
          <a:xfrm>
            <a:off x="6543677" y="5848176"/>
            <a:ext cx="447675" cy="22383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8779" name="Text Box 121"/>
          <p:cNvSpPr txBox="1">
            <a:spLocks noChangeAspect="1" noChangeArrowheads="1"/>
          </p:cNvSpPr>
          <p:nvPr/>
        </p:nvSpPr>
        <p:spPr bwMode="auto">
          <a:xfrm>
            <a:off x="4738689" y="5046490"/>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80" name="Text Box 122"/>
          <p:cNvSpPr txBox="1">
            <a:spLocks noChangeAspect="1" noChangeArrowheads="1"/>
          </p:cNvSpPr>
          <p:nvPr/>
        </p:nvSpPr>
        <p:spPr bwMode="auto">
          <a:xfrm>
            <a:off x="4919663" y="6132340"/>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81" name="Line 123"/>
          <p:cNvSpPr>
            <a:spLocks noChangeAspect="1" noChangeShapeType="1"/>
          </p:cNvSpPr>
          <p:nvPr/>
        </p:nvSpPr>
        <p:spPr bwMode="auto">
          <a:xfrm flipV="1">
            <a:off x="5105400" y="56957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82" name="Line 124"/>
          <p:cNvSpPr>
            <a:spLocks noChangeAspect="1" noChangeShapeType="1"/>
          </p:cNvSpPr>
          <p:nvPr/>
        </p:nvSpPr>
        <p:spPr bwMode="auto">
          <a:xfrm flipV="1">
            <a:off x="5105400" y="605773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83" name="Line 125"/>
          <p:cNvSpPr>
            <a:spLocks noChangeAspect="1" noChangeShapeType="1"/>
          </p:cNvSpPr>
          <p:nvPr/>
        </p:nvSpPr>
        <p:spPr bwMode="auto">
          <a:xfrm flipV="1">
            <a:off x="5105400" y="533383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84" name="Line 126"/>
          <p:cNvSpPr>
            <a:spLocks noChangeAspect="1" noChangeShapeType="1"/>
          </p:cNvSpPr>
          <p:nvPr/>
        </p:nvSpPr>
        <p:spPr bwMode="auto">
          <a:xfrm flipV="1">
            <a:off x="5105400" y="56957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85" name="Text Box 127"/>
          <p:cNvSpPr txBox="1">
            <a:spLocks noChangeAspect="1" noChangeArrowheads="1"/>
          </p:cNvSpPr>
          <p:nvPr/>
        </p:nvSpPr>
        <p:spPr bwMode="auto">
          <a:xfrm>
            <a:off x="4735515" y="5768801"/>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786" name="Text Box 128"/>
          <p:cNvSpPr txBox="1">
            <a:spLocks noChangeAspect="1" noChangeArrowheads="1"/>
          </p:cNvSpPr>
          <p:nvPr/>
        </p:nvSpPr>
        <p:spPr bwMode="auto">
          <a:xfrm>
            <a:off x="4568826" y="5400501"/>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8787" name="Line 129"/>
          <p:cNvSpPr>
            <a:spLocks noChangeAspect="1" noChangeShapeType="1"/>
          </p:cNvSpPr>
          <p:nvPr/>
        </p:nvSpPr>
        <p:spPr bwMode="auto">
          <a:xfrm flipV="1">
            <a:off x="5105400" y="533383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88" name="Line 130"/>
          <p:cNvSpPr>
            <a:spLocks noChangeAspect="1" noChangeShapeType="1"/>
          </p:cNvSpPr>
          <p:nvPr/>
        </p:nvSpPr>
        <p:spPr bwMode="auto">
          <a:xfrm flipV="1">
            <a:off x="5105400" y="49718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89" name="Line 131"/>
          <p:cNvSpPr>
            <a:spLocks noChangeAspect="1" noChangeShapeType="1"/>
          </p:cNvSpPr>
          <p:nvPr/>
        </p:nvSpPr>
        <p:spPr bwMode="auto">
          <a:xfrm flipV="1">
            <a:off x="5105400" y="533383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90" name="Line 132"/>
          <p:cNvSpPr>
            <a:spLocks noChangeAspect="1" noChangeShapeType="1"/>
          </p:cNvSpPr>
          <p:nvPr/>
        </p:nvSpPr>
        <p:spPr bwMode="auto">
          <a:xfrm flipV="1">
            <a:off x="5100638" y="4973468"/>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91" name="Line 133"/>
          <p:cNvSpPr>
            <a:spLocks noChangeAspect="1" noChangeShapeType="1"/>
          </p:cNvSpPr>
          <p:nvPr/>
        </p:nvSpPr>
        <p:spPr bwMode="auto">
          <a:xfrm flipV="1">
            <a:off x="5100638" y="4973468"/>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92" name="Text Box 134"/>
          <p:cNvSpPr txBox="1">
            <a:spLocks noChangeAspect="1" noChangeArrowheads="1"/>
          </p:cNvSpPr>
          <p:nvPr/>
        </p:nvSpPr>
        <p:spPr bwMode="auto">
          <a:xfrm>
            <a:off x="4940301" y="4678190"/>
            <a:ext cx="5774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C=O</a:t>
            </a:r>
          </a:p>
        </p:txBody>
      </p:sp>
      <p:sp>
        <p:nvSpPr>
          <p:cNvPr id="28793" name="Line 135"/>
          <p:cNvSpPr>
            <a:spLocks noChangeAspect="1" noChangeShapeType="1"/>
          </p:cNvSpPr>
          <p:nvPr/>
        </p:nvSpPr>
        <p:spPr bwMode="auto">
          <a:xfrm flipV="1">
            <a:off x="5100638" y="4611518"/>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94" name="Line 136"/>
          <p:cNvSpPr>
            <a:spLocks noChangeAspect="1" noChangeShapeType="1"/>
          </p:cNvSpPr>
          <p:nvPr/>
        </p:nvSpPr>
        <p:spPr bwMode="auto">
          <a:xfrm flipV="1">
            <a:off x="5100638" y="4973468"/>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95" name="Text Box 137"/>
          <p:cNvSpPr txBox="1">
            <a:spLocks noChangeAspect="1" noChangeArrowheads="1"/>
          </p:cNvSpPr>
          <p:nvPr/>
        </p:nvSpPr>
        <p:spPr bwMode="auto">
          <a:xfrm>
            <a:off x="4919663" y="4317826"/>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96" name="Text Box 138"/>
          <p:cNvSpPr txBox="1">
            <a:spLocks noChangeAspect="1" noChangeArrowheads="1"/>
          </p:cNvSpPr>
          <p:nvPr/>
        </p:nvSpPr>
        <p:spPr bwMode="auto">
          <a:xfrm>
            <a:off x="5942016" y="5046490"/>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8797" name="Text Box 139"/>
          <p:cNvSpPr txBox="1">
            <a:spLocks noChangeAspect="1" noChangeArrowheads="1"/>
          </p:cNvSpPr>
          <p:nvPr/>
        </p:nvSpPr>
        <p:spPr bwMode="auto">
          <a:xfrm>
            <a:off x="6288089" y="6130751"/>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798" name="Line 140"/>
          <p:cNvSpPr>
            <a:spLocks noChangeAspect="1" noChangeShapeType="1"/>
          </p:cNvSpPr>
          <p:nvPr/>
        </p:nvSpPr>
        <p:spPr bwMode="auto">
          <a:xfrm flipV="1">
            <a:off x="6473825" y="569419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799" name="Line 141"/>
          <p:cNvSpPr>
            <a:spLocks noChangeAspect="1" noChangeShapeType="1"/>
          </p:cNvSpPr>
          <p:nvPr/>
        </p:nvSpPr>
        <p:spPr bwMode="auto">
          <a:xfrm flipV="1">
            <a:off x="6473825" y="605614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800" name="Line 142"/>
          <p:cNvSpPr>
            <a:spLocks noChangeAspect="1" noChangeShapeType="1"/>
          </p:cNvSpPr>
          <p:nvPr/>
        </p:nvSpPr>
        <p:spPr bwMode="auto">
          <a:xfrm flipV="1">
            <a:off x="6473825" y="533224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801" name="Line 143"/>
          <p:cNvSpPr>
            <a:spLocks noChangeAspect="1" noChangeShapeType="1"/>
          </p:cNvSpPr>
          <p:nvPr/>
        </p:nvSpPr>
        <p:spPr bwMode="auto">
          <a:xfrm flipV="1">
            <a:off x="6473825" y="569419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802" name="Text Box 144"/>
          <p:cNvSpPr txBox="1">
            <a:spLocks noChangeAspect="1" noChangeArrowheads="1"/>
          </p:cNvSpPr>
          <p:nvPr/>
        </p:nvSpPr>
        <p:spPr bwMode="auto">
          <a:xfrm>
            <a:off x="6103939" y="5767215"/>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H-C-OH</a:t>
            </a:r>
          </a:p>
        </p:txBody>
      </p:sp>
      <p:sp>
        <p:nvSpPr>
          <p:cNvPr id="28803" name="Text Box 145"/>
          <p:cNvSpPr txBox="1">
            <a:spLocks noChangeAspect="1" noChangeArrowheads="1"/>
          </p:cNvSpPr>
          <p:nvPr/>
        </p:nvSpPr>
        <p:spPr bwMode="auto">
          <a:xfrm>
            <a:off x="5946777" y="5398915"/>
            <a:ext cx="89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HO-C-H</a:t>
            </a:r>
          </a:p>
        </p:txBody>
      </p:sp>
      <p:sp>
        <p:nvSpPr>
          <p:cNvPr id="28804" name="Line 146"/>
          <p:cNvSpPr>
            <a:spLocks noChangeAspect="1" noChangeShapeType="1"/>
          </p:cNvSpPr>
          <p:nvPr/>
        </p:nvSpPr>
        <p:spPr bwMode="auto">
          <a:xfrm flipV="1">
            <a:off x="6473825" y="533224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805" name="Line 147"/>
          <p:cNvSpPr>
            <a:spLocks noChangeAspect="1" noChangeShapeType="1"/>
          </p:cNvSpPr>
          <p:nvPr/>
        </p:nvSpPr>
        <p:spPr bwMode="auto">
          <a:xfrm flipV="1">
            <a:off x="6473825" y="497029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806" name="Line 148"/>
          <p:cNvSpPr>
            <a:spLocks noChangeAspect="1" noChangeShapeType="1"/>
          </p:cNvSpPr>
          <p:nvPr/>
        </p:nvSpPr>
        <p:spPr bwMode="auto">
          <a:xfrm flipV="1">
            <a:off x="6473825" y="5332243"/>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807" name="Line 149"/>
          <p:cNvSpPr>
            <a:spLocks noChangeAspect="1" noChangeShapeType="1"/>
          </p:cNvSpPr>
          <p:nvPr/>
        </p:nvSpPr>
        <p:spPr bwMode="auto">
          <a:xfrm flipV="1">
            <a:off x="6469063" y="49718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808" name="Line 150"/>
          <p:cNvSpPr>
            <a:spLocks noChangeAspect="1" noChangeShapeType="1"/>
          </p:cNvSpPr>
          <p:nvPr/>
        </p:nvSpPr>
        <p:spPr bwMode="auto">
          <a:xfrm flipV="1">
            <a:off x="6469063" y="49718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809" name="Text Box 151"/>
          <p:cNvSpPr txBox="1">
            <a:spLocks noChangeAspect="1" noChangeArrowheads="1"/>
          </p:cNvSpPr>
          <p:nvPr/>
        </p:nvSpPr>
        <p:spPr bwMode="auto">
          <a:xfrm>
            <a:off x="6308725" y="4676601"/>
            <a:ext cx="5774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C=O</a:t>
            </a:r>
          </a:p>
        </p:txBody>
      </p:sp>
      <p:sp>
        <p:nvSpPr>
          <p:cNvPr id="28810" name="Line 152"/>
          <p:cNvSpPr>
            <a:spLocks noChangeAspect="1" noChangeShapeType="1"/>
          </p:cNvSpPr>
          <p:nvPr/>
        </p:nvSpPr>
        <p:spPr bwMode="auto">
          <a:xfrm flipV="1">
            <a:off x="6469063" y="460993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811" name="Line 153"/>
          <p:cNvSpPr>
            <a:spLocks noChangeAspect="1" noChangeShapeType="1"/>
          </p:cNvSpPr>
          <p:nvPr/>
        </p:nvSpPr>
        <p:spPr bwMode="auto">
          <a:xfrm flipV="1">
            <a:off x="6469063" y="4971880"/>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812" name="Text Box 154"/>
          <p:cNvSpPr txBox="1">
            <a:spLocks noChangeAspect="1" noChangeArrowheads="1"/>
          </p:cNvSpPr>
          <p:nvPr/>
        </p:nvSpPr>
        <p:spPr bwMode="auto">
          <a:xfrm>
            <a:off x="6288089" y="4316239"/>
            <a:ext cx="832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CH</a:t>
            </a:r>
            <a:r>
              <a:rPr lang="fr-FR" sz="1800" baseline="-25000">
                <a:solidFill>
                  <a:srgbClr val="000000"/>
                </a:solidFill>
                <a:latin typeface="Arial Narrow" panose="020B0606020202030204" pitchFamily="34" charset="0"/>
                <a:cs typeface="Calibri" pitchFamily="34" charset="0"/>
              </a:rPr>
              <a:t>2</a:t>
            </a:r>
            <a:r>
              <a:rPr lang="fr-FR" sz="1800">
                <a:solidFill>
                  <a:srgbClr val="000000"/>
                </a:solidFill>
                <a:latin typeface="Arial Narrow" panose="020B0606020202030204" pitchFamily="34" charset="0"/>
                <a:cs typeface="Calibri" pitchFamily="34" charset="0"/>
              </a:rPr>
              <a:t>OH</a:t>
            </a:r>
          </a:p>
        </p:txBody>
      </p:sp>
      <p:sp>
        <p:nvSpPr>
          <p:cNvPr id="28813" name="Text Box 155"/>
          <p:cNvSpPr txBox="1">
            <a:spLocks noChangeArrowheads="1"/>
          </p:cNvSpPr>
          <p:nvPr/>
        </p:nvSpPr>
        <p:spPr bwMode="auto">
          <a:xfrm>
            <a:off x="4732338" y="6508576"/>
            <a:ext cx="1122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D-sorbose</a:t>
            </a:r>
          </a:p>
        </p:txBody>
      </p:sp>
      <p:sp>
        <p:nvSpPr>
          <p:cNvPr id="28814" name="Text Box 156"/>
          <p:cNvSpPr txBox="1">
            <a:spLocks noChangeArrowheads="1"/>
          </p:cNvSpPr>
          <p:nvPr/>
        </p:nvSpPr>
        <p:spPr bwMode="auto">
          <a:xfrm>
            <a:off x="6149975" y="6508576"/>
            <a:ext cx="1146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D-tagatose</a:t>
            </a:r>
          </a:p>
        </p:txBody>
      </p:sp>
      <p:sp>
        <p:nvSpPr>
          <p:cNvPr id="146" name="AutoShape 228"/>
          <p:cNvSpPr>
            <a:spLocks/>
          </p:cNvSpPr>
          <p:nvPr/>
        </p:nvSpPr>
        <p:spPr bwMode="auto">
          <a:xfrm rot="16200000" flipV="1">
            <a:off x="3177382" y="3543368"/>
            <a:ext cx="112712" cy="1530350"/>
          </a:xfrm>
          <a:prstGeom prst="rightBrace">
            <a:avLst>
              <a:gd name="adj1" fmla="val 113146"/>
              <a:gd name="adj2" fmla="val 50000"/>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147" name="AutoShape 231"/>
          <p:cNvSpPr>
            <a:spLocks/>
          </p:cNvSpPr>
          <p:nvPr/>
        </p:nvSpPr>
        <p:spPr bwMode="auto">
          <a:xfrm rot="16200000" flipV="1">
            <a:off x="5947569" y="3522728"/>
            <a:ext cx="107950" cy="1576388"/>
          </a:xfrm>
          <a:prstGeom prst="rightBrace">
            <a:avLst>
              <a:gd name="adj1" fmla="val 121691"/>
              <a:gd name="adj2" fmla="val 50000"/>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cxnSp>
        <p:nvCxnSpPr>
          <p:cNvPr id="143" name="Connecteur droit 142"/>
          <p:cNvCxnSpPr/>
          <p:nvPr/>
        </p:nvCxnSpPr>
        <p:spPr bwMode="auto">
          <a:xfrm>
            <a:off x="2040893" y="3028879"/>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Connecteur droit 143"/>
          <p:cNvCxnSpPr/>
          <p:nvPr/>
        </p:nvCxnSpPr>
        <p:spPr bwMode="auto">
          <a:xfrm>
            <a:off x="3717293" y="2652638"/>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Connecteur droit 147"/>
          <p:cNvCxnSpPr/>
          <p:nvPr/>
        </p:nvCxnSpPr>
        <p:spPr bwMode="auto">
          <a:xfrm>
            <a:off x="5429024" y="2304976"/>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Connecteur droit 152"/>
          <p:cNvCxnSpPr/>
          <p:nvPr/>
        </p:nvCxnSpPr>
        <p:spPr bwMode="auto">
          <a:xfrm>
            <a:off x="6783389" y="2299659"/>
            <a:ext cx="360040" cy="0"/>
          </a:xfrm>
          <a:prstGeom prst="line">
            <a:avLst/>
          </a:prstGeom>
          <a:solidFill>
            <a:schemeClr val="accent1"/>
          </a:solidFill>
          <a:ln w="28575"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Forme libre 153"/>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55" name="Triangle isocèle 154"/>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56" name="Triangle isocèle 155"/>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157" name="Image 156"/>
          <p:cNvPicPr>
            <a:picLocks noChangeAspect="1"/>
          </p:cNvPicPr>
          <p:nvPr/>
        </p:nvPicPr>
        <p:blipFill>
          <a:blip r:embed="rId2" cstate="print"/>
          <a:stretch>
            <a:fillRect/>
          </a:stretch>
        </p:blipFill>
        <p:spPr>
          <a:xfrm>
            <a:off x="7680192" y="133387"/>
            <a:ext cx="1122991" cy="687247"/>
          </a:xfrm>
          <a:prstGeom prst="rect">
            <a:avLst/>
          </a:prstGeom>
        </p:spPr>
      </p:pic>
      <p:sp>
        <p:nvSpPr>
          <p:cNvPr id="158"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159"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B</a:t>
            </a:r>
            <a:r>
              <a:rPr lang="fr-FR"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Les monosaccharides possèdent des centres </a:t>
            </a:r>
            <a:r>
              <a:rPr lang="fr-FR" dirty="0" smtClean="0">
                <a:solidFill>
                  <a:srgbClr val="C0504D"/>
                </a:solidFill>
                <a:latin typeface="Arial Narrow" panose="020B0606020202030204" pitchFamily="34" charset="0"/>
                <a:cs typeface="Calibri" pitchFamily="34" charset="0"/>
              </a:rPr>
              <a:t>asymétriques</a:t>
            </a:r>
            <a:endParaRPr lang="fr-FR" dirty="0">
              <a:solidFill>
                <a:srgbClr val="C0504D"/>
              </a:solidFill>
              <a:latin typeface="Arial Narrow" panose="020B0606020202030204" pitchFamily="34" charset="0"/>
              <a:cs typeface="Calibri" pitchFamily="34" charset="0"/>
            </a:endParaRPr>
          </a:p>
        </p:txBody>
      </p:sp>
      <p:pic>
        <p:nvPicPr>
          <p:cNvPr id="160" name="Picture 17" descr="j04326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254" y="6398764"/>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8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99"/>
                                        </p:tgtEl>
                                        <p:attrNameLst>
                                          <p:attrName>style.visibility</p:attrName>
                                        </p:attrNameLst>
                                      </p:cBhvr>
                                      <p:to>
                                        <p:strVal val="visible"/>
                                      </p:to>
                                    </p:set>
                                    <p:animEffect transition="in" filter="fade">
                                      <p:cBhvr>
                                        <p:cTn id="12" dur="500"/>
                                        <p:tgtEl>
                                          <p:spTgt spid="286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700"/>
                                        </p:tgtEl>
                                        <p:attrNameLst>
                                          <p:attrName>style.visibility</p:attrName>
                                        </p:attrNameLst>
                                      </p:cBhvr>
                                      <p:to>
                                        <p:strVal val="visible"/>
                                      </p:to>
                                    </p:set>
                                    <p:animEffect transition="in" filter="fade">
                                      <p:cBhvr>
                                        <p:cTn id="15" dur="500"/>
                                        <p:tgtEl>
                                          <p:spTgt spid="287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701"/>
                                        </p:tgtEl>
                                        <p:attrNameLst>
                                          <p:attrName>style.visibility</p:attrName>
                                        </p:attrNameLst>
                                      </p:cBhvr>
                                      <p:to>
                                        <p:strVal val="visible"/>
                                      </p:to>
                                    </p:set>
                                    <p:animEffect transition="in" filter="fade">
                                      <p:cBhvr>
                                        <p:cTn id="18" dur="500"/>
                                        <p:tgtEl>
                                          <p:spTgt spid="287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702"/>
                                        </p:tgtEl>
                                        <p:attrNameLst>
                                          <p:attrName>style.visibility</p:attrName>
                                        </p:attrNameLst>
                                      </p:cBhvr>
                                      <p:to>
                                        <p:strVal val="visible"/>
                                      </p:to>
                                    </p:set>
                                    <p:animEffect transition="in" filter="fade">
                                      <p:cBhvr>
                                        <p:cTn id="21" dur="500"/>
                                        <p:tgtEl>
                                          <p:spTgt spid="2870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703"/>
                                        </p:tgtEl>
                                        <p:attrNameLst>
                                          <p:attrName>style.visibility</p:attrName>
                                        </p:attrNameLst>
                                      </p:cBhvr>
                                      <p:to>
                                        <p:strVal val="visible"/>
                                      </p:to>
                                    </p:set>
                                    <p:animEffect transition="in" filter="fade">
                                      <p:cBhvr>
                                        <p:cTn id="24" dur="500"/>
                                        <p:tgtEl>
                                          <p:spTgt spid="2870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704"/>
                                        </p:tgtEl>
                                        <p:attrNameLst>
                                          <p:attrName>style.visibility</p:attrName>
                                        </p:attrNameLst>
                                      </p:cBhvr>
                                      <p:to>
                                        <p:strVal val="visible"/>
                                      </p:to>
                                    </p:set>
                                    <p:animEffect transition="in" filter="fade">
                                      <p:cBhvr>
                                        <p:cTn id="27" dur="500"/>
                                        <p:tgtEl>
                                          <p:spTgt spid="2870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705"/>
                                        </p:tgtEl>
                                        <p:attrNameLst>
                                          <p:attrName>style.visibility</p:attrName>
                                        </p:attrNameLst>
                                      </p:cBhvr>
                                      <p:to>
                                        <p:strVal val="visible"/>
                                      </p:to>
                                    </p:set>
                                    <p:animEffect transition="in" filter="fade">
                                      <p:cBhvr>
                                        <p:cTn id="30" dur="500"/>
                                        <p:tgtEl>
                                          <p:spTgt spid="2870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706"/>
                                        </p:tgtEl>
                                        <p:attrNameLst>
                                          <p:attrName>style.visibility</p:attrName>
                                        </p:attrNameLst>
                                      </p:cBhvr>
                                      <p:to>
                                        <p:strVal val="visible"/>
                                      </p:to>
                                    </p:set>
                                    <p:animEffect transition="in" filter="fade">
                                      <p:cBhvr>
                                        <p:cTn id="33" dur="500"/>
                                        <p:tgtEl>
                                          <p:spTgt spid="2870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707"/>
                                        </p:tgtEl>
                                        <p:attrNameLst>
                                          <p:attrName>style.visibility</p:attrName>
                                        </p:attrNameLst>
                                      </p:cBhvr>
                                      <p:to>
                                        <p:strVal val="visible"/>
                                      </p:to>
                                    </p:set>
                                    <p:animEffect transition="in" filter="fade">
                                      <p:cBhvr>
                                        <p:cTn id="36" dur="500"/>
                                        <p:tgtEl>
                                          <p:spTgt spid="2870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708"/>
                                        </p:tgtEl>
                                        <p:attrNameLst>
                                          <p:attrName>style.visibility</p:attrName>
                                        </p:attrNameLst>
                                      </p:cBhvr>
                                      <p:to>
                                        <p:strVal val="visible"/>
                                      </p:to>
                                    </p:set>
                                    <p:animEffect transition="in" filter="fade">
                                      <p:cBhvr>
                                        <p:cTn id="39" dur="500"/>
                                        <p:tgtEl>
                                          <p:spTgt spid="2870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709"/>
                                        </p:tgtEl>
                                        <p:attrNameLst>
                                          <p:attrName>style.visibility</p:attrName>
                                        </p:attrNameLst>
                                      </p:cBhvr>
                                      <p:to>
                                        <p:strVal val="visible"/>
                                      </p:to>
                                    </p:set>
                                    <p:animEffect transition="in" filter="fade">
                                      <p:cBhvr>
                                        <p:cTn id="42" dur="500"/>
                                        <p:tgtEl>
                                          <p:spTgt spid="2870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710"/>
                                        </p:tgtEl>
                                        <p:attrNameLst>
                                          <p:attrName>style.visibility</p:attrName>
                                        </p:attrNameLst>
                                      </p:cBhvr>
                                      <p:to>
                                        <p:strVal val="visible"/>
                                      </p:to>
                                    </p:set>
                                    <p:animEffect transition="in" filter="fade">
                                      <p:cBhvr>
                                        <p:cTn id="45" dur="500"/>
                                        <p:tgtEl>
                                          <p:spTgt spid="287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711"/>
                                        </p:tgtEl>
                                        <p:attrNameLst>
                                          <p:attrName>style.visibility</p:attrName>
                                        </p:attrNameLst>
                                      </p:cBhvr>
                                      <p:to>
                                        <p:strVal val="visible"/>
                                      </p:to>
                                    </p:set>
                                    <p:animEffect transition="in" filter="fade">
                                      <p:cBhvr>
                                        <p:cTn id="48" dur="500"/>
                                        <p:tgtEl>
                                          <p:spTgt spid="287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fade">
                                      <p:cBhvr>
                                        <p:cTn id="53" dur="500"/>
                                        <p:tgtEl>
                                          <p:spTgt spid="14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682"/>
                                        </p:tgtEl>
                                        <p:attrNameLst>
                                          <p:attrName>style.visibility</p:attrName>
                                        </p:attrNameLst>
                                      </p:cBhvr>
                                      <p:to>
                                        <p:strVal val="visible"/>
                                      </p:to>
                                    </p:set>
                                    <p:animEffect transition="in" filter="fade">
                                      <p:cBhvr>
                                        <p:cTn id="58" dur="500"/>
                                        <p:tgtEl>
                                          <p:spTgt spid="2868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683"/>
                                        </p:tgtEl>
                                        <p:attrNameLst>
                                          <p:attrName>style.visibility</p:attrName>
                                        </p:attrNameLst>
                                      </p:cBhvr>
                                      <p:to>
                                        <p:strVal val="visible"/>
                                      </p:to>
                                    </p:set>
                                    <p:animEffect transition="in" filter="fade">
                                      <p:cBhvr>
                                        <p:cTn id="61" dur="500"/>
                                        <p:tgtEl>
                                          <p:spTgt spid="2868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712"/>
                                        </p:tgtEl>
                                        <p:attrNameLst>
                                          <p:attrName>style.visibility</p:attrName>
                                        </p:attrNameLst>
                                      </p:cBhvr>
                                      <p:to>
                                        <p:strVal val="visible"/>
                                      </p:to>
                                    </p:set>
                                    <p:animEffect transition="in" filter="fade">
                                      <p:cBhvr>
                                        <p:cTn id="64" dur="500"/>
                                        <p:tgtEl>
                                          <p:spTgt spid="287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713"/>
                                        </p:tgtEl>
                                        <p:attrNameLst>
                                          <p:attrName>style.visibility</p:attrName>
                                        </p:attrNameLst>
                                      </p:cBhvr>
                                      <p:to>
                                        <p:strVal val="visible"/>
                                      </p:to>
                                    </p:set>
                                    <p:animEffect transition="in" filter="fade">
                                      <p:cBhvr>
                                        <p:cTn id="67" dur="500"/>
                                        <p:tgtEl>
                                          <p:spTgt spid="2871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714"/>
                                        </p:tgtEl>
                                        <p:attrNameLst>
                                          <p:attrName>style.visibility</p:attrName>
                                        </p:attrNameLst>
                                      </p:cBhvr>
                                      <p:to>
                                        <p:strVal val="visible"/>
                                      </p:to>
                                    </p:set>
                                    <p:animEffect transition="in" filter="fade">
                                      <p:cBhvr>
                                        <p:cTn id="70" dur="500"/>
                                        <p:tgtEl>
                                          <p:spTgt spid="287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715"/>
                                        </p:tgtEl>
                                        <p:attrNameLst>
                                          <p:attrName>style.visibility</p:attrName>
                                        </p:attrNameLst>
                                      </p:cBhvr>
                                      <p:to>
                                        <p:strVal val="visible"/>
                                      </p:to>
                                    </p:set>
                                    <p:animEffect transition="in" filter="fade">
                                      <p:cBhvr>
                                        <p:cTn id="73" dur="500"/>
                                        <p:tgtEl>
                                          <p:spTgt spid="287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8716"/>
                                        </p:tgtEl>
                                        <p:attrNameLst>
                                          <p:attrName>style.visibility</p:attrName>
                                        </p:attrNameLst>
                                      </p:cBhvr>
                                      <p:to>
                                        <p:strVal val="visible"/>
                                      </p:to>
                                    </p:set>
                                    <p:animEffect transition="in" filter="fade">
                                      <p:cBhvr>
                                        <p:cTn id="76" dur="500"/>
                                        <p:tgtEl>
                                          <p:spTgt spid="287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717"/>
                                        </p:tgtEl>
                                        <p:attrNameLst>
                                          <p:attrName>style.visibility</p:attrName>
                                        </p:attrNameLst>
                                      </p:cBhvr>
                                      <p:to>
                                        <p:strVal val="visible"/>
                                      </p:to>
                                    </p:set>
                                    <p:animEffect transition="in" filter="fade">
                                      <p:cBhvr>
                                        <p:cTn id="79" dur="500"/>
                                        <p:tgtEl>
                                          <p:spTgt spid="287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718"/>
                                        </p:tgtEl>
                                        <p:attrNameLst>
                                          <p:attrName>style.visibility</p:attrName>
                                        </p:attrNameLst>
                                      </p:cBhvr>
                                      <p:to>
                                        <p:strVal val="visible"/>
                                      </p:to>
                                    </p:set>
                                    <p:animEffect transition="in" filter="fade">
                                      <p:cBhvr>
                                        <p:cTn id="82" dur="500"/>
                                        <p:tgtEl>
                                          <p:spTgt spid="287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719"/>
                                        </p:tgtEl>
                                        <p:attrNameLst>
                                          <p:attrName>style.visibility</p:attrName>
                                        </p:attrNameLst>
                                      </p:cBhvr>
                                      <p:to>
                                        <p:strVal val="visible"/>
                                      </p:to>
                                    </p:set>
                                    <p:animEffect transition="in" filter="fade">
                                      <p:cBhvr>
                                        <p:cTn id="85" dur="500"/>
                                        <p:tgtEl>
                                          <p:spTgt spid="2871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720"/>
                                        </p:tgtEl>
                                        <p:attrNameLst>
                                          <p:attrName>style.visibility</p:attrName>
                                        </p:attrNameLst>
                                      </p:cBhvr>
                                      <p:to>
                                        <p:strVal val="visible"/>
                                      </p:to>
                                    </p:set>
                                    <p:animEffect transition="in" filter="fade">
                                      <p:cBhvr>
                                        <p:cTn id="88" dur="500"/>
                                        <p:tgtEl>
                                          <p:spTgt spid="2872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721"/>
                                        </p:tgtEl>
                                        <p:attrNameLst>
                                          <p:attrName>style.visibility</p:attrName>
                                        </p:attrNameLst>
                                      </p:cBhvr>
                                      <p:to>
                                        <p:strVal val="visible"/>
                                      </p:to>
                                    </p:set>
                                    <p:animEffect transition="in" filter="fade">
                                      <p:cBhvr>
                                        <p:cTn id="91" dur="500"/>
                                        <p:tgtEl>
                                          <p:spTgt spid="2872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8722"/>
                                        </p:tgtEl>
                                        <p:attrNameLst>
                                          <p:attrName>style.visibility</p:attrName>
                                        </p:attrNameLst>
                                      </p:cBhvr>
                                      <p:to>
                                        <p:strVal val="visible"/>
                                      </p:to>
                                    </p:set>
                                    <p:animEffect transition="in" filter="fade">
                                      <p:cBhvr>
                                        <p:cTn id="94" dur="500"/>
                                        <p:tgtEl>
                                          <p:spTgt spid="2872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8723"/>
                                        </p:tgtEl>
                                        <p:attrNameLst>
                                          <p:attrName>style.visibility</p:attrName>
                                        </p:attrNameLst>
                                      </p:cBhvr>
                                      <p:to>
                                        <p:strVal val="visible"/>
                                      </p:to>
                                    </p:set>
                                    <p:animEffect transition="in" filter="fade">
                                      <p:cBhvr>
                                        <p:cTn id="97" dur="500"/>
                                        <p:tgtEl>
                                          <p:spTgt spid="2872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8724"/>
                                        </p:tgtEl>
                                        <p:attrNameLst>
                                          <p:attrName>style.visibility</p:attrName>
                                        </p:attrNameLst>
                                      </p:cBhvr>
                                      <p:to>
                                        <p:strVal val="visible"/>
                                      </p:to>
                                    </p:set>
                                    <p:animEffect transition="in" filter="fade">
                                      <p:cBhvr>
                                        <p:cTn id="100" dur="500"/>
                                        <p:tgtEl>
                                          <p:spTgt spid="2872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8725"/>
                                        </p:tgtEl>
                                        <p:attrNameLst>
                                          <p:attrName>style.visibility</p:attrName>
                                        </p:attrNameLst>
                                      </p:cBhvr>
                                      <p:to>
                                        <p:strVal val="visible"/>
                                      </p:to>
                                    </p:set>
                                    <p:animEffect transition="in" filter="fade">
                                      <p:cBhvr>
                                        <p:cTn id="103" dur="500"/>
                                        <p:tgtEl>
                                          <p:spTgt spid="287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8726"/>
                                        </p:tgtEl>
                                        <p:attrNameLst>
                                          <p:attrName>style.visibility</p:attrName>
                                        </p:attrNameLst>
                                      </p:cBhvr>
                                      <p:to>
                                        <p:strVal val="visible"/>
                                      </p:to>
                                    </p:set>
                                    <p:animEffect transition="in" filter="fade">
                                      <p:cBhvr>
                                        <p:cTn id="106" dur="500"/>
                                        <p:tgtEl>
                                          <p:spTgt spid="287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727"/>
                                        </p:tgtEl>
                                        <p:attrNameLst>
                                          <p:attrName>style.visibility</p:attrName>
                                        </p:attrNameLst>
                                      </p:cBhvr>
                                      <p:to>
                                        <p:strVal val="visible"/>
                                      </p:to>
                                    </p:set>
                                    <p:animEffect transition="in" filter="fade">
                                      <p:cBhvr>
                                        <p:cTn id="109" dur="500"/>
                                        <p:tgtEl>
                                          <p:spTgt spid="2872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8728"/>
                                        </p:tgtEl>
                                        <p:attrNameLst>
                                          <p:attrName>style.visibility</p:attrName>
                                        </p:attrNameLst>
                                      </p:cBhvr>
                                      <p:to>
                                        <p:strVal val="visible"/>
                                      </p:to>
                                    </p:set>
                                    <p:animEffect transition="in" filter="fade">
                                      <p:cBhvr>
                                        <p:cTn id="112" dur="500"/>
                                        <p:tgtEl>
                                          <p:spTgt spid="2872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8729"/>
                                        </p:tgtEl>
                                        <p:attrNameLst>
                                          <p:attrName>style.visibility</p:attrName>
                                        </p:attrNameLst>
                                      </p:cBhvr>
                                      <p:to>
                                        <p:strVal val="visible"/>
                                      </p:to>
                                    </p:set>
                                    <p:animEffect transition="in" filter="fade">
                                      <p:cBhvr>
                                        <p:cTn id="115" dur="500"/>
                                        <p:tgtEl>
                                          <p:spTgt spid="2872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8730"/>
                                        </p:tgtEl>
                                        <p:attrNameLst>
                                          <p:attrName>style.visibility</p:attrName>
                                        </p:attrNameLst>
                                      </p:cBhvr>
                                      <p:to>
                                        <p:strVal val="visible"/>
                                      </p:to>
                                    </p:set>
                                    <p:animEffect transition="in" filter="fade">
                                      <p:cBhvr>
                                        <p:cTn id="118" dur="500"/>
                                        <p:tgtEl>
                                          <p:spTgt spid="2873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8731"/>
                                        </p:tgtEl>
                                        <p:attrNameLst>
                                          <p:attrName>style.visibility</p:attrName>
                                        </p:attrNameLst>
                                      </p:cBhvr>
                                      <p:to>
                                        <p:strVal val="visible"/>
                                      </p:to>
                                    </p:set>
                                    <p:animEffect transition="in" filter="fade">
                                      <p:cBhvr>
                                        <p:cTn id="121" dur="500"/>
                                        <p:tgtEl>
                                          <p:spTgt spid="2873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8732"/>
                                        </p:tgtEl>
                                        <p:attrNameLst>
                                          <p:attrName>style.visibility</p:attrName>
                                        </p:attrNameLst>
                                      </p:cBhvr>
                                      <p:to>
                                        <p:strVal val="visible"/>
                                      </p:to>
                                    </p:set>
                                    <p:animEffect transition="in" filter="fade">
                                      <p:cBhvr>
                                        <p:cTn id="124" dur="500"/>
                                        <p:tgtEl>
                                          <p:spTgt spid="2873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8733"/>
                                        </p:tgtEl>
                                        <p:attrNameLst>
                                          <p:attrName>style.visibility</p:attrName>
                                        </p:attrNameLst>
                                      </p:cBhvr>
                                      <p:to>
                                        <p:strVal val="visible"/>
                                      </p:to>
                                    </p:set>
                                    <p:animEffect transition="in" filter="fade">
                                      <p:cBhvr>
                                        <p:cTn id="127" dur="500"/>
                                        <p:tgtEl>
                                          <p:spTgt spid="2873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8734"/>
                                        </p:tgtEl>
                                        <p:attrNameLst>
                                          <p:attrName>style.visibility</p:attrName>
                                        </p:attrNameLst>
                                      </p:cBhvr>
                                      <p:to>
                                        <p:strVal val="visible"/>
                                      </p:to>
                                    </p:set>
                                    <p:animEffect transition="in" filter="fade">
                                      <p:cBhvr>
                                        <p:cTn id="130" dur="500"/>
                                        <p:tgtEl>
                                          <p:spTgt spid="2873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8735"/>
                                        </p:tgtEl>
                                        <p:attrNameLst>
                                          <p:attrName>style.visibility</p:attrName>
                                        </p:attrNameLst>
                                      </p:cBhvr>
                                      <p:to>
                                        <p:strVal val="visible"/>
                                      </p:to>
                                    </p:set>
                                    <p:animEffect transition="in" filter="fade">
                                      <p:cBhvr>
                                        <p:cTn id="133" dur="500"/>
                                        <p:tgtEl>
                                          <p:spTgt spid="2873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8736"/>
                                        </p:tgtEl>
                                        <p:attrNameLst>
                                          <p:attrName>style.visibility</p:attrName>
                                        </p:attrNameLst>
                                      </p:cBhvr>
                                      <p:to>
                                        <p:strVal val="visible"/>
                                      </p:to>
                                    </p:set>
                                    <p:animEffect transition="in" filter="fade">
                                      <p:cBhvr>
                                        <p:cTn id="136" dur="500"/>
                                        <p:tgtEl>
                                          <p:spTgt spid="2873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8737"/>
                                        </p:tgtEl>
                                        <p:attrNameLst>
                                          <p:attrName>style.visibility</p:attrName>
                                        </p:attrNameLst>
                                      </p:cBhvr>
                                      <p:to>
                                        <p:strVal val="visible"/>
                                      </p:to>
                                    </p:set>
                                    <p:animEffect transition="in" filter="fade">
                                      <p:cBhvr>
                                        <p:cTn id="139" dur="500"/>
                                        <p:tgtEl>
                                          <p:spTgt spid="28737"/>
                                        </p:tgtEl>
                                      </p:cBhvr>
                                    </p:animEffect>
                                  </p:childTnLst>
                                </p:cTn>
                              </p:par>
                              <p:par>
                                <p:cTn id="140" presetID="10" presetClass="entr" presetSubtype="0" fill="hold" nodeType="withEffect">
                                  <p:stCondLst>
                                    <p:cond delay="0"/>
                                  </p:stCondLst>
                                  <p:childTnLst>
                                    <p:set>
                                      <p:cBhvr>
                                        <p:cTn id="141" dur="1" fill="hold">
                                          <p:stCondLst>
                                            <p:cond delay="0"/>
                                          </p:stCondLst>
                                        </p:cTn>
                                        <p:tgtEl>
                                          <p:spTgt spid="28738"/>
                                        </p:tgtEl>
                                        <p:attrNameLst>
                                          <p:attrName>style.visibility</p:attrName>
                                        </p:attrNameLst>
                                      </p:cBhvr>
                                      <p:to>
                                        <p:strVal val="visible"/>
                                      </p:to>
                                    </p:set>
                                    <p:animEffect transition="in" filter="fade">
                                      <p:cBhvr>
                                        <p:cTn id="142" dur="500"/>
                                        <p:tgtEl>
                                          <p:spTgt spid="2873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48"/>
                                        </p:tgtEl>
                                        <p:attrNameLst>
                                          <p:attrName>style.visibility</p:attrName>
                                        </p:attrNameLst>
                                      </p:cBhvr>
                                      <p:to>
                                        <p:strVal val="visible"/>
                                      </p:to>
                                    </p:set>
                                    <p:animEffect transition="in" filter="fade">
                                      <p:cBhvr>
                                        <p:cTn id="147" dur="500"/>
                                        <p:tgtEl>
                                          <p:spTgt spid="148"/>
                                        </p:tgtEl>
                                      </p:cBhvr>
                                    </p:animEffect>
                                  </p:childTnLst>
                                </p:cTn>
                              </p:par>
                              <p:par>
                                <p:cTn id="148" presetID="10" presetClass="entr" presetSubtype="0" fill="hold" nodeType="withEffect">
                                  <p:stCondLst>
                                    <p:cond delay="0"/>
                                  </p:stCondLst>
                                  <p:childTnLst>
                                    <p:set>
                                      <p:cBhvr>
                                        <p:cTn id="149" dur="1" fill="hold">
                                          <p:stCondLst>
                                            <p:cond delay="0"/>
                                          </p:stCondLst>
                                        </p:cTn>
                                        <p:tgtEl>
                                          <p:spTgt spid="153"/>
                                        </p:tgtEl>
                                        <p:attrNameLst>
                                          <p:attrName>style.visibility</p:attrName>
                                        </p:attrNameLst>
                                      </p:cBhvr>
                                      <p:to>
                                        <p:strVal val="visible"/>
                                      </p:to>
                                    </p:set>
                                    <p:animEffect transition="in" filter="fade">
                                      <p:cBhvr>
                                        <p:cTn id="150" dur="500"/>
                                        <p:tgtEl>
                                          <p:spTgt spid="153"/>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8684"/>
                                        </p:tgtEl>
                                        <p:attrNameLst>
                                          <p:attrName>style.visibility</p:attrName>
                                        </p:attrNameLst>
                                      </p:cBhvr>
                                      <p:to>
                                        <p:strVal val="visible"/>
                                      </p:to>
                                    </p:set>
                                    <p:animEffect transition="in" filter="fade">
                                      <p:cBhvr>
                                        <p:cTn id="155" dur="500"/>
                                        <p:tgtEl>
                                          <p:spTgt spid="2868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8685"/>
                                        </p:tgtEl>
                                        <p:attrNameLst>
                                          <p:attrName>style.visibility</p:attrName>
                                        </p:attrNameLst>
                                      </p:cBhvr>
                                      <p:to>
                                        <p:strVal val="visible"/>
                                      </p:to>
                                    </p:set>
                                    <p:animEffect transition="in" filter="fade">
                                      <p:cBhvr>
                                        <p:cTn id="158" dur="500"/>
                                        <p:tgtEl>
                                          <p:spTgt spid="28685"/>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28739"/>
                                        </p:tgtEl>
                                        <p:attrNameLst>
                                          <p:attrName>style.visibility</p:attrName>
                                        </p:attrNameLst>
                                      </p:cBhvr>
                                      <p:to>
                                        <p:strVal val="visible"/>
                                      </p:to>
                                    </p:set>
                                    <p:animEffect transition="in" filter="fade">
                                      <p:cBhvr>
                                        <p:cTn id="163" dur="500"/>
                                        <p:tgtEl>
                                          <p:spTgt spid="2873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8740"/>
                                        </p:tgtEl>
                                        <p:attrNameLst>
                                          <p:attrName>style.visibility</p:attrName>
                                        </p:attrNameLst>
                                      </p:cBhvr>
                                      <p:to>
                                        <p:strVal val="visible"/>
                                      </p:to>
                                    </p:set>
                                    <p:animEffect transition="in" filter="fade">
                                      <p:cBhvr>
                                        <p:cTn id="166" dur="500"/>
                                        <p:tgtEl>
                                          <p:spTgt spid="2874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8741"/>
                                        </p:tgtEl>
                                        <p:attrNameLst>
                                          <p:attrName>style.visibility</p:attrName>
                                        </p:attrNameLst>
                                      </p:cBhvr>
                                      <p:to>
                                        <p:strVal val="visible"/>
                                      </p:to>
                                    </p:set>
                                    <p:animEffect transition="in" filter="fade">
                                      <p:cBhvr>
                                        <p:cTn id="169" dur="500"/>
                                        <p:tgtEl>
                                          <p:spTgt spid="2874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8742"/>
                                        </p:tgtEl>
                                        <p:attrNameLst>
                                          <p:attrName>style.visibility</p:attrName>
                                        </p:attrNameLst>
                                      </p:cBhvr>
                                      <p:to>
                                        <p:strVal val="visible"/>
                                      </p:to>
                                    </p:set>
                                    <p:animEffect transition="in" filter="fade">
                                      <p:cBhvr>
                                        <p:cTn id="172" dur="500"/>
                                        <p:tgtEl>
                                          <p:spTgt spid="2874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8743"/>
                                        </p:tgtEl>
                                        <p:attrNameLst>
                                          <p:attrName>style.visibility</p:attrName>
                                        </p:attrNameLst>
                                      </p:cBhvr>
                                      <p:to>
                                        <p:strVal val="visible"/>
                                      </p:to>
                                    </p:set>
                                    <p:animEffect transition="in" filter="fade">
                                      <p:cBhvr>
                                        <p:cTn id="175" dur="500"/>
                                        <p:tgtEl>
                                          <p:spTgt spid="2874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8744"/>
                                        </p:tgtEl>
                                        <p:attrNameLst>
                                          <p:attrName>style.visibility</p:attrName>
                                        </p:attrNameLst>
                                      </p:cBhvr>
                                      <p:to>
                                        <p:strVal val="visible"/>
                                      </p:to>
                                    </p:set>
                                    <p:animEffect transition="in" filter="fade">
                                      <p:cBhvr>
                                        <p:cTn id="178" dur="500"/>
                                        <p:tgtEl>
                                          <p:spTgt spid="2874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8745"/>
                                        </p:tgtEl>
                                        <p:attrNameLst>
                                          <p:attrName>style.visibility</p:attrName>
                                        </p:attrNameLst>
                                      </p:cBhvr>
                                      <p:to>
                                        <p:strVal val="visible"/>
                                      </p:to>
                                    </p:set>
                                    <p:animEffect transition="in" filter="fade">
                                      <p:cBhvr>
                                        <p:cTn id="181" dur="500"/>
                                        <p:tgtEl>
                                          <p:spTgt spid="2874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8746"/>
                                        </p:tgtEl>
                                        <p:attrNameLst>
                                          <p:attrName>style.visibility</p:attrName>
                                        </p:attrNameLst>
                                      </p:cBhvr>
                                      <p:to>
                                        <p:strVal val="visible"/>
                                      </p:to>
                                    </p:set>
                                    <p:animEffect transition="in" filter="fade">
                                      <p:cBhvr>
                                        <p:cTn id="184" dur="500"/>
                                        <p:tgtEl>
                                          <p:spTgt spid="2874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8747"/>
                                        </p:tgtEl>
                                        <p:attrNameLst>
                                          <p:attrName>style.visibility</p:attrName>
                                        </p:attrNameLst>
                                      </p:cBhvr>
                                      <p:to>
                                        <p:strVal val="visible"/>
                                      </p:to>
                                    </p:set>
                                    <p:animEffect transition="in" filter="fade">
                                      <p:cBhvr>
                                        <p:cTn id="187" dur="500"/>
                                        <p:tgtEl>
                                          <p:spTgt spid="2874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8748"/>
                                        </p:tgtEl>
                                        <p:attrNameLst>
                                          <p:attrName>style.visibility</p:attrName>
                                        </p:attrNameLst>
                                      </p:cBhvr>
                                      <p:to>
                                        <p:strVal val="visible"/>
                                      </p:to>
                                    </p:set>
                                    <p:animEffect transition="in" filter="fade">
                                      <p:cBhvr>
                                        <p:cTn id="190" dur="500"/>
                                        <p:tgtEl>
                                          <p:spTgt spid="2874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8749"/>
                                        </p:tgtEl>
                                        <p:attrNameLst>
                                          <p:attrName>style.visibility</p:attrName>
                                        </p:attrNameLst>
                                      </p:cBhvr>
                                      <p:to>
                                        <p:strVal val="visible"/>
                                      </p:to>
                                    </p:set>
                                    <p:animEffect transition="in" filter="fade">
                                      <p:cBhvr>
                                        <p:cTn id="193" dur="500"/>
                                        <p:tgtEl>
                                          <p:spTgt spid="2874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8750"/>
                                        </p:tgtEl>
                                        <p:attrNameLst>
                                          <p:attrName>style.visibility</p:attrName>
                                        </p:attrNameLst>
                                      </p:cBhvr>
                                      <p:to>
                                        <p:strVal val="visible"/>
                                      </p:to>
                                    </p:set>
                                    <p:animEffect transition="in" filter="fade">
                                      <p:cBhvr>
                                        <p:cTn id="196" dur="500"/>
                                        <p:tgtEl>
                                          <p:spTgt spid="2875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8751"/>
                                        </p:tgtEl>
                                        <p:attrNameLst>
                                          <p:attrName>style.visibility</p:attrName>
                                        </p:attrNameLst>
                                      </p:cBhvr>
                                      <p:to>
                                        <p:strVal val="visible"/>
                                      </p:to>
                                    </p:set>
                                    <p:animEffect transition="in" filter="fade">
                                      <p:cBhvr>
                                        <p:cTn id="199" dur="500"/>
                                        <p:tgtEl>
                                          <p:spTgt spid="2875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8752"/>
                                        </p:tgtEl>
                                        <p:attrNameLst>
                                          <p:attrName>style.visibility</p:attrName>
                                        </p:attrNameLst>
                                      </p:cBhvr>
                                      <p:to>
                                        <p:strVal val="visible"/>
                                      </p:to>
                                    </p:set>
                                    <p:animEffect transition="in" filter="fade">
                                      <p:cBhvr>
                                        <p:cTn id="202" dur="500"/>
                                        <p:tgtEl>
                                          <p:spTgt spid="2875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8753"/>
                                        </p:tgtEl>
                                        <p:attrNameLst>
                                          <p:attrName>style.visibility</p:attrName>
                                        </p:attrNameLst>
                                      </p:cBhvr>
                                      <p:to>
                                        <p:strVal val="visible"/>
                                      </p:to>
                                    </p:set>
                                    <p:animEffect transition="in" filter="fade">
                                      <p:cBhvr>
                                        <p:cTn id="205" dur="500"/>
                                        <p:tgtEl>
                                          <p:spTgt spid="2875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8754"/>
                                        </p:tgtEl>
                                        <p:attrNameLst>
                                          <p:attrName>style.visibility</p:attrName>
                                        </p:attrNameLst>
                                      </p:cBhvr>
                                      <p:to>
                                        <p:strVal val="visible"/>
                                      </p:to>
                                    </p:set>
                                    <p:animEffect transition="in" filter="fade">
                                      <p:cBhvr>
                                        <p:cTn id="208" dur="500"/>
                                        <p:tgtEl>
                                          <p:spTgt spid="2875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8755"/>
                                        </p:tgtEl>
                                        <p:attrNameLst>
                                          <p:attrName>style.visibility</p:attrName>
                                        </p:attrNameLst>
                                      </p:cBhvr>
                                      <p:to>
                                        <p:strVal val="visible"/>
                                      </p:to>
                                    </p:set>
                                    <p:animEffect transition="in" filter="fade">
                                      <p:cBhvr>
                                        <p:cTn id="211" dur="500"/>
                                        <p:tgtEl>
                                          <p:spTgt spid="2875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8756"/>
                                        </p:tgtEl>
                                        <p:attrNameLst>
                                          <p:attrName>style.visibility</p:attrName>
                                        </p:attrNameLst>
                                      </p:cBhvr>
                                      <p:to>
                                        <p:strVal val="visible"/>
                                      </p:to>
                                    </p:set>
                                    <p:animEffect transition="in" filter="fade">
                                      <p:cBhvr>
                                        <p:cTn id="214" dur="500"/>
                                        <p:tgtEl>
                                          <p:spTgt spid="2875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8757"/>
                                        </p:tgtEl>
                                        <p:attrNameLst>
                                          <p:attrName>style.visibility</p:attrName>
                                        </p:attrNameLst>
                                      </p:cBhvr>
                                      <p:to>
                                        <p:strVal val="visible"/>
                                      </p:to>
                                    </p:set>
                                    <p:animEffect transition="in" filter="fade">
                                      <p:cBhvr>
                                        <p:cTn id="217" dur="500"/>
                                        <p:tgtEl>
                                          <p:spTgt spid="2875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8758"/>
                                        </p:tgtEl>
                                        <p:attrNameLst>
                                          <p:attrName>style.visibility</p:attrName>
                                        </p:attrNameLst>
                                      </p:cBhvr>
                                      <p:to>
                                        <p:strVal val="visible"/>
                                      </p:to>
                                    </p:set>
                                    <p:animEffect transition="in" filter="fade">
                                      <p:cBhvr>
                                        <p:cTn id="220" dur="500"/>
                                        <p:tgtEl>
                                          <p:spTgt spid="2875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8759"/>
                                        </p:tgtEl>
                                        <p:attrNameLst>
                                          <p:attrName>style.visibility</p:attrName>
                                        </p:attrNameLst>
                                      </p:cBhvr>
                                      <p:to>
                                        <p:strVal val="visible"/>
                                      </p:to>
                                    </p:set>
                                    <p:animEffect transition="in" filter="fade">
                                      <p:cBhvr>
                                        <p:cTn id="223" dur="500"/>
                                        <p:tgtEl>
                                          <p:spTgt spid="2875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8760"/>
                                        </p:tgtEl>
                                        <p:attrNameLst>
                                          <p:attrName>style.visibility</p:attrName>
                                        </p:attrNameLst>
                                      </p:cBhvr>
                                      <p:to>
                                        <p:strVal val="visible"/>
                                      </p:to>
                                    </p:set>
                                    <p:animEffect transition="in" filter="fade">
                                      <p:cBhvr>
                                        <p:cTn id="226" dur="500"/>
                                        <p:tgtEl>
                                          <p:spTgt spid="2876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8761"/>
                                        </p:tgtEl>
                                        <p:attrNameLst>
                                          <p:attrName>style.visibility</p:attrName>
                                        </p:attrNameLst>
                                      </p:cBhvr>
                                      <p:to>
                                        <p:strVal val="visible"/>
                                      </p:to>
                                    </p:set>
                                    <p:animEffect transition="in" filter="fade">
                                      <p:cBhvr>
                                        <p:cTn id="229" dur="500"/>
                                        <p:tgtEl>
                                          <p:spTgt spid="2876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8762"/>
                                        </p:tgtEl>
                                        <p:attrNameLst>
                                          <p:attrName>style.visibility</p:attrName>
                                        </p:attrNameLst>
                                      </p:cBhvr>
                                      <p:to>
                                        <p:strVal val="visible"/>
                                      </p:to>
                                    </p:set>
                                    <p:animEffect transition="in" filter="fade">
                                      <p:cBhvr>
                                        <p:cTn id="232" dur="500"/>
                                        <p:tgtEl>
                                          <p:spTgt spid="2876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8763"/>
                                        </p:tgtEl>
                                        <p:attrNameLst>
                                          <p:attrName>style.visibility</p:attrName>
                                        </p:attrNameLst>
                                      </p:cBhvr>
                                      <p:to>
                                        <p:strVal val="visible"/>
                                      </p:to>
                                    </p:set>
                                    <p:animEffect transition="in" filter="fade">
                                      <p:cBhvr>
                                        <p:cTn id="235" dur="500"/>
                                        <p:tgtEl>
                                          <p:spTgt spid="2876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28764"/>
                                        </p:tgtEl>
                                        <p:attrNameLst>
                                          <p:attrName>style.visibility</p:attrName>
                                        </p:attrNameLst>
                                      </p:cBhvr>
                                      <p:to>
                                        <p:strVal val="visible"/>
                                      </p:to>
                                    </p:set>
                                    <p:animEffect transition="in" filter="fade">
                                      <p:cBhvr>
                                        <p:cTn id="238" dur="500"/>
                                        <p:tgtEl>
                                          <p:spTgt spid="2876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8765"/>
                                        </p:tgtEl>
                                        <p:attrNameLst>
                                          <p:attrName>style.visibility</p:attrName>
                                        </p:attrNameLst>
                                      </p:cBhvr>
                                      <p:to>
                                        <p:strVal val="visible"/>
                                      </p:to>
                                    </p:set>
                                    <p:animEffect transition="in" filter="fade">
                                      <p:cBhvr>
                                        <p:cTn id="241" dur="500"/>
                                        <p:tgtEl>
                                          <p:spTgt spid="2876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8766"/>
                                        </p:tgtEl>
                                        <p:attrNameLst>
                                          <p:attrName>style.visibility</p:attrName>
                                        </p:attrNameLst>
                                      </p:cBhvr>
                                      <p:to>
                                        <p:strVal val="visible"/>
                                      </p:to>
                                    </p:set>
                                    <p:animEffect transition="in" filter="fade">
                                      <p:cBhvr>
                                        <p:cTn id="244" dur="500"/>
                                        <p:tgtEl>
                                          <p:spTgt spid="2876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8767"/>
                                        </p:tgtEl>
                                        <p:attrNameLst>
                                          <p:attrName>style.visibility</p:attrName>
                                        </p:attrNameLst>
                                      </p:cBhvr>
                                      <p:to>
                                        <p:strVal val="visible"/>
                                      </p:to>
                                    </p:set>
                                    <p:animEffect transition="in" filter="fade">
                                      <p:cBhvr>
                                        <p:cTn id="247" dur="500"/>
                                        <p:tgtEl>
                                          <p:spTgt spid="2876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8768"/>
                                        </p:tgtEl>
                                        <p:attrNameLst>
                                          <p:attrName>style.visibility</p:attrName>
                                        </p:attrNameLst>
                                      </p:cBhvr>
                                      <p:to>
                                        <p:strVal val="visible"/>
                                      </p:to>
                                    </p:set>
                                    <p:animEffect transition="in" filter="fade">
                                      <p:cBhvr>
                                        <p:cTn id="250" dur="500"/>
                                        <p:tgtEl>
                                          <p:spTgt spid="2876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8769"/>
                                        </p:tgtEl>
                                        <p:attrNameLst>
                                          <p:attrName>style.visibility</p:attrName>
                                        </p:attrNameLst>
                                      </p:cBhvr>
                                      <p:to>
                                        <p:strVal val="visible"/>
                                      </p:to>
                                    </p:set>
                                    <p:animEffect transition="in" filter="fade">
                                      <p:cBhvr>
                                        <p:cTn id="253" dur="500"/>
                                        <p:tgtEl>
                                          <p:spTgt spid="2876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8770"/>
                                        </p:tgtEl>
                                        <p:attrNameLst>
                                          <p:attrName>style.visibility</p:attrName>
                                        </p:attrNameLst>
                                      </p:cBhvr>
                                      <p:to>
                                        <p:strVal val="visible"/>
                                      </p:to>
                                    </p:set>
                                    <p:animEffect transition="in" filter="fade">
                                      <p:cBhvr>
                                        <p:cTn id="256" dur="500"/>
                                        <p:tgtEl>
                                          <p:spTgt spid="2877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8771"/>
                                        </p:tgtEl>
                                        <p:attrNameLst>
                                          <p:attrName>style.visibility</p:attrName>
                                        </p:attrNameLst>
                                      </p:cBhvr>
                                      <p:to>
                                        <p:strVal val="visible"/>
                                      </p:to>
                                    </p:set>
                                    <p:animEffect transition="in" filter="fade">
                                      <p:cBhvr>
                                        <p:cTn id="259" dur="500"/>
                                        <p:tgtEl>
                                          <p:spTgt spid="2877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8772"/>
                                        </p:tgtEl>
                                        <p:attrNameLst>
                                          <p:attrName>style.visibility</p:attrName>
                                        </p:attrNameLst>
                                      </p:cBhvr>
                                      <p:to>
                                        <p:strVal val="visible"/>
                                      </p:to>
                                    </p:set>
                                    <p:animEffect transition="in" filter="fade">
                                      <p:cBhvr>
                                        <p:cTn id="262" dur="500"/>
                                        <p:tgtEl>
                                          <p:spTgt spid="2877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8773"/>
                                        </p:tgtEl>
                                        <p:attrNameLst>
                                          <p:attrName>style.visibility</p:attrName>
                                        </p:attrNameLst>
                                      </p:cBhvr>
                                      <p:to>
                                        <p:strVal val="visible"/>
                                      </p:to>
                                    </p:set>
                                    <p:animEffect transition="in" filter="fade">
                                      <p:cBhvr>
                                        <p:cTn id="265" dur="500"/>
                                        <p:tgtEl>
                                          <p:spTgt spid="2877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8774"/>
                                        </p:tgtEl>
                                        <p:attrNameLst>
                                          <p:attrName>style.visibility</p:attrName>
                                        </p:attrNameLst>
                                      </p:cBhvr>
                                      <p:to>
                                        <p:strVal val="visible"/>
                                      </p:to>
                                    </p:set>
                                    <p:animEffect transition="in" filter="fade">
                                      <p:cBhvr>
                                        <p:cTn id="268" dur="500"/>
                                        <p:tgtEl>
                                          <p:spTgt spid="2877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8775"/>
                                        </p:tgtEl>
                                        <p:attrNameLst>
                                          <p:attrName>style.visibility</p:attrName>
                                        </p:attrNameLst>
                                      </p:cBhvr>
                                      <p:to>
                                        <p:strVal val="visible"/>
                                      </p:to>
                                    </p:set>
                                    <p:animEffect transition="in" filter="fade">
                                      <p:cBhvr>
                                        <p:cTn id="271" dur="500"/>
                                        <p:tgtEl>
                                          <p:spTgt spid="2877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8776"/>
                                        </p:tgtEl>
                                        <p:attrNameLst>
                                          <p:attrName>style.visibility</p:attrName>
                                        </p:attrNameLst>
                                      </p:cBhvr>
                                      <p:to>
                                        <p:strVal val="visible"/>
                                      </p:to>
                                    </p:set>
                                    <p:animEffect transition="in" filter="fade">
                                      <p:cBhvr>
                                        <p:cTn id="274" dur="500"/>
                                        <p:tgtEl>
                                          <p:spTgt spid="2877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146"/>
                                        </p:tgtEl>
                                        <p:attrNameLst>
                                          <p:attrName>style.visibility</p:attrName>
                                        </p:attrNameLst>
                                      </p:cBhvr>
                                      <p:to>
                                        <p:strVal val="visible"/>
                                      </p:to>
                                    </p:set>
                                    <p:animEffect transition="in" filter="fade">
                                      <p:cBhvr>
                                        <p:cTn id="277" dur="500"/>
                                        <p:tgtEl>
                                          <p:spTgt spid="146"/>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28777"/>
                                        </p:tgtEl>
                                        <p:attrNameLst>
                                          <p:attrName>style.visibility</p:attrName>
                                        </p:attrNameLst>
                                      </p:cBhvr>
                                      <p:to>
                                        <p:strVal val="visible"/>
                                      </p:to>
                                    </p:set>
                                    <p:animEffect transition="in" filter="fade">
                                      <p:cBhvr>
                                        <p:cTn id="282" dur="500"/>
                                        <p:tgtEl>
                                          <p:spTgt spid="28777"/>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28778"/>
                                        </p:tgtEl>
                                        <p:attrNameLst>
                                          <p:attrName>style.visibility</p:attrName>
                                        </p:attrNameLst>
                                      </p:cBhvr>
                                      <p:to>
                                        <p:strVal val="visible"/>
                                      </p:to>
                                    </p:set>
                                    <p:animEffect transition="in" filter="fade">
                                      <p:cBhvr>
                                        <p:cTn id="285" dur="500"/>
                                        <p:tgtEl>
                                          <p:spTgt spid="28778"/>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28779"/>
                                        </p:tgtEl>
                                        <p:attrNameLst>
                                          <p:attrName>style.visibility</p:attrName>
                                        </p:attrNameLst>
                                      </p:cBhvr>
                                      <p:to>
                                        <p:strVal val="visible"/>
                                      </p:to>
                                    </p:set>
                                    <p:animEffect transition="in" filter="fade">
                                      <p:cBhvr>
                                        <p:cTn id="288" dur="500"/>
                                        <p:tgtEl>
                                          <p:spTgt spid="28779"/>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28780"/>
                                        </p:tgtEl>
                                        <p:attrNameLst>
                                          <p:attrName>style.visibility</p:attrName>
                                        </p:attrNameLst>
                                      </p:cBhvr>
                                      <p:to>
                                        <p:strVal val="visible"/>
                                      </p:to>
                                    </p:set>
                                    <p:animEffect transition="in" filter="fade">
                                      <p:cBhvr>
                                        <p:cTn id="291" dur="500"/>
                                        <p:tgtEl>
                                          <p:spTgt spid="28780"/>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28781"/>
                                        </p:tgtEl>
                                        <p:attrNameLst>
                                          <p:attrName>style.visibility</p:attrName>
                                        </p:attrNameLst>
                                      </p:cBhvr>
                                      <p:to>
                                        <p:strVal val="visible"/>
                                      </p:to>
                                    </p:set>
                                    <p:animEffect transition="in" filter="fade">
                                      <p:cBhvr>
                                        <p:cTn id="294" dur="500"/>
                                        <p:tgtEl>
                                          <p:spTgt spid="28781"/>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28782"/>
                                        </p:tgtEl>
                                        <p:attrNameLst>
                                          <p:attrName>style.visibility</p:attrName>
                                        </p:attrNameLst>
                                      </p:cBhvr>
                                      <p:to>
                                        <p:strVal val="visible"/>
                                      </p:to>
                                    </p:set>
                                    <p:animEffect transition="in" filter="fade">
                                      <p:cBhvr>
                                        <p:cTn id="297" dur="500"/>
                                        <p:tgtEl>
                                          <p:spTgt spid="28782"/>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28783"/>
                                        </p:tgtEl>
                                        <p:attrNameLst>
                                          <p:attrName>style.visibility</p:attrName>
                                        </p:attrNameLst>
                                      </p:cBhvr>
                                      <p:to>
                                        <p:strVal val="visible"/>
                                      </p:to>
                                    </p:set>
                                    <p:animEffect transition="in" filter="fade">
                                      <p:cBhvr>
                                        <p:cTn id="300" dur="500"/>
                                        <p:tgtEl>
                                          <p:spTgt spid="28783"/>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28784"/>
                                        </p:tgtEl>
                                        <p:attrNameLst>
                                          <p:attrName>style.visibility</p:attrName>
                                        </p:attrNameLst>
                                      </p:cBhvr>
                                      <p:to>
                                        <p:strVal val="visible"/>
                                      </p:to>
                                    </p:set>
                                    <p:animEffect transition="in" filter="fade">
                                      <p:cBhvr>
                                        <p:cTn id="303" dur="500"/>
                                        <p:tgtEl>
                                          <p:spTgt spid="28784"/>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28785"/>
                                        </p:tgtEl>
                                        <p:attrNameLst>
                                          <p:attrName>style.visibility</p:attrName>
                                        </p:attrNameLst>
                                      </p:cBhvr>
                                      <p:to>
                                        <p:strVal val="visible"/>
                                      </p:to>
                                    </p:set>
                                    <p:animEffect transition="in" filter="fade">
                                      <p:cBhvr>
                                        <p:cTn id="306" dur="500"/>
                                        <p:tgtEl>
                                          <p:spTgt spid="28785"/>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28786"/>
                                        </p:tgtEl>
                                        <p:attrNameLst>
                                          <p:attrName>style.visibility</p:attrName>
                                        </p:attrNameLst>
                                      </p:cBhvr>
                                      <p:to>
                                        <p:strVal val="visible"/>
                                      </p:to>
                                    </p:set>
                                    <p:animEffect transition="in" filter="fade">
                                      <p:cBhvr>
                                        <p:cTn id="309" dur="500"/>
                                        <p:tgtEl>
                                          <p:spTgt spid="28786"/>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28787"/>
                                        </p:tgtEl>
                                        <p:attrNameLst>
                                          <p:attrName>style.visibility</p:attrName>
                                        </p:attrNameLst>
                                      </p:cBhvr>
                                      <p:to>
                                        <p:strVal val="visible"/>
                                      </p:to>
                                    </p:set>
                                    <p:animEffect transition="in" filter="fade">
                                      <p:cBhvr>
                                        <p:cTn id="312" dur="500"/>
                                        <p:tgtEl>
                                          <p:spTgt spid="28787"/>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28788"/>
                                        </p:tgtEl>
                                        <p:attrNameLst>
                                          <p:attrName>style.visibility</p:attrName>
                                        </p:attrNameLst>
                                      </p:cBhvr>
                                      <p:to>
                                        <p:strVal val="visible"/>
                                      </p:to>
                                    </p:set>
                                    <p:animEffect transition="in" filter="fade">
                                      <p:cBhvr>
                                        <p:cTn id="315" dur="500"/>
                                        <p:tgtEl>
                                          <p:spTgt spid="28788"/>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28789"/>
                                        </p:tgtEl>
                                        <p:attrNameLst>
                                          <p:attrName>style.visibility</p:attrName>
                                        </p:attrNameLst>
                                      </p:cBhvr>
                                      <p:to>
                                        <p:strVal val="visible"/>
                                      </p:to>
                                    </p:set>
                                    <p:animEffect transition="in" filter="fade">
                                      <p:cBhvr>
                                        <p:cTn id="318" dur="500"/>
                                        <p:tgtEl>
                                          <p:spTgt spid="28789"/>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28790"/>
                                        </p:tgtEl>
                                        <p:attrNameLst>
                                          <p:attrName>style.visibility</p:attrName>
                                        </p:attrNameLst>
                                      </p:cBhvr>
                                      <p:to>
                                        <p:strVal val="visible"/>
                                      </p:to>
                                    </p:set>
                                    <p:animEffect transition="in" filter="fade">
                                      <p:cBhvr>
                                        <p:cTn id="321" dur="500"/>
                                        <p:tgtEl>
                                          <p:spTgt spid="28790"/>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28791"/>
                                        </p:tgtEl>
                                        <p:attrNameLst>
                                          <p:attrName>style.visibility</p:attrName>
                                        </p:attrNameLst>
                                      </p:cBhvr>
                                      <p:to>
                                        <p:strVal val="visible"/>
                                      </p:to>
                                    </p:set>
                                    <p:animEffect transition="in" filter="fade">
                                      <p:cBhvr>
                                        <p:cTn id="324" dur="500"/>
                                        <p:tgtEl>
                                          <p:spTgt spid="28791"/>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28792"/>
                                        </p:tgtEl>
                                        <p:attrNameLst>
                                          <p:attrName>style.visibility</p:attrName>
                                        </p:attrNameLst>
                                      </p:cBhvr>
                                      <p:to>
                                        <p:strVal val="visible"/>
                                      </p:to>
                                    </p:set>
                                    <p:animEffect transition="in" filter="fade">
                                      <p:cBhvr>
                                        <p:cTn id="327" dur="500"/>
                                        <p:tgtEl>
                                          <p:spTgt spid="28792"/>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28793"/>
                                        </p:tgtEl>
                                        <p:attrNameLst>
                                          <p:attrName>style.visibility</p:attrName>
                                        </p:attrNameLst>
                                      </p:cBhvr>
                                      <p:to>
                                        <p:strVal val="visible"/>
                                      </p:to>
                                    </p:set>
                                    <p:animEffect transition="in" filter="fade">
                                      <p:cBhvr>
                                        <p:cTn id="330" dur="500"/>
                                        <p:tgtEl>
                                          <p:spTgt spid="28793"/>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8794"/>
                                        </p:tgtEl>
                                        <p:attrNameLst>
                                          <p:attrName>style.visibility</p:attrName>
                                        </p:attrNameLst>
                                      </p:cBhvr>
                                      <p:to>
                                        <p:strVal val="visible"/>
                                      </p:to>
                                    </p:set>
                                    <p:animEffect transition="in" filter="fade">
                                      <p:cBhvr>
                                        <p:cTn id="333" dur="500"/>
                                        <p:tgtEl>
                                          <p:spTgt spid="28794"/>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8795"/>
                                        </p:tgtEl>
                                        <p:attrNameLst>
                                          <p:attrName>style.visibility</p:attrName>
                                        </p:attrNameLst>
                                      </p:cBhvr>
                                      <p:to>
                                        <p:strVal val="visible"/>
                                      </p:to>
                                    </p:set>
                                    <p:animEffect transition="in" filter="fade">
                                      <p:cBhvr>
                                        <p:cTn id="336" dur="500"/>
                                        <p:tgtEl>
                                          <p:spTgt spid="28795"/>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28796"/>
                                        </p:tgtEl>
                                        <p:attrNameLst>
                                          <p:attrName>style.visibility</p:attrName>
                                        </p:attrNameLst>
                                      </p:cBhvr>
                                      <p:to>
                                        <p:strVal val="visible"/>
                                      </p:to>
                                    </p:set>
                                    <p:animEffect transition="in" filter="fade">
                                      <p:cBhvr>
                                        <p:cTn id="339" dur="500"/>
                                        <p:tgtEl>
                                          <p:spTgt spid="28796"/>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28797"/>
                                        </p:tgtEl>
                                        <p:attrNameLst>
                                          <p:attrName>style.visibility</p:attrName>
                                        </p:attrNameLst>
                                      </p:cBhvr>
                                      <p:to>
                                        <p:strVal val="visible"/>
                                      </p:to>
                                    </p:set>
                                    <p:animEffect transition="in" filter="fade">
                                      <p:cBhvr>
                                        <p:cTn id="342" dur="500"/>
                                        <p:tgtEl>
                                          <p:spTgt spid="28797"/>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28798"/>
                                        </p:tgtEl>
                                        <p:attrNameLst>
                                          <p:attrName>style.visibility</p:attrName>
                                        </p:attrNameLst>
                                      </p:cBhvr>
                                      <p:to>
                                        <p:strVal val="visible"/>
                                      </p:to>
                                    </p:set>
                                    <p:animEffect transition="in" filter="fade">
                                      <p:cBhvr>
                                        <p:cTn id="345" dur="500"/>
                                        <p:tgtEl>
                                          <p:spTgt spid="28798"/>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28799"/>
                                        </p:tgtEl>
                                        <p:attrNameLst>
                                          <p:attrName>style.visibility</p:attrName>
                                        </p:attrNameLst>
                                      </p:cBhvr>
                                      <p:to>
                                        <p:strVal val="visible"/>
                                      </p:to>
                                    </p:set>
                                    <p:animEffect transition="in" filter="fade">
                                      <p:cBhvr>
                                        <p:cTn id="348" dur="500"/>
                                        <p:tgtEl>
                                          <p:spTgt spid="28799"/>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28800"/>
                                        </p:tgtEl>
                                        <p:attrNameLst>
                                          <p:attrName>style.visibility</p:attrName>
                                        </p:attrNameLst>
                                      </p:cBhvr>
                                      <p:to>
                                        <p:strVal val="visible"/>
                                      </p:to>
                                    </p:set>
                                    <p:animEffect transition="in" filter="fade">
                                      <p:cBhvr>
                                        <p:cTn id="351" dur="500"/>
                                        <p:tgtEl>
                                          <p:spTgt spid="28800"/>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28801"/>
                                        </p:tgtEl>
                                        <p:attrNameLst>
                                          <p:attrName>style.visibility</p:attrName>
                                        </p:attrNameLst>
                                      </p:cBhvr>
                                      <p:to>
                                        <p:strVal val="visible"/>
                                      </p:to>
                                    </p:set>
                                    <p:animEffect transition="in" filter="fade">
                                      <p:cBhvr>
                                        <p:cTn id="354" dur="500"/>
                                        <p:tgtEl>
                                          <p:spTgt spid="28801"/>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28802"/>
                                        </p:tgtEl>
                                        <p:attrNameLst>
                                          <p:attrName>style.visibility</p:attrName>
                                        </p:attrNameLst>
                                      </p:cBhvr>
                                      <p:to>
                                        <p:strVal val="visible"/>
                                      </p:to>
                                    </p:set>
                                    <p:animEffect transition="in" filter="fade">
                                      <p:cBhvr>
                                        <p:cTn id="357" dur="500"/>
                                        <p:tgtEl>
                                          <p:spTgt spid="28802"/>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28803"/>
                                        </p:tgtEl>
                                        <p:attrNameLst>
                                          <p:attrName>style.visibility</p:attrName>
                                        </p:attrNameLst>
                                      </p:cBhvr>
                                      <p:to>
                                        <p:strVal val="visible"/>
                                      </p:to>
                                    </p:set>
                                    <p:animEffect transition="in" filter="fade">
                                      <p:cBhvr>
                                        <p:cTn id="360" dur="500"/>
                                        <p:tgtEl>
                                          <p:spTgt spid="28803"/>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28804"/>
                                        </p:tgtEl>
                                        <p:attrNameLst>
                                          <p:attrName>style.visibility</p:attrName>
                                        </p:attrNameLst>
                                      </p:cBhvr>
                                      <p:to>
                                        <p:strVal val="visible"/>
                                      </p:to>
                                    </p:set>
                                    <p:animEffect transition="in" filter="fade">
                                      <p:cBhvr>
                                        <p:cTn id="363" dur="500"/>
                                        <p:tgtEl>
                                          <p:spTgt spid="28804"/>
                                        </p:tgtEl>
                                      </p:cBhvr>
                                    </p:animEffect>
                                  </p:childTnLst>
                                </p:cTn>
                              </p:par>
                              <p:par>
                                <p:cTn id="364" presetID="10" presetClass="entr" presetSubtype="0" fill="hold" grpId="0" nodeType="withEffect">
                                  <p:stCondLst>
                                    <p:cond delay="0"/>
                                  </p:stCondLst>
                                  <p:childTnLst>
                                    <p:set>
                                      <p:cBhvr>
                                        <p:cTn id="365" dur="1" fill="hold">
                                          <p:stCondLst>
                                            <p:cond delay="0"/>
                                          </p:stCondLst>
                                        </p:cTn>
                                        <p:tgtEl>
                                          <p:spTgt spid="28805"/>
                                        </p:tgtEl>
                                        <p:attrNameLst>
                                          <p:attrName>style.visibility</p:attrName>
                                        </p:attrNameLst>
                                      </p:cBhvr>
                                      <p:to>
                                        <p:strVal val="visible"/>
                                      </p:to>
                                    </p:set>
                                    <p:animEffect transition="in" filter="fade">
                                      <p:cBhvr>
                                        <p:cTn id="366" dur="500"/>
                                        <p:tgtEl>
                                          <p:spTgt spid="28805"/>
                                        </p:tgtEl>
                                      </p:cBhvr>
                                    </p:animEffect>
                                  </p:childTnLst>
                                </p:cTn>
                              </p:par>
                              <p:par>
                                <p:cTn id="367" presetID="10" presetClass="entr" presetSubtype="0" fill="hold" grpId="0" nodeType="withEffect">
                                  <p:stCondLst>
                                    <p:cond delay="0"/>
                                  </p:stCondLst>
                                  <p:childTnLst>
                                    <p:set>
                                      <p:cBhvr>
                                        <p:cTn id="368" dur="1" fill="hold">
                                          <p:stCondLst>
                                            <p:cond delay="0"/>
                                          </p:stCondLst>
                                        </p:cTn>
                                        <p:tgtEl>
                                          <p:spTgt spid="28806"/>
                                        </p:tgtEl>
                                        <p:attrNameLst>
                                          <p:attrName>style.visibility</p:attrName>
                                        </p:attrNameLst>
                                      </p:cBhvr>
                                      <p:to>
                                        <p:strVal val="visible"/>
                                      </p:to>
                                    </p:set>
                                    <p:animEffect transition="in" filter="fade">
                                      <p:cBhvr>
                                        <p:cTn id="369" dur="500"/>
                                        <p:tgtEl>
                                          <p:spTgt spid="28806"/>
                                        </p:tgtEl>
                                      </p:cBhvr>
                                    </p:animEffect>
                                  </p:childTnLst>
                                </p:cTn>
                              </p:par>
                              <p:par>
                                <p:cTn id="370" presetID="10" presetClass="entr" presetSubtype="0" fill="hold" grpId="0" nodeType="withEffect">
                                  <p:stCondLst>
                                    <p:cond delay="0"/>
                                  </p:stCondLst>
                                  <p:childTnLst>
                                    <p:set>
                                      <p:cBhvr>
                                        <p:cTn id="371" dur="1" fill="hold">
                                          <p:stCondLst>
                                            <p:cond delay="0"/>
                                          </p:stCondLst>
                                        </p:cTn>
                                        <p:tgtEl>
                                          <p:spTgt spid="28807"/>
                                        </p:tgtEl>
                                        <p:attrNameLst>
                                          <p:attrName>style.visibility</p:attrName>
                                        </p:attrNameLst>
                                      </p:cBhvr>
                                      <p:to>
                                        <p:strVal val="visible"/>
                                      </p:to>
                                    </p:set>
                                    <p:animEffect transition="in" filter="fade">
                                      <p:cBhvr>
                                        <p:cTn id="372" dur="500"/>
                                        <p:tgtEl>
                                          <p:spTgt spid="28807"/>
                                        </p:tgtEl>
                                      </p:cBhvr>
                                    </p:animEffect>
                                  </p:childTnLst>
                                </p:cTn>
                              </p:par>
                              <p:par>
                                <p:cTn id="373" presetID="10" presetClass="entr" presetSubtype="0" fill="hold" grpId="0" nodeType="withEffect">
                                  <p:stCondLst>
                                    <p:cond delay="0"/>
                                  </p:stCondLst>
                                  <p:childTnLst>
                                    <p:set>
                                      <p:cBhvr>
                                        <p:cTn id="374" dur="1" fill="hold">
                                          <p:stCondLst>
                                            <p:cond delay="0"/>
                                          </p:stCondLst>
                                        </p:cTn>
                                        <p:tgtEl>
                                          <p:spTgt spid="28808"/>
                                        </p:tgtEl>
                                        <p:attrNameLst>
                                          <p:attrName>style.visibility</p:attrName>
                                        </p:attrNameLst>
                                      </p:cBhvr>
                                      <p:to>
                                        <p:strVal val="visible"/>
                                      </p:to>
                                    </p:set>
                                    <p:animEffect transition="in" filter="fade">
                                      <p:cBhvr>
                                        <p:cTn id="375" dur="500"/>
                                        <p:tgtEl>
                                          <p:spTgt spid="28808"/>
                                        </p:tgtEl>
                                      </p:cBhvr>
                                    </p:animEffect>
                                  </p:childTnLst>
                                </p:cTn>
                              </p:par>
                              <p:par>
                                <p:cTn id="376" presetID="10" presetClass="entr" presetSubtype="0" fill="hold" grpId="0" nodeType="withEffect">
                                  <p:stCondLst>
                                    <p:cond delay="0"/>
                                  </p:stCondLst>
                                  <p:childTnLst>
                                    <p:set>
                                      <p:cBhvr>
                                        <p:cTn id="377" dur="1" fill="hold">
                                          <p:stCondLst>
                                            <p:cond delay="0"/>
                                          </p:stCondLst>
                                        </p:cTn>
                                        <p:tgtEl>
                                          <p:spTgt spid="28809"/>
                                        </p:tgtEl>
                                        <p:attrNameLst>
                                          <p:attrName>style.visibility</p:attrName>
                                        </p:attrNameLst>
                                      </p:cBhvr>
                                      <p:to>
                                        <p:strVal val="visible"/>
                                      </p:to>
                                    </p:set>
                                    <p:animEffect transition="in" filter="fade">
                                      <p:cBhvr>
                                        <p:cTn id="378" dur="500"/>
                                        <p:tgtEl>
                                          <p:spTgt spid="28809"/>
                                        </p:tgtEl>
                                      </p:cBhvr>
                                    </p:animEffect>
                                  </p:childTnLst>
                                </p:cTn>
                              </p:par>
                              <p:par>
                                <p:cTn id="379" presetID="10" presetClass="entr" presetSubtype="0" fill="hold" grpId="0" nodeType="withEffect">
                                  <p:stCondLst>
                                    <p:cond delay="0"/>
                                  </p:stCondLst>
                                  <p:childTnLst>
                                    <p:set>
                                      <p:cBhvr>
                                        <p:cTn id="380" dur="1" fill="hold">
                                          <p:stCondLst>
                                            <p:cond delay="0"/>
                                          </p:stCondLst>
                                        </p:cTn>
                                        <p:tgtEl>
                                          <p:spTgt spid="28810"/>
                                        </p:tgtEl>
                                        <p:attrNameLst>
                                          <p:attrName>style.visibility</p:attrName>
                                        </p:attrNameLst>
                                      </p:cBhvr>
                                      <p:to>
                                        <p:strVal val="visible"/>
                                      </p:to>
                                    </p:set>
                                    <p:animEffect transition="in" filter="fade">
                                      <p:cBhvr>
                                        <p:cTn id="381" dur="500"/>
                                        <p:tgtEl>
                                          <p:spTgt spid="28810"/>
                                        </p:tgtEl>
                                      </p:cBhvr>
                                    </p:animEffect>
                                  </p:childTnLst>
                                </p:cTn>
                              </p:par>
                              <p:par>
                                <p:cTn id="382" presetID="10" presetClass="entr" presetSubtype="0" fill="hold" grpId="0" nodeType="withEffect">
                                  <p:stCondLst>
                                    <p:cond delay="0"/>
                                  </p:stCondLst>
                                  <p:childTnLst>
                                    <p:set>
                                      <p:cBhvr>
                                        <p:cTn id="383" dur="1" fill="hold">
                                          <p:stCondLst>
                                            <p:cond delay="0"/>
                                          </p:stCondLst>
                                        </p:cTn>
                                        <p:tgtEl>
                                          <p:spTgt spid="28811"/>
                                        </p:tgtEl>
                                        <p:attrNameLst>
                                          <p:attrName>style.visibility</p:attrName>
                                        </p:attrNameLst>
                                      </p:cBhvr>
                                      <p:to>
                                        <p:strVal val="visible"/>
                                      </p:to>
                                    </p:set>
                                    <p:animEffect transition="in" filter="fade">
                                      <p:cBhvr>
                                        <p:cTn id="384" dur="500"/>
                                        <p:tgtEl>
                                          <p:spTgt spid="28811"/>
                                        </p:tgtEl>
                                      </p:cBhvr>
                                    </p:animEffect>
                                  </p:childTnLst>
                                </p:cTn>
                              </p:par>
                              <p:par>
                                <p:cTn id="385" presetID="10" presetClass="entr" presetSubtype="0" fill="hold" grpId="0" nodeType="withEffect">
                                  <p:stCondLst>
                                    <p:cond delay="0"/>
                                  </p:stCondLst>
                                  <p:childTnLst>
                                    <p:set>
                                      <p:cBhvr>
                                        <p:cTn id="386" dur="1" fill="hold">
                                          <p:stCondLst>
                                            <p:cond delay="0"/>
                                          </p:stCondLst>
                                        </p:cTn>
                                        <p:tgtEl>
                                          <p:spTgt spid="28812"/>
                                        </p:tgtEl>
                                        <p:attrNameLst>
                                          <p:attrName>style.visibility</p:attrName>
                                        </p:attrNameLst>
                                      </p:cBhvr>
                                      <p:to>
                                        <p:strVal val="visible"/>
                                      </p:to>
                                    </p:set>
                                    <p:animEffect transition="in" filter="fade">
                                      <p:cBhvr>
                                        <p:cTn id="387" dur="500"/>
                                        <p:tgtEl>
                                          <p:spTgt spid="28812"/>
                                        </p:tgtEl>
                                      </p:cBhvr>
                                    </p:animEffect>
                                  </p:childTnLst>
                                </p:cTn>
                              </p:par>
                              <p:par>
                                <p:cTn id="388" presetID="10" presetClass="entr" presetSubtype="0" fill="hold" grpId="0" nodeType="withEffect">
                                  <p:stCondLst>
                                    <p:cond delay="0"/>
                                  </p:stCondLst>
                                  <p:childTnLst>
                                    <p:set>
                                      <p:cBhvr>
                                        <p:cTn id="389" dur="1" fill="hold">
                                          <p:stCondLst>
                                            <p:cond delay="0"/>
                                          </p:stCondLst>
                                        </p:cTn>
                                        <p:tgtEl>
                                          <p:spTgt spid="28813"/>
                                        </p:tgtEl>
                                        <p:attrNameLst>
                                          <p:attrName>style.visibility</p:attrName>
                                        </p:attrNameLst>
                                      </p:cBhvr>
                                      <p:to>
                                        <p:strVal val="visible"/>
                                      </p:to>
                                    </p:set>
                                    <p:animEffect transition="in" filter="fade">
                                      <p:cBhvr>
                                        <p:cTn id="390" dur="500"/>
                                        <p:tgtEl>
                                          <p:spTgt spid="28813"/>
                                        </p:tgtEl>
                                      </p:cBhvr>
                                    </p:animEffect>
                                  </p:childTnLst>
                                </p:cTn>
                              </p:par>
                              <p:par>
                                <p:cTn id="391" presetID="10" presetClass="entr" presetSubtype="0" fill="hold" grpId="0" nodeType="withEffect">
                                  <p:stCondLst>
                                    <p:cond delay="0"/>
                                  </p:stCondLst>
                                  <p:childTnLst>
                                    <p:set>
                                      <p:cBhvr>
                                        <p:cTn id="392" dur="1" fill="hold">
                                          <p:stCondLst>
                                            <p:cond delay="0"/>
                                          </p:stCondLst>
                                        </p:cTn>
                                        <p:tgtEl>
                                          <p:spTgt spid="28814"/>
                                        </p:tgtEl>
                                        <p:attrNameLst>
                                          <p:attrName>style.visibility</p:attrName>
                                        </p:attrNameLst>
                                      </p:cBhvr>
                                      <p:to>
                                        <p:strVal val="visible"/>
                                      </p:to>
                                    </p:set>
                                    <p:animEffect transition="in" filter="fade">
                                      <p:cBhvr>
                                        <p:cTn id="393" dur="500"/>
                                        <p:tgtEl>
                                          <p:spTgt spid="28814"/>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147"/>
                                        </p:tgtEl>
                                        <p:attrNameLst>
                                          <p:attrName>style.visibility</p:attrName>
                                        </p:attrNameLst>
                                      </p:cBhvr>
                                      <p:to>
                                        <p:strVal val="visible"/>
                                      </p:to>
                                    </p:set>
                                    <p:animEffect transition="in" filter="fade">
                                      <p:cBhvr>
                                        <p:cTn id="396"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animBg="1"/>
      <p:bldP spid="28683" grpId="0"/>
      <p:bldP spid="28684" grpId="0" animBg="1"/>
      <p:bldP spid="28685" grpId="0"/>
      <p:bldP spid="28699" grpId="0" animBg="1"/>
      <p:bldP spid="28700" grpId="0" animBg="1"/>
      <p:bldP spid="28701" grpId="0"/>
      <p:bldP spid="28702" grpId="0"/>
      <p:bldP spid="28703" grpId="0" animBg="1"/>
      <p:bldP spid="28704" grpId="0" animBg="1"/>
      <p:bldP spid="28705" grpId="0"/>
      <p:bldP spid="28706" grpId="0" animBg="1"/>
      <p:bldP spid="28707" grpId="0" animBg="1"/>
      <p:bldP spid="28708" grpId="0"/>
      <p:bldP spid="28709" grpId="0"/>
      <p:bldP spid="28710" grpId="0"/>
      <p:bldP spid="28711" grpId="0" animBg="1"/>
      <p:bldP spid="28712" grpId="0" animBg="1"/>
      <p:bldP spid="28713" grpId="0" animBg="1"/>
      <p:bldP spid="28714" grpId="0"/>
      <p:bldP spid="28715" grpId="0" animBg="1"/>
      <p:bldP spid="28716" grpId="0" animBg="1"/>
      <p:bldP spid="28717" grpId="0" animBg="1"/>
      <p:bldP spid="28718" grpId="0" animBg="1"/>
      <p:bldP spid="28719" grpId="0"/>
      <p:bldP spid="28720" grpId="0"/>
      <p:bldP spid="28721" grpId="0" animBg="1"/>
      <p:bldP spid="28722" grpId="0"/>
      <p:bldP spid="28723" grpId="0" animBg="1"/>
      <p:bldP spid="28724" grpId="0" animBg="1"/>
      <p:bldP spid="28725" grpId="0"/>
      <p:bldP spid="28726" grpId="0"/>
      <p:bldP spid="28727" grpId="0" animBg="1"/>
      <p:bldP spid="28728" grpId="0" animBg="1"/>
      <p:bldP spid="28729" grpId="0" animBg="1"/>
      <p:bldP spid="28730" grpId="0" animBg="1"/>
      <p:bldP spid="28731" grpId="0"/>
      <p:bldP spid="28732" grpId="0"/>
      <p:bldP spid="28733" grpId="0" animBg="1"/>
      <p:bldP spid="28734" grpId="0"/>
      <p:bldP spid="28735" grpId="0" animBg="1"/>
      <p:bldP spid="28736" grpId="0" animBg="1"/>
      <p:bldP spid="28737" grpId="0"/>
      <p:bldP spid="28739" grpId="0" animBg="1"/>
      <p:bldP spid="28740" grpId="0" animBg="1"/>
      <p:bldP spid="28741" grpId="0"/>
      <p:bldP spid="28742" grpId="0"/>
      <p:bldP spid="28743" grpId="0" animBg="1"/>
      <p:bldP spid="28744" grpId="0" animBg="1"/>
      <p:bldP spid="28745" grpId="0" animBg="1"/>
      <p:bldP spid="28746" grpId="0" animBg="1"/>
      <p:bldP spid="28747" grpId="0"/>
      <p:bldP spid="28748" grpId="0"/>
      <p:bldP spid="28749" grpId="0" animBg="1"/>
      <p:bldP spid="28750" grpId="0" animBg="1"/>
      <p:bldP spid="28751" grpId="0" animBg="1"/>
      <p:bldP spid="28752" grpId="0" animBg="1"/>
      <p:bldP spid="28753" grpId="0" animBg="1"/>
      <p:bldP spid="28754" grpId="0"/>
      <p:bldP spid="28755" grpId="0" animBg="1"/>
      <p:bldP spid="28756" grpId="0" animBg="1"/>
      <p:bldP spid="28757" grpId="0"/>
      <p:bldP spid="28758" grpId="0"/>
      <p:bldP spid="28759" grpId="0"/>
      <p:bldP spid="28760" grpId="0" animBg="1"/>
      <p:bldP spid="28761" grpId="0" animBg="1"/>
      <p:bldP spid="28762" grpId="0" animBg="1"/>
      <p:bldP spid="28763" grpId="0" animBg="1"/>
      <p:bldP spid="28764" grpId="0"/>
      <p:bldP spid="28765" grpId="0"/>
      <p:bldP spid="28766" grpId="0" animBg="1"/>
      <p:bldP spid="28767" grpId="0" animBg="1"/>
      <p:bldP spid="28768" grpId="0" animBg="1"/>
      <p:bldP spid="28769" grpId="0" animBg="1"/>
      <p:bldP spid="28770" grpId="0" animBg="1"/>
      <p:bldP spid="28771" grpId="0"/>
      <p:bldP spid="28772" grpId="0" animBg="1"/>
      <p:bldP spid="28773" grpId="0" animBg="1"/>
      <p:bldP spid="28774" grpId="0"/>
      <p:bldP spid="28775" grpId="0"/>
      <p:bldP spid="28776" grpId="0"/>
      <p:bldP spid="28777" grpId="0" animBg="1"/>
      <p:bldP spid="28778" grpId="0" animBg="1"/>
      <p:bldP spid="28779" grpId="0"/>
      <p:bldP spid="28780" grpId="0"/>
      <p:bldP spid="28781" grpId="0" animBg="1"/>
      <p:bldP spid="28782" grpId="0" animBg="1"/>
      <p:bldP spid="28783" grpId="0" animBg="1"/>
      <p:bldP spid="28784" grpId="0" animBg="1"/>
      <p:bldP spid="28785" grpId="0"/>
      <p:bldP spid="28786" grpId="0"/>
      <p:bldP spid="28787" grpId="0" animBg="1"/>
      <p:bldP spid="28788" grpId="0" animBg="1"/>
      <p:bldP spid="28789" grpId="0" animBg="1"/>
      <p:bldP spid="28790" grpId="0" animBg="1"/>
      <p:bldP spid="28791" grpId="0" animBg="1"/>
      <p:bldP spid="28792" grpId="0"/>
      <p:bldP spid="28793" grpId="0" animBg="1"/>
      <p:bldP spid="28794" grpId="0" animBg="1"/>
      <p:bldP spid="28795" grpId="0"/>
      <p:bldP spid="28796" grpId="0"/>
      <p:bldP spid="28797" grpId="0"/>
      <p:bldP spid="28798" grpId="0" animBg="1"/>
      <p:bldP spid="28799" grpId="0" animBg="1"/>
      <p:bldP spid="28800" grpId="0" animBg="1"/>
      <p:bldP spid="28801" grpId="0" animBg="1"/>
      <p:bldP spid="28802" grpId="0"/>
      <p:bldP spid="28803" grpId="0"/>
      <p:bldP spid="28804" grpId="0" animBg="1"/>
      <p:bldP spid="28805" grpId="0" animBg="1"/>
      <p:bldP spid="28806" grpId="0" animBg="1"/>
      <p:bldP spid="28807" grpId="0" animBg="1"/>
      <p:bldP spid="28808" grpId="0" animBg="1"/>
      <p:bldP spid="28809" grpId="0"/>
      <p:bldP spid="28810" grpId="0" animBg="1"/>
      <p:bldP spid="28811" grpId="0" animBg="1"/>
      <p:bldP spid="28812" grpId="0"/>
      <p:bldP spid="28813" grpId="0"/>
      <p:bldP spid="28814" grpId="0"/>
      <p:bldP spid="146" grpId="0" animBg="1"/>
      <p:bldP spid="1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6" name="Text Box 11"/>
          <p:cNvSpPr txBox="1">
            <a:spLocks noChangeAspect="1" noChangeArrowheads="1"/>
          </p:cNvSpPr>
          <p:nvPr/>
        </p:nvSpPr>
        <p:spPr bwMode="auto">
          <a:xfrm>
            <a:off x="798515" y="4610450"/>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34827" name="Text Box 12"/>
          <p:cNvSpPr txBox="1">
            <a:spLocks noChangeAspect="1" noChangeArrowheads="1"/>
          </p:cNvSpPr>
          <p:nvPr/>
        </p:nvSpPr>
        <p:spPr bwMode="auto">
          <a:xfrm>
            <a:off x="271464" y="2915000"/>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HO-C-H</a:t>
            </a:r>
          </a:p>
        </p:txBody>
      </p:sp>
      <p:sp>
        <p:nvSpPr>
          <p:cNvPr id="34828" name="Line 14"/>
          <p:cNvSpPr>
            <a:spLocks noChangeAspect="1" noChangeShapeType="1"/>
          </p:cNvSpPr>
          <p:nvPr/>
        </p:nvSpPr>
        <p:spPr bwMode="auto">
          <a:xfrm flipV="1">
            <a:off x="1016000" y="3948460"/>
            <a:ext cx="0" cy="2428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29" name="Line 15"/>
          <p:cNvSpPr>
            <a:spLocks noChangeAspect="1" noChangeShapeType="1"/>
          </p:cNvSpPr>
          <p:nvPr/>
        </p:nvSpPr>
        <p:spPr bwMode="auto">
          <a:xfrm flipV="1">
            <a:off x="1016000" y="4491389"/>
            <a:ext cx="0" cy="2428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30" name="Line 16"/>
          <p:cNvSpPr>
            <a:spLocks noChangeAspect="1" noChangeShapeType="1"/>
          </p:cNvSpPr>
          <p:nvPr/>
        </p:nvSpPr>
        <p:spPr bwMode="auto">
          <a:xfrm flipV="1">
            <a:off x="1016000" y="3376964"/>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31" name="Text Box 17"/>
          <p:cNvSpPr txBox="1">
            <a:spLocks noChangeAspect="1" noChangeArrowheads="1"/>
          </p:cNvSpPr>
          <p:nvPr/>
        </p:nvSpPr>
        <p:spPr bwMode="auto">
          <a:xfrm>
            <a:off x="498475" y="3510313"/>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H-C-OH</a:t>
            </a:r>
          </a:p>
        </p:txBody>
      </p:sp>
      <p:sp>
        <p:nvSpPr>
          <p:cNvPr id="34832" name="Line 18"/>
          <p:cNvSpPr>
            <a:spLocks noChangeAspect="1" noChangeShapeType="1"/>
          </p:cNvSpPr>
          <p:nvPr/>
        </p:nvSpPr>
        <p:spPr bwMode="auto">
          <a:xfrm flipV="1">
            <a:off x="1016000" y="2786414"/>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33" name="Text Box 19"/>
          <p:cNvSpPr txBox="1">
            <a:spLocks noChangeAspect="1" noChangeArrowheads="1"/>
          </p:cNvSpPr>
          <p:nvPr/>
        </p:nvSpPr>
        <p:spPr bwMode="auto">
          <a:xfrm>
            <a:off x="798516" y="1773588"/>
            <a:ext cx="7713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C=O</a:t>
            </a:r>
          </a:p>
        </p:txBody>
      </p:sp>
      <p:sp>
        <p:nvSpPr>
          <p:cNvPr id="34834" name="Line 20"/>
          <p:cNvSpPr>
            <a:spLocks noChangeAspect="1" noChangeShapeType="1"/>
          </p:cNvSpPr>
          <p:nvPr/>
        </p:nvSpPr>
        <p:spPr bwMode="auto">
          <a:xfrm flipV="1">
            <a:off x="1016000" y="2208564"/>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35" name="Text Box 21"/>
          <p:cNvSpPr txBox="1">
            <a:spLocks noChangeAspect="1" noChangeArrowheads="1"/>
          </p:cNvSpPr>
          <p:nvPr/>
        </p:nvSpPr>
        <p:spPr bwMode="auto">
          <a:xfrm>
            <a:off x="498475" y="2340325"/>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H-C-OH</a:t>
            </a:r>
          </a:p>
        </p:txBody>
      </p:sp>
      <p:sp>
        <p:nvSpPr>
          <p:cNvPr id="34836" name="Text Box 22"/>
          <p:cNvSpPr txBox="1">
            <a:spLocks noChangeArrowheads="1"/>
          </p:cNvSpPr>
          <p:nvPr/>
        </p:nvSpPr>
        <p:spPr bwMode="auto">
          <a:xfrm>
            <a:off x="398463" y="5261326"/>
            <a:ext cx="1885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a:solidFill>
                  <a:srgbClr val="000000"/>
                </a:solidFill>
                <a:latin typeface="Arial Narrow" panose="020B0606020202030204" pitchFamily="34" charset="0"/>
                <a:cs typeface="Calibri" pitchFamily="34" charset="0"/>
              </a:rPr>
              <a:t>D-glucose</a:t>
            </a:r>
          </a:p>
          <a:p>
            <a:pPr algn="ctr" fontAlgn="base">
              <a:spcBef>
                <a:spcPct val="0"/>
              </a:spcBef>
              <a:spcAft>
                <a:spcPct val="0"/>
              </a:spcAft>
            </a:pPr>
            <a:r>
              <a:rPr lang="fr-FR" i="1">
                <a:solidFill>
                  <a:srgbClr val="000000"/>
                </a:solidFill>
                <a:latin typeface="Arial Narrow" panose="020B0606020202030204" pitchFamily="34" charset="0"/>
                <a:cs typeface="Calibri" pitchFamily="34" charset="0"/>
              </a:rPr>
              <a:t>forme linéaire</a:t>
            </a:r>
            <a:endParaRPr lang="fr-FR">
              <a:solidFill>
                <a:srgbClr val="000000"/>
              </a:solidFill>
              <a:latin typeface="Arial Narrow" panose="020B0606020202030204" pitchFamily="34" charset="0"/>
              <a:cs typeface="Calibri" pitchFamily="34" charset="0"/>
            </a:endParaRPr>
          </a:p>
        </p:txBody>
      </p:sp>
      <p:sp>
        <p:nvSpPr>
          <p:cNvPr id="34837" name="Line 23"/>
          <p:cNvSpPr>
            <a:spLocks noChangeShapeType="1"/>
          </p:cNvSpPr>
          <p:nvPr/>
        </p:nvSpPr>
        <p:spPr bwMode="auto">
          <a:xfrm flipH="1" flipV="1">
            <a:off x="685802" y="1727547"/>
            <a:ext cx="20955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38" name="Rectangle 24"/>
          <p:cNvSpPr>
            <a:spLocks noChangeArrowheads="1"/>
          </p:cNvSpPr>
          <p:nvPr/>
        </p:nvSpPr>
        <p:spPr bwMode="auto">
          <a:xfrm>
            <a:off x="400051" y="126876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4839" name="Text Box 25"/>
          <p:cNvSpPr txBox="1">
            <a:spLocks noChangeArrowheads="1"/>
          </p:cNvSpPr>
          <p:nvPr/>
        </p:nvSpPr>
        <p:spPr bwMode="auto">
          <a:xfrm>
            <a:off x="993776" y="15735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34840" name="Text Box 26"/>
          <p:cNvSpPr txBox="1">
            <a:spLocks noChangeArrowheads="1"/>
          </p:cNvSpPr>
          <p:nvPr/>
        </p:nvSpPr>
        <p:spPr bwMode="auto">
          <a:xfrm>
            <a:off x="993776" y="216411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34841" name="Text Box 27"/>
          <p:cNvSpPr txBox="1">
            <a:spLocks noChangeArrowheads="1"/>
          </p:cNvSpPr>
          <p:nvPr/>
        </p:nvSpPr>
        <p:spPr bwMode="auto">
          <a:xfrm>
            <a:off x="993776" y="27546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34842" name="Text Box 28"/>
          <p:cNvSpPr txBox="1">
            <a:spLocks noChangeArrowheads="1"/>
          </p:cNvSpPr>
          <p:nvPr/>
        </p:nvSpPr>
        <p:spPr bwMode="auto">
          <a:xfrm>
            <a:off x="1012825" y="33642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34843" name="Text Box 29"/>
          <p:cNvSpPr txBox="1">
            <a:spLocks noChangeArrowheads="1"/>
          </p:cNvSpPr>
          <p:nvPr/>
        </p:nvSpPr>
        <p:spPr bwMode="auto">
          <a:xfrm>
            <a:off x="1012825" y="391671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34844" name="Text Box 30"/>
          <p:cNvSpPr txBox="1">
            <a:spLocks noChangeArrowheads="1"/>
          </p:cNvSpPr>
          <p:nvPr/>
        </p:nvSpPr>
        <p:spPr bwMode="auto">
          <a:xfrm>
            <a:off x="1012825" y="44310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34845" name="Rectangle 33"/>
          <p:cNvSpPr>
            <a:spLocks noChangeArrowheads="1"/>
          </p:cNvSpPr>
          <p:nvPr/>
        </p:nvSpPr>
        <p:spPr bwMode="auto">
          <a:xfrm>
            <a:off x="5353052" y="4204051"/>
            <a:ext cx="539750" cy="746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4846" name="Text Box 34"/>
          <p:cNvSpPr txBox="1">
            <a:spLocks noChangeArrowheads="1"/>
          </p:cNvSpPr>
          <p:nvPr/>
        </p:nvSpPr>
        <p:spPr bwMode="auto">
          <a:xfrm>
            <a:off x="4932363" y="3977038"/>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4847" name="Text Box 35"/>
          <p:cNvSpPr txBox="1">
            <a:spLocks noChangeArrowheads="1"/>
          </p:cNvSpPr>
          <p:nvPr/>
        </p:nvSpPr>
        <p:spPr bwMode="auto">
          <a:xfrm>
            <a:off x="5870577" y="3981800"/>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4848" name="AutoShape 36"/>
          <p:cNvSpPr>
            <a:spLocks noChangeArrowheads="1"/>
          </p:cNvSpPr>
          <p:nvPr/>
        </p:nvSpPr>
        <p:spPr bwMode="auto">
          <a:xfrm rot="-1800000">
            <a:off x="4872038" y="3599210"/>
            <a:ext cx="74612" cy="53975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4849" name="AutoShape 37"/>
          <p:cNvSpPr>
            <a:spLocks noChangeArrowheads="1"/>
          </p:cNvSpPr>
          <p:nvPr/>
        </p:nvSpPr>
        <p:spPr bwMode="auto">
          <a:xfrm rot="1800000">
            <a:off x="6272213" y="3599210"/>
            <a:ext cx="74612" cy="53975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4850" name="Text Box 38"/>
          <p:cNvSpPr txBox="1">
            <a:spLocks noChangeArrowheads="1"/>
          </p:cNvSpPr>
          <p:nvPr/>
        </p:nvSpPr>
        <p:spPr bwMode="auto">
          <a:xfrm>
            <a:off x="4518026" y="3210273"/>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4851" name="Text Box 39"/>
          <p:cNvSpPr txBox="1">
            <a:spLocks noChangeArrowheads="1"/>
          </p:cNvSpPr>
          <p:nvPr/>
        </p:nvSpPr>
        <p:spPr bwMode="auto">
          <a:xfrm>
            <a:off x="6294439" y="3210273"/>
            <a:ext cx="8146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CHO</a:t>
            </a:r>
          </a:p>
        </p:txBody>
      </p:sp>
      <p:sp>
        <p:nvSpPr>
          <p:cNvPr id="34852" name="Line 40"/>
          <p:cNvSpPr>
            <a:spLocks noChangeShapeType="1"/>
          </p:cNvSpPr>
          <p:nvPr/>
        </p:nvSpPr>
        <p:spPr bwMode="auto">
          <a:xfrm rot="1800000" flipV="1">
            <a:off x="4910138" y="2808635"/>
            <a:ext cx="0" cy="53975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53" name="Text Box 41"/>
          <p:cNvSpPr txBox="1">
            <a:spLocks noChangeArrowheads="1"/>
          </p:cNvSpPr>
          <p:nvPr/>
        </p:nvSpPr>
        <p:spPr bwMode="auto">
          <a:xfrm>
            <a:off x="4899026" y="2472088"/>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4854" name="Text Box 42"/>
          <p:cNvSpPr txBox="1">
            <a:spLocks noChangeArrowheads="1"/>
          </p:cNvSpPr>
          <p:nvPr/>
        </p:nvSpPr>
        <p:spPr bwMode="auto">
          <a:xfrm>
            <a:off x="5368927" y="2472088"/>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34855" name="Line 43"/>
          <p:cNvSpPr>
            <a:spLocks noChangeShapeType="1"/>
          </p:cNvSpPr>
          <p:nvPr/>
        </p:nvSpPr>
        <p:spPr bwMode="auto">
          <a:xfrm>
            <a:off x="5124450" y="2208560"/>
            <a:ext cx="0" cy="360362"/>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56" name="Line 44"/>
          <p:cNvSpPr>
            <a:spLocks noChangeShapeType="1"/>
          </p:cNvSpPr>
          <p:nvPr/>
        </p:nvSpPr>
        <p:spPr bwMode="auto">
          <a:xfrm flipV="1">
            <a:off x="4718050" y="30673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57" name="Rectangle 45"/>
          <p:cNvSpPr>
            <a:spLocks noChangeArrowheads="1"/>
          </p:cNvSpPr>
          <p:nvPr/>
        </p:nvSpPr>
        <p:spPr bwMode="auto">
          <a:xfrm>
            <a:off x="4489450" y="265941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4858" name="Line 46"/>
          <p:cNvSpPr>
            <a:spLocks noChangeShapeType="1"/>
          </p:cNvSpPr>
          <p:nvPr/>
        </p:nvSpPr>
        <p:spPr bwMode="auto">
          <a:xfrm flipV="1">
            <a:off x="5124450" y="2902297"/>
            <a:ext cx="0" cy="24765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59" name="Rectangle 47"/>
          <p:cNvSpPr>
            <a:spLocks noChangeArrowheads="1"/>
          </p:cNvSpPr>
          <p:nvPr/>
        </p:nvSpPr>
        <p:spPr bwMode="auto">
          <a:xfrm>
            <a:off x="4926692" y="176406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H</a:t>
            </a:r>
          </a:p>
        </p:txBody>
      </p:sp>
      <p:sp>
        <p:nvSpPr>
          <p:cNvPr id="34860" name="Line 48"/>
          <p:cNvSpPr>
            <a:spLocks noChangeShapeType="1"/>
          </p:cNvSpPr>
          <p:nvPr/>
        </p:nvSpPr>
        <p:spPr bwMode="auto">
          <a:xfrm flipV="1">
            <a:off x="4718050" y="36261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61" name="Rectangle 49"/>
          <p:cNvSpPr>
            <a:spLocks noChangeArrowheads="1"/>
          </p:cNvSpPr>
          <p:nvPr/>
        </p:nvSpPr>
        <p:spPr bwMode="auto">
          <a:xfrm>
            <a:off x="4300763" y="3777013"/>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HO</a:t>
            </a:r>
          </a:p>
        </p:txBody>
      </p:sp>
      <p:sp>
        <p:nvSpPr>
          <p:cNvPr id="34862" name="Line 50"/>
          <p:cNvSpPr>
            <a:spLocks noChangeShapeType="1"/>
          </p:cNvSpPr>
          <p:nvPr/>
        </p:nvSpPr>
        <p:spPr bwMode="auto">
          <a:xfrm>
            <a:off x="5213352" y="2729260"/>
            <a:ext cx="25400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63" name="Line 51"/>
          <p:cNvSpPr>
            <a:spLocks noChangeShapeType="1"/>
          </p:cNvSpPr>
          <p:nvPr/>
        </p:nvSpPr>
        <p:spPr bwMode="auto">
          <a:xfrm flipV="1">
            <a:off x="6070600" y="38547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64" name="Rectangle 52"/>
          <p:cNvSpPr>
            <a:spLocks noChangeArrowheads="1"/>
          </p:cNvSpPr>
          <p:nvPr/>
        </p:nvSpPr>
        <p:spPr bwMode="auto">
          <a:xfrm>
            <a:off x="5867401" y="344681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4865" name="Line 53"/>
          <p:cNvSpPr>
            <a:spLocks noChangeShapeType="1"/>
          </p:cNvSpPr>
          <p:nvPr/>
        </p:nvSpPr>
        <p:spPr bwMode="auto">
          <a:xfrm flipV="1">
            <a:off x="6076950" y="44008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66" name="Rectangle 54"/>
          <p:cNvSpPr>
            <a:spLocks noChangeArrowheads="1"/>
          </p:cNvSpPr>
          <p:nvPr/>
        </p:nvSpPr>
        <p:spPr bwMode="auto">
          <a:xfrm>
            <a:off x="5669641" y="4526313"/>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HO</a:t>
            </a:r>
          </a:p>
        </p:txBody>
      </p:sp>
      <p:sp>
        <p:nvSpPr>
          <p:cNvPr id="34867" name="Line 55"/>
          <p:cNvSpPr>
            <a:spLocks noChangeShapeType="1"/>
          </p:cNvSpPr>
          <p:nvPr/>
        </p:nvSpPr>
        <p:spPr bwMode="auto">
          <a:xfrm flipV="1">
            <a:off x="5162550" y="38420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68" name="Rectangle 56"/>
          <p:cNvSpPr>
            <a:spLocks noChangeArrowheads="1"/>
          </p:cNvSpPr>
          <p:nvPr/>
        </p:nvSpPr>
        <p:spPr bwMode="auto">
          <a:xfrm>
            <a:off x="4958444" y="3434110"/>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OH</a:t>
            </a:r>
          </a:p>
        </p:txBody>
      </p:sp>
      <p:sp>
        <p:nvSpPr>
          <p:cNvPr id="34869" name="Line 57"/>
          <p:cNvSpPr>
            <a:spLocks noChangeShapeType="1"/>
          </p:cNvSpPr>
          <p:nvPr/>
        </p:nvSpPr>
        <p:spPr bwMode="auto">
          <a:xfrm flipV="1">
            <a:off x="5162550" y="43881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70" name="Rectangle 58"/>
          <p:cNvSpPr>
            <a:spLocks noChangeArrowheads="1"/>
          </p:cNvSpPr>
          <p:nvPr/>
        </p:nvSpPr>
        <p:spPr bwMode="auto">
          <a:xfrm>
            <a:off x="4966607" y="451361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4871" name="Text Box 59"/>
          <p:cNvSpPr txBox="1">
            <a:spLocks noChangeArrowheads="1"/>
          </p:cNvSpPr>
          <p:nvPr/>
        </p:nvSpPr>
        <p:spPr bwMode="auto">
          <a:xfrm>
            <a:off x="6442076" y="361191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34872" name="Text Box 60"/>
          <p:cNvSpPr txBox="1">
            <a:spLocks noChangeArrowheads="1"/>
          </p:cNvSpPr>
          <p:nvPr/>
        </p:nvSpPr>
        <p:spPr bwMode="auto">
          <a:xfrm>
            <a:off x="6213476" y="42024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34873" name="Text Box 61"/>
          <p:cNvSpPr txBox="1">
            <a:spLocks noChangeArrowheads="1"/>
          </p:cNvSpPr>
          <p:nvPr/>
        </p:nvSpPr>
        <p:spPr bwMode="auto">
          <a:xfrm>
            <a:off x="4759326" y="42024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34874" name="Text Box 62"/>
          <p:cNvSpPr txBox="1">
            <a:spLocks noChangeArrowheads="1"/>
          </p:cNvSpPr>
          <p:nvPr/>
        </p:nvSpPr>
        <p:spPr bwMode="auto">
          <a:xfrm>
            <a:off x="4346576" y="334521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34875" name="Text Box 63"/>
          <p:cNvSpPr txBox="1">
            <a:spLocks noChangeArrowheads="1"/>
          </p:cNvSpPr>
          <p:nvPr/>
        </p:nvSpPr>
        <p:spPr bwMode="auto">
          <a:xfrm>
            <a:off x="4695825" y="24371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34876" name="Text Box 64"/>
          <p:cNvSpPr txBox="1">
            <a:spLocks noChangeArrowheads="1"/>
          </p:cNvSpPr>
          <p:nvPr/>
        </p:nvSpPr>
        <p:spPr bwMode="auto">
          <a:xfrm>
            <a:off x="5368926" y="22085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34877" name="Rectangle 65"/>
          <p:cNvSpPr>
            <a:spLocks noChangeArrowheads="1"/>
          </p:cNvSpPr>
          <p:nvPr/>
        </p:nvSpPr>
        <p:spPr bwMode="auto">
          <a:xfrm>
            <a:off x="4920344" y="3064225"/>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0000FF"/>
                </a:solidFill>
                <a:latin typeface="Arial Narrow" panose="020B0606020202030204" pitchFamily="34" charset="0"/>
                <a:cs typeface="Calibri" pitchFamily="34" charset="0"/>
              </a:rPr>
              <a:t>OH</a:t>
            </a:r>
          </a:p>
        </p:txBody>
      </p:sp>
      <p:sp>
        <p:nvSpPr>
          <p:cNvPr id="34878" name="Text Box 13"/>
          <p:cNvSpPr txBox="1">
            <a:spLocks noChangeAspect="1" noChangeArrowheads="1"/>
          </p:cNvSpPr>
          <p:nvPr/>
        </p:nvSpPr>
        <p:spPr bwMode="auto">
          <a:xfrm>
            <a:off x="498475" y="4062763"/>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H-C-</a:t>
            </a:r>
            <a:r>
              <a:rPr lang="fr-FR" sz="2700" b="0">
                <a:solidFill>
                  <a:srgbClr val="0000FF"/>
                </a:solidFill>
                <a:latin typeface="Arial Narrow" panose="020B0606020202030204" pitchFamily="34" charset="0"/>
                <a:cs typeface="Calibri" pitchFamily="34" charset="0"/>
              </a:rPr>
              <a:t>OH</a:t>
            </a:r>
          </a:p>
        </p:txBody>
      </p:sp>
      <p:pic>
        <p:nvPicPr>
          <p:cNvPr id="61"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093296"/>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orme libre 63"/>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9" name="Triangle isocèle 68"/>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70" name="Triangle isocèle 69"/>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71" name="Image 70"/>
          <p:cNvPicPr>
            <a:picLocks noChangeAspect="1"/>
          </p:cNvPicPr>
          <p:nvPr/>
        </p:nvPicPr>
        <p:blipFill>
          <a:blip r:embed="rId3" cstate="print"/>
          <a:stretch>
            <a:fillRect/>
          </a:stretch>
        </p:blipFill>
        <p:spPr>
          <a:xfrm>
            <a:off x="7680192" y="133387"/>
            <a:ext cx="1122991" cy="687247"/>
          </a:xfrm>
          <a:prstGeom prst="rect">
            <a:avLst/>
          </a:prstGeom>
        </p:spPr>
      </p:pic>
      <p:sp>
        <p:nvSpPr>
          <p:cNvPr id="72"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63"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B</a:t>
            </a:r>
            <a:r>
              <a:rPr lang="fr-FR"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Les monosaccharides possèdent des centres </a:t>
            </a:r>
            <a:r>
              <a:rPr lang="fr-FR" dirty="0" smtClean="0">
                <a:solidFill>
                  <a:srgbClr val="C0504D"/>
                </a:solidFill>
                <a:latin typeface="Arial Narrow" panose="020B0606020202030204" pitchFamily="34" charset="0"/>
                <a:cs typeface="Calibri" pitchFamily="34" charset="0"/>
              </a:rPr>
              <a:t>asymétriques</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12226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45"/>
                                        </p:tgtEl>
                                        <p:attrNameLst>
                                          <p:attrName>style.visibility</p:attrName>
                                        </p:attrNameLst>
                                      </p:cBhvr>
                                      <p:to>
                                        <p:strVal val="visible"/>
                                      </p:to>
                                    </p:set>
                                    <p:animEffect transition="in" filter="fade">
                                      <p:cBhvr>
                                        <p:cTn id="7" dur="500"/>
                                        <p:tgtEl>
                                          <p:spTgt spid="348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46"/>
                                        </p:tgtEl>
                                        <p:attrNameLst>
                                          <p:attrName>style.visibility</p:attrName>
                                        </p:attrNameLst>
                                      </p:cBhvr>
                                      <p:to>
                                        <p:strVal val="visible"/>
                                      </p:to>
                                    </p:set>
                                    <p:animEffect transition="in" filter="fade">
                                      <p:cBhvr>
                                        <p:cTn id="10" dur="500"/>
                                        <p:tgtEl>
                                          <p:spTgt spid="348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47"/>
                                        </p:tgtEl>
                                        <p:attrNameLst>
                                          <p:attrName>style.visibility</p:attrName>
                                        </p:attrNameLst>
                                      </p:cBhvr>
                                      <p:to>
                                        <p:strVal val="visible"/>
                                      </p:to>
                                    </p:set>
                                    <p:animEffect transition="in" filter="fade">
                                      <p:cBhvr>
                                        <p:cTn id="13" dur="500"/>
                                        <p:tgtEl>
                                          <p:spTgt spid="348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48"/>
                                        </p:tgtEl>
                                        <p:attrNameLst>
                                          <p:attrName>style.visibility</p:attrName>
                                        </p:attrNameLst>
                                      </p:cBhvr>
                                      <p:to>
                                        <p:strVal val="visible"/>
                                      </p:to>
                                    </p:set>
                                    <p:animEffect transition="in" filter="fade">
                                      <p:cBhvr>
                                        <p:cTn id="16" dur="500"/>
                                        <p:tgtEl>
                                          <p:spTgt spid="348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849"/>
                                        </p:tgtEl>
                                        <p:attrNameLst>
                                          <p:attrName>style.visibility</p:attrName>
                                        </p:attrNameLst>
                                      </p:cBhvr>
                                      <p:to>
                                        <p:strVal val="visible"/>
                                      </p:to>
                                    </p:set>
                                    <p:animEffect transition="in" filter="fade">
                                      <p:cBhvr>
                                        <p:cTn id="19" dur="500"/>
                                        <p:tgtEl>
                                          <p:spTgt spid="348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850"/>
                                        </p:tgtEl>
                                        <p:attrNameLst>
                                          <p:attrName>style.visibility</p:attrName>
                                        </p:attrNameLst>
                                      </p:cBhvr>
                                      <p:to>
                                        <p:strVal val="visible"/>
                                      </p:to>
                                    </p:set>
                                    <p:animEffect transition="in" filter="fade">
                                      <p:cBhvr>
                                        <p:cTn id="22" dur="500"/>
                                        <p:tgtEl>
                                          <p:spTgt spid="348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851"/>
                                        </p:tgtEl>
                                        <p:attrNameLst>
                                          <p:attrName>style.visibility</p:attrName>
                                        </p:attrNameLst>
                                      </p:cBhvr>
                                      <p:to>
                                        <p:strVal val="visible"/>
                                      </p:to>
                                    </p:set>
                                    <p:animEffect transition="in" filter="fade">
                                      <p:cBhvr>
                                        <p:cTn id="25" dur="500"/>
                                        <p:tgtEl>
                                          <p:spTgt spid="348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852"/>
                                        </p:tgtEl>
                                        <p:attrNameLst>
                                          <p:attrName>style.visibility</p:attrName>
                                        </p:attrNameLst>
                                      </p:cBhvr>
                                      <p:to>
                                        <p:strVal val="visible"/>
                                      </p:to>
                                    </p:set>
                                    <p:animEffect transition="in" filter="fade">
                                      <p:cBhvr>
                                        <p:cTn id="28" dur="500"/>
                                        <p:tgtEl>
                                          <p:spTgt spid="348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853"/>
                                        </p:tgtEl>
                                        <p:attrNameLst>
                                          <p:attrName>style.visibility</p:attrName>
                                        </p:attrNameLst>
                                      </p:cBhvr>
                                      <p:to>
                                        <p:strVal val="visible"/>
                                      </p:to>
                                    </p:set>
                                    <p:animEffect transition="in" filter="fade">
                                      <p:cBhvr>
                                        <p:cTn id="31" dur="500"/>
                                        <p:tgtEl>
                                          <p:spTgt spid="348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854"/>
                                        </p:tgtEl>
                                        <p:attrNameLst>
                                          <p:attrName>style.visibility</p:attrName>
                                        </p:attrNameLst>
                                      </p:cBhvr>
                                      <p:to>
                                        <p:strVal val="visible"/>
                                      </p:to>
                                    </p:set>
                                    <p:animEffect transition="in" filter="fade">
                                      <p:cBhvr>
                                        <p:cTn id="34" dur="500"/>
                                        <p:tgtEl>
                                          <p:spTgt spid="348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855"/>
                                        </p:tgtEl>
                                        <p:attrNameLst>
                                          <p:attrName>style.visibility</p:attrName>
                                        </p:attrNameLst>
                                      </p:cBhvr>
                                      <p:to>
                                        <p:strVal val="visible"/>
                                      </p:to>
                                    </p:set>
                                    <p:animEffect transition="in" filter="fade">
                                      <p:cBhvr>
                                        <p:cTn id="37" dur="500"/>
                                        <p:tgtEl>
                                          <p:spTgt spid="348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856"/>
                                        </p:tgtEl>
                                        <p:attrNameLst>
                                          <p:attrName>style.visibility</p:attrName>
                                        </p:attrNameLst>
                                      </p:cBhvr>
                                      <p:to>
                                        <p:strVal val="visible"/>
                                      </p:to>
                                    </p:set>
                                    <p:animEffect transition="in" filter="fade">
                                      <p:cBhvr>
                                        <p:cTn id="40" dur="500"/>
                                        <p:tgtEl>
                                          <p:spTgt spid="348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857"/>
                                        </p:tgtEl>
                                        <p:attrNameLst>
                                          <p:attrName>style.visibility</p:attrName>
                                        </p:attrNameLst>
                                      </p:cBhvr>
                                      <p:to>
                                        <p:strVal val="visible"/>
                                      </p:to>
                                    </p:set>
                                    <p:animEffect transition="in" filter="fade">
                                      <p:cBhvr>
                                        <p:cTn id="43" dur="500"/>
                                        <p:tgtEl>
                                          <p:spTgt spid="348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858"/>
                                        </p:tgtEl>
                                        <p:attrNameLst>
                                          <p:attrName>style.visibility</p:attrName>
                                        </p:attrNameLst>
                                      </p:cBhvr>
                                      <p:to>
                                        <p:strVal val="visible"/>
                                      </p:to>
                                    </p:set>
                                    <p:animEffect transition="in" filter="fade">
                                      <p:cBhvr>
                                        <p:cTn id="46" dur="500"/>
                                        <p:tgtEl>
                                          <p:spTgt spid="348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859"/>
                                        </p:tgtEl>
                                        <p:attrNameLst>
                                          <p:attrName>style.visibility</p:attrName>
                                        </p:attrNameLst>
                                      </p:cBhvr>
                                      <p:to>
                                        <p:strVal val="visible"/>
                                      </p:to>
                                    </p:set>
                                    <p:animEffect transition="in" filter="fade">
                                      <p:cBhvr>
                                        <p:cTn id="49" dur="500"/>
                                        <p:tgtEl>
                                          <p:spTgt spid="3485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860"/>
                                        </p:tgtEl>
                                        <p:attrNameLst>
                                          <p:attrName>style.visibility</p:attrName>
                                        </p:attrNameLst>
                                      </p:cBhvr>
                                      <p:to>
                                        <p:strVal val="visible"/>
                                      </p:to>
                                    </p:set>
                                    <p:animEffect transition="in" filter="fade">
                                      <p:cBhvr>
                                        <p:cTn id="52" dur="500"/>
                                        <p:tgtEl>
                                          <p:spTgt spid="3486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861"/>
                                        </p:tgtEl>
                                        <p:attrNameLst>
                                          <p:attrName>style.visibility</p:attrName>
                                        </p:attrNameLst>
                                      </p:cBhvr>
                                      <p:to>
                                        <p:strVal val="visible"/>
                                      </p:to>
                                    </p:set>
                                    <p:animEffect transition="in" filter="fade">
                                      <p:cBhvr>
                                        <p:cTn id="55" dur="500"/>
                                        <p:tgtEl>
                                          <p:spTgt spid="3486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862"/>
                                        </p:tgtEl>
                                        <p:attrNameLst>
                                          <p:attrName>style.visibility</p:attrName>
                                        </p:attrNameLst>
                                      </p:cBhvr>
                                      <p:to>
                                        <p:strVal val="visible"/>
                                      </p:to>
                                    </p:set>
                                    <p:animEffect transition="in" filter="fade">
                                      <p:cBhvr>
                                        <p:cTn id="58" dur="500"/>
                                        <p:tgtEl>
                                          <p:spTgt spid="3486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863"/>
                                        </p:tgtEl>
                                        <p:attrNameLst>
                                          <p:attrName>style.visibility</p:attrName>
                                        </p:attrNameLst>
                                      </p:cBhvr>
                                      <p:to>
                                        <p:strVal val="visible"/>
                                      </p:to>
                                    </p:set>
                                    <p:animEffect transition="in" filter="fade">
                                      <p:cBhvr>
                                        <p:cTn id="61" dur="500"/>
                                        <p:tgtEl>
                                          <p:spTgt spid="3486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864"/>
                                        </p:tgtEl>
                                        <p:attrNameLst>
                                          <p:attrName>style.visibility</p:attrName>
                                        </p:attrNameLst>
                                      </p:cBhvr>
                                      <p:to>
                                        <p:strVal val="visible"/>
                                      </p:to>
                                    </p:set>
                                    <p:animEffect transition="in" filter="fade">
                                      <p:cBhvr>
                                        <p:cTn id="64" dur="500"/>
                                        <p:tgtEl>
                                          <p:spTgt spid="3486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865"/>
                                        </p:tgtEl>
                                        <p:attrNameLst>
                                          <p:attrName>style.visibility</p:attrName>
                                        </p:attrNameLst>
                                      </p:cBhvr>
                                      <p:to>
                                        <p:strVal val="visible"/>
                                      </p:to>
                                    </p:set>
                                    <p:animEffect transition="in" filter="fade">
                                      <p:cBhvr>
                                        <p:cTn id="67" dur="500"/>
                                        <p:tgtEl>
                                          <p:spTgt spid="348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866"/>
                                        </p:tgtEl>
                                        <p:attrNameLst>
                                          <p:attrName>style.visibility</p:attrName>
                                        </p:attrNameLst>
                                      </p:cBhvr>
                                      <p:to>
                                        <p:strVal val="visible"/>
                                      </p:to>
                                    </p:set>
                                    <p:animEffect transition="in" filter="fade">
                                      <p:cBhvr>
                                        <p:cTn id="70" dur="500"/>
                                        <p:tgtEl>
                                          <p:spTgt spid="3486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4867"/>
                                        </p:tgtEl>
                                        <p:attrNameLst>
                                          <p:attrName>style.visibility</p:attrName>
                                        </p:attrNameLst>
                                      </p:cBhvr>
                                      <p:to>
                                        <p:strVal val="visible"/>
                                      </p:to>
                                    </p:set>
                                    <p:animEffect transition="in" filter="fade">
                                      <p:cBhvr>
                                        <p:cTn id="73" dur="500"/>
                                        <p:tgtEl>
                                          <p:spTgt spid="3486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868"/>
                                        </p:tgtEl>
                                        <p:attrNameLst>
                                          <p:attrName>style.visibility</p:attrName>
                                        </p:attrNameLst>
                                      </p:cBhvr>
                                      <p:to>
                                        <p:strVal val="visible"/>
                                      </p:to>
                                    </p:set>
                                    <p:animEffect transition="in" filter="fade">
                                      <p:cBhvr>
                                        <p:cTn id="76" dur="500"/>
                                        <p:tgtEl>
                                          <p:spTgt spid="3486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869"/>
                                        </p:tgtEl>
                                        <p:attrNameLst>
                                          <p:attrName>style.visibility</p:attrName>
                                        </p:attrNameLst>
                                      </p:cBhvr>
                                      <p:to>
                                        <p:strVal val="visible"/>
                                      </p:to>
                                    </p:set>
                                    <p:animEffect transition="in" filter="fade">
                                      <p:cBhvr>
                                        <p:cTn id="79" dur="500"/>
                                        <p:tgtEl>
                                          <p:spTgt spid="3486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4870"/>
                                        </p:tgtEl>
                                        <p:attrNameLst>
                                          <p:attrName>style.visibility</p:attrName>
                                        </p:attrNameLst>
                                      </p:cBhvr>
                                      <p:to>
                                        <p:strVal val="visible"/>
                                      </p:to>
                                    </p:set>
                                    <p:animEffect transition="in" filter="fade">
                                      <p:cBhvr>
                                        <p:cTn id="82" dur="500"/>
                                        <p:tgtEl>
                                          <p:spTgt spid="3487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4871"/>
                                        </p:tgtEl>
                                        <p:attrNameLst>
                                          <p:attrName>style.visibility</p:attrName>
                                        </p:attrNameLst>
                                      </p:cBhvr>
                                      <p:to>
                                        <p:strVal val="visible"/>
                                      </p:to>
                                    </p:set>
                                    <p:animEffect transition="in" filter="fade">
                                      <p:cBhvr>
                                        <p:cTn id="85" dur="500"/>
                                        <p:tgtEl>
                                          <p:spTgt spid="3487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872"/>
                                        </p:tgtEl>
                                        <p:attrNameLst>
                                          <p:attrName>style.visibility</p:attrName>
                                        </p:attrNameLst>
                                      </p:cBhvr>
                                      <p:to>
                                        <p:strVal val="visible"/>
                                      </p:to>
                                    </p:set>
                                    <p:animEffect transition="in" filter="fade">
                                      <p:cBhvr>
                                        <p:cTn id="88" dur="500"/>
                                        <p:tgtEl>
                                          <p:spTgt spid="3487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4873"/>
                                        </p:tgtEl>
                                        <p:attrNameLst>
                                          <p:attrName>style.visibility</p:attrName>
                                        </p:attrNameLst>
                                      </p:cBhvr>
                                      <p:to>
                                        <p:strVal val="visible"/>
                                      </p:to>
                                    </p:set>
                                    <p:animEffect transition="in" filter="fade">
                                      <p:cBhvr>
                                        <p:cTn id="91" dur="500"/>
                                        <p:tgtEl>
                                          <p:spTgt spid="3487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4874"/>
                                        </p:tgtEl>
                                        <p:attrNameLst>
                                          <p:attrName>style.visibility</p:attrName>
                                        </p:attrNameLst>
                                      </p:cBhvr>
                                      <p:to>
                                        <p:strVal val="visible"/>
                                      </p:to>
                                    </p:set>
                                    <p:animEffect transition="in" filter="fade">
                                      <p:cBhvr>
                                        <p:cTn id="94" dur="500"/>
                                        <p:tgtEl>
                                          <p:spTgt spid="3487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875"/>
                                        </p:tgtEl>
                                        <p:attrNameLst>
                                          <p:attrName>style.visibility</p:attrName>
                                        </p:attrNameLst>
                                      </p:cBhvr>
                                      <p:to>
                                        <p:strVal val="visible"/>
                                      </p:to>
                                    </p:set>
                                    <p:animEffect transition="in" filter="fade">
                                      <p:cBhvr>
                                        <p:cTn id="97" dur="500"/>
                                        <p:tgtEl>
                                          <p:spTgt spid="3487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4876"/>
                                        </p:tgtEl>
                                        <p:attrNameLst>
                                          <p:attrName>style.visibility</p:attrName>
                                        </p:attrNameLst>
                                      </p:cBhvr>
                                      <p:to>
                                        <p:strVal val="visible"/>
                                      </p:to>
                                    </p:set>
                                    <p:animEffect transition="in" filter="fade">
                                      <p:cBhvr>
                                        <p:cTn id="100" dur="500"/>
                                        <p:tgtEl>
                                          <p:spTgt spid="3487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4877"/>
                                        </p:tgtEl>
                                        <p:attrNameLst>
                                          <p:attrName>style.visibility</p:attrName>
                                        </p:attrNameLst>
                                      </p:cBhvr>
                                      <p:to>
                                        <p:strVal val="visible"/>
                                      </p:to>
                                    </p:set>
                                    <p:animEffect transition="in" filter="fade">
                                      <p:cBhvr>
                                        <p:cTn id="103" dur="500"/>
                                        <p:tgtEl>
                                          <p:spTgt spid="3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5" grpId="0" animBg="1"/>
      <p:bldP spid="34846" grpId="0"/>
      <p:bldP spid="34847" grpId="0"/>
      <p:bldP spid="34848" grpId="0" animBg="1"/>
      <p:bldP spid="34849" grpId="0" animBg="1"/>
      <p:bldP spid="34850" grpId="0"/>
      <p:bldP spid="34851" grpId="0"/>
      <p:bldP spid="34852" grpId="0" animBg="1"/>
      <p:bldP spid="34853" grpId="0"/>
      <p:bldP spid="34854" grpId="0"/>
      <p:bldP spid="34855" grpId="0" animBg="1"/>
      <p:bldP spid="34856" grpId="0" animBg="1"/>
      <p:bldP spid="34857" grpId="0"/>
      <p:bldP spid="34858" grpId="0" animBg="1"/>
      <p:bldP spid="34859" grpId="0"/>
      <p:bldP spid="34860" grpId="0" animBg="1"/>
      <p:bldP spid="34861" grpId="0"/>
      <p:bldP spid="34862" grpId="0" animBg="1"/>
      <p:bldP spid="34863" grpId="0" animBg="1"/>
      <p:bldP spid="34864" grpId="0"/>
      <p:bldP spid="34865" grpId="0" animBg="1"/>
      <p:bldP spid="34866" grpId="0"/>
      <p:bldP spid="34867" grpId="0" animBg="1"/>
      <p:bldP spid="34868" grpId="0"/>
      <p:bldP spid="34869" grpId="0" animBg="1"/>
      <p:bldP spid="34870" grpId="0"/>
      <p:bldP spid="34871" grpId="0"/>
      <p:bldP spid="34872" grpId="0"/>
      <p:bldP spid="34873" grpId="0"/>
      <p:bldP spid="34874" grpId="0"/>
      <p:bldP spid="34875" grpId="0"/>
      <p:bldP spid="34876" grpId="0"/>
      <p:bldP spid="348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Freeform 9"/>
          <p:cNvSpPr>
            <a:spLocks/>
          </p:cNvSpPr>
          <p:nvPr/>
        </p:nvSpPr>
        <p:spPr bwMode="auto">
          <a:xfrm>
            <a:off x="4589465" y="1584597"/>
            <a:ext cx="4173537" cy="5084763"/>
          </a:xfrm>
          <a:custGeom>
            <a:avLst/>
            <a:gdLst>
              <a:gd name="T0" fmla="*/ 0 w 1776"/>
              <a:gd name="T1" fmla="*/ 2147483647 h 1824"/>
              <a:gd name="T2" fmla="*/ 0 w 1776"/>
              <a:gd name="T3" fmla="*/ 2147483647 h 1824"/>
              <a:gd name="T4" fmla="*/ 2147483647 w 1776"/>
              <a:gd name="T5" fmla="*/ 0 h 1824"/>
              <a:gd name="T6" fmla="*/ 2147483647 w 1776"/>
              <a:gd name="T7" fmla="*/ 2147483647 h 1824"/>
              <a:gd name="T8" fmla="*/ 0 w 1776"/>
              <a:gd name="T9" fmla="*/ 2147483647 h 1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6" h="1824">
                <a:moveTo>
                  <a:pt x="0" y="1512"/>
                </a:moveTo>
                <a:lnTo>
                  <a:pt x="0" y="198"/>
                </a:lnTo>
                <a:lnTo>
                  <a:pt x="1776" y="0"/>
                </a:lnTo>
                <a:lnTo>
                  <a:pt x="1776" y="1824"/>
                </a:lnTo>
                <a:lnTo>
                  <a:pt x="0" y="1512"/>
                </a:lnTo>
                <a:close/>
              </a:path>
            </a:pathLst>
          </a:custGeom>
          <a:gradFill rotWithShape="0">
            <a:gsLst>
              <a:gs pos="0">
                <a:schemeClr val="bg1"/>
              </a:gs>
              <a:gs pos="100000">
                <a:srgbClr val="9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06" name="Text Box 11"/>
          <p:cNvSpPr txBox="1">
            <a:spLocks noChangeAspect="1" noChangeArrowheads="1"/>
          </p:cNvSpPr>
          <p:nvPr/>
        </p:nvSpPr>
        <p:spPr bwMode="auto">
          <a:xfrm>
            <a:off x="2247900" y="5038996"/>
            <a:ext cx="112723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rPr>
              <a:t>CH</a:t>
            </a:r>
            <a:r>
              <a:rPr lang="fr-FR" sz="2700" baseline="-25000">
                <a:solidFill>
                  <a:srgbClr val="000000"/>
                </a:solidFill>
                <a:latin typeface="Arial Narrow" panose="020B0606020202030204" pitchFamily="34" charset="0"/>
              </a:rPr>
              <a:t>2</a:t>
            </a:r>
            <a:r>
              <a:rPr lang="fr-FR" sz="2700">
                <a:solidFill>
                  <a:srgbClr val="FF0000"/>
                </a:solidFill>
                <a:latin typeface="Arial Narrow" panose="020B0606020202030204" pitchFamily="34" charset="0"/>
              </a:rPr>
              <a:t>OH</a:t>
            </a:r>
          </a:p>
        </p:txBody>
      </p:sp>
      <p:sp>
        <p:nvSpPr>
          <p:cNvPr id="29707" name="Text Box 12"/>
          <p:cNvSpPr txBox="1">
            <a:spLocks noChangeAspect="1" noChangeArrowheads="1"/>
          </p:cNvSpPr>
          <p:nvPr/>
        </p:nvSpPr>
        <p:spPr bwMode="auto">
          <a:xfrm>
            <a:off x="1753095" y="3318146"/>
            <a:ext cx="12105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FF0000"/>
                </a:solidFill>
                <a:latin typeface="Arial Narrow" panose="020B0606020202030204" pitchFamily="34" charset="0"/>
              </a:rPr>
              <a:t>HO</a:t>
            </a:r>
            <a:r>
              <a:rPr lang="fr-FR" sz="2700">
                <a:solidFill>
                  <a:srgbClr val="000000"/>
                </a:solidFill>
                <a:latin typeface="Arial Narrow" panose="020B0606020202030204" pitchFamily="34" charset="0"/>
              </a:rPr>
              <a:t>-C-H</a:t>
            </a:r>
          </a:p>
        </p:txBody>
      </p:sp>
      <p:sp>
        <p:nvSpPr>
          <p:cNvPr id="29708" name="Text Box 13"/>
          <p:cNvSpPr txBox="1">
            <a:spLocks noChangeAspect="1" noChangeArrowheads="1"/>
          </p:cNvSpPr>
          <p:nvPr/>
        </p:nvSpPr>
        <p:spPr bwMode="auto">
          <a:xfrm>
            <a:off x="2018207" y="4465908"/>
            <a:ext cx="12105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rPr>
              <a:t>H-C-</a:t>
            </a:r>
            <a:r>
              <a:rPr lang="fr-FR" sz="2700">
                <a:solidFill>
                  <a:srgbClr val="FF0000"/>
                </a:solidFill>
                <a:latin typeface="Arial Narrow" panose="020B0606020202030204" pitchFamily="34" charset="0"/>
              </a:rPr>
              <a:t>OH</a:t>
            </a:r>
          </a:p>
        </p:txBody>
      </p:sp>
      <p:sp>
        <p:nvSpPr>
          <p:cNvPr id="29709" name="Line 14"/>
          <p:cNvSpPr>
            <a:spLocks noChangeAspect="1" noChangeShapeType="1"/>
          </p:cNvSpPr>
          <p:nvPr/>
        </p:nvSpPr>
        <p:spPr bwMode="auto">
          <a:xfrm flipV="1">
            <a:off x="2476500" y="4351608"/>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10" name="Line 15"/>
          <p:cNvSpPr>
            <a:spLocks noChangeAspect="1" noChangeShapeType="1"/>
          </p:cNvSpPr>
          <p:nvPr/>
        </p:nvSpPr>
        <p:spPr bwMode="auto">
          <a:xfrm flipV="1">
            <a:off x="2476500" y="4894535"/>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11" name="Line 16"/>
          <p:cNvSpPr>
            <a:spLocks noChangeAspect="1" noChangeShapeType="1"/>
          </p:cNvSpPr>
          <p:nvPr/>
        </p:nvSpPr>
        <p:spPr bwMode="auto">
          <a:xfrm flipV="1">
            <a:off x="2476500" y="3780110"/>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12" name="Text Box 17"/>
          <p:cNvSpPr txBox="1">
            <a:spLocks noChangeAspect="1" noChangeArrowheads="1"/>
          </p:cNvSpPr>
          <p:nvPr/>
        </p:nvSpPr>
        <p:spPr bwMode="auto">
          <a:xfrm>
            <a:off x="2003920" y="3913460"/>
            <a:ext cx="12105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rPr>
              <a:t>H-C-</a:t>
            </a:r>
            <a:r>
              <a:rPr lang="fr-FR" sz="2700">
                <a:solidFill>
                  <a:srgbClr val="FF0000"/>
                </a:solidFill>
                <a:latin typeface="Arial Narrow" panose="020B0606020202030204" pitchFamily="34" charset="0"/>
              </a:rPr>
              <a:t>OH</a:t>
            </a:r>
          </a:p>
        </p:txBody>
      </p:sp>
      <p:sp>
        <p:nvSpPr>
          <p:cNvPr id="29713" name="Line 18"/>
          <p:cNvSpPr>
            <a:spLocks noChangeAspect="1" noChangeShapeType="1"/>
          </p:cNvSpPr>
          <p:nvPr/>
        </p:nvSpPr>
        <p:spPr bwMode="auto">
          <a:xfrm flipV="1">
            <a:off x="2476500" y="3189560"/>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14" name="Text Box 19"/>
          <p:cNvSpPr txBox="1">
            <a:spLocks noChangeAspect="1" noChangeArrowheads="1"/>
          </p:cNvSpPr>
          <p:nvPr/>
        </p:nvSpPr>
        <p:spPr bwMode="auto">
          <a:xfrm>
            <a:off x="2259014" y="2176735"/>
            <a:ext cx="8162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rPr>
              <a:t>CHO</a:t>
            </a:r>
          </a:p>
        </p:txBody>
      </p:sp>
      <p:sp>
        <p:nvSpPr>
          <p:cNvPr id="29715" name="Line 20"/>
          <p:cNvSpPr>
            <a:spLocks noChangeAspect="1" noChangeShapeType="1"/>
          </p:cNvSpPr>
          <p:nvPr/>
        </p:nvSpPr>
        <p:spPr bwMode="auto">
          <a:xfrm flipV="1">
            <a:off x="2476500" y="2611710"/>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16" name="Text Box 21"/>
          <p:cNvSpPr txBox="1">
            <a:spLocks noChangeAspect="1" noChangeArrowheads="1"/>
          </p:cNvSpPr>
          <p:nvPr/>
        </p:nvSpPr>
        <p:spPr bwMode="auto">
          <a:xfrm>
            <a:off x="1997570" y="2743471"/>
            <a:ext cx="12105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dirty="0">
                <a:solidFill>
                  <a:srgbClr val="000000"/>
                </a:solidFill>
                <a:latin typeface="Arial Narrow" panose="020B0606020202030204" pitchFamily="34" charset="0"/>
              </a:rPr>
              <a:t>H-C-</a:t>
            </a:r>
            <a:r>
              <a:rPr lang="fr-FR" sz="2700" dirty="0">
                <a:solidFill>
                  <a:srgbClr val="FF0000"/>
                </a:solidFill>
                <a:latin typeface="Arial Narrow" panose="020B0606020202030204" pitchFamily="34" charset="0"/>
              </a:rPr>
              <a:t>OH</a:t>
            </a:r>
          </a:p>
        </p:txBody>
      </p:sp>
      <p:sp>
        <p:nvSpPr>
          <p:cNvPr id="29717" name="Text Box 22"/>
          <p:cNvSpPr txBox="1">
            <a:spLocks noChangeArrowheads="1"/>
          </p:cNvSpPr>
          <p:nvPr/>
        </p:nvSpPr>
        <p:spPr bwMode="auto">
          <a:xfrm>
            <a:off x="1903415" y="5591443"/>
            <a:ext cx="1885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2400">
                <a:solidFill>
                  <a:srgbClr val="000000"/>
                </a:solidFill>
                <a:latin typeface="Arial Narrow" panose="020B0606020202030204" pitchFamily="34" charset="0"/>
              </a:rPr>
              <a:t>D-glucose</a:t>
            </a:r>
          </a:p>
        </p:txBody>
      </p:sp>
      <p:sp>
        <p:nvSpPr>
          <p:cNvPr id="29718" name="Text Box 24"/>
          <p:cNvSpPr txBox="1">
            <a:spLocks noChangeAspect="1" noChangeArrowheads="1"/>
          </p:cNvSpPr>
          <p:nvPr/>
        </p:nvSpPr>
        <p:spPr bwMode="auto">
          <a:xfrm>
            <a:off x="5543550" y="5038996"/>
            <a:ext cx="112723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3333CC"/>
                </a:solidFill>
                <a:latin typeface="Arial Narrow" panose="020B0606020202030204" pitchFamily="34" charset="0"/>
              </a:rPr>
              <a:t>CH</a:t>
            </a:r>
            <a:r>
              <a:rPr lang="fr-FR" sz="2700" baseline="-25000">
                <a:solidFill>
                  <a:srgbClr val="3333CC"/>
                </a:solidFill>
                <a:latin typeface="Arial Narrow" panose="020B0606020202030204" pitchFamily="34" charset="0"/>
              </a:rPr>
              <a:t>2</a:t>
            </a:r>
            <a:r>
              <a:rPr lang="fr-FR" sz="2700">
                <a:solidFill>
                  <a:srgbClr val="FF0000"/>
                </a:solidFill>
                <a:latin typeface="Arial Narrow" panose="020B0606020202030204" pitchFamily="34" charset="0"/>
              </a:rPr>
              <a:t>OH</a:t>
            </a:r>
          </a:p>
        </p:txBody>
      </p:sp>
      <p:sp>
        <p:nvSpPr>
          <p:cNvPr id="29719" name="Text Box 25"/>
          <p:cNvSpPr txBox="1">
            <a:spLocks noChangeAspect="1" noChangeArrowheads="1"/>
          </p:cNvSpPr>
          <p:nvPr/>
        </p:nvSpPr>
        <p:spPr bwMode="auto">
          <a:xfrm>
            <a:off x="5311058" y="3334772"/>
            <a:ext cx="12105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dirty="0">
                <a:solidFill>
                  <a:srgbClr val="3333CC"/>
                </a:solidFill>
                <a:latin typeface="Arial Narrow" panose="020B0606020202030204" pitchFamily="34" charset="0"/>
              </a:rPr>
              <a:t>H-C-</a:t>
            </a:r>
            <a:r>
              <a:rPr lang="fr-FR" sz="2700" dirty="0">
                <a:solidFill>
                  <a:srgbClr val="FF0000"/>
                </a:solidFill>
                <a:latin typeface="Arial Narrow" panose="020B0606020202030204" pitchFamily="34" charset="0"/>
              </a:rPr>
              <a:t>OH</a:t>
            </a:r>
          </a:p>
        </p:txBody>
      </p:sp>
      <p:sp>
        <p:nvSpPr>
          <p:cNvPr id="29720" name="Text Box 26"/>
          <p:cNvSpPr txBox="1">
            <a:spLocks noChangeAspect="1" noChangeArrowheads="1"/>
          </p:cNvSpPr>
          <p:nvPr/>
        </p:nvSpPr>
        <p:spPr bwMode="auto">
          <a:xfrm>
            <a:off x="5080870" y="4482534"/>
            <a:ext cx="12105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FF0000"/>
                </a:solidFill>
                <a:latin typeface="Arial Narrow" panose="020B0606020202030204" pitchFamily="34" charset="0"/>
              </a:rPr>
              <a:t>HO</a:t>
            </a:r>
            <a:r>
              <a:rPr lang="fr-FR" sz="2700">
                <a:solidFill>
                  <a:srgbClr val="3333CC"/>
                </a:solidFill>
                <a:latin typeface="Arial Narrow" panose="020B0606020202030204" pitchFamily="34" charset="0"/>
              </a:rPr>
              <a:t>-C-H</a:t>
            </a:r>
          </a:p>
        </p:txBody>
      </p:sp>
      <p:sp>
        <p:nvSpPr>
          <p:cNvPr id="29721" name="Line 27"/>
          <p:cNvSpPr>
            <a:spLocks noChangeAspect="1" noChangeShapeType="1"/>
          </p:cNvSpPr>
          <p:nvPr/>
        </p:nvSpPr>
        <p:spPr bwMode="auto">
          <a:xfrm flipV="1">
            <a:off x="5772150" y="4351608"/>
            <a:ext cx="0" cy="24288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22" name="Line 28"/>
          <p:cNvSpPr>
            <a:spLocks noChangeAspect="1" noChangeShapeType="1"/>
          </p:cNvSpPr>
          <p:nvPr/>
        </p:nvSpPr>
        <p:spPr bwMode="auto">
          <a:xfrm flipV="1">
            <a:off x="5772150" y="4894535"/>
            <a:ext cx="0" cy="24288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23" name="Line 29"/>
          <p:cNvSpPr>
            <a:spLocks noChangeAspect="1" noChangeShapeType="1"/>
          </p:cNvSpPr>
          <p:nvPr/>
        </p:nvSpPr>
        <p:spPr bwMode="auto">
          <a:xfrm flipV="1">
            <a:off x="5772150" y="3780110"/>
            <a:ext cx="0" cy="24288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24" name="Text Box 30"/>
          <p:cNvSpPr txBox="1">
            <a:spLocks noChangeAspect="1" noChangeArrowheads="1"/>
          </p:cNvSpPr>
          <p:nvPr/>
        </p:nvSpPr>
        <p:spPr bwMode="auto">
          <a:xfrm>
            <a:off x="5047533" y="3930086"/>
            <a:ext cx="12105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FF0000"/>
                </a:solidFill>
                <a:latin typeface="Arial Narrow" panose="020B0606020202030204" pitchFamily="34" charset="0"/>
              </a:rPr>
              <a:t>HO</a:t>
            </a:r>
            <a:r>
              <a:rPr lang="fr-FR" sz="2700">
                <a:solidFill>
                  <a:srgbClr val="3333CC"/>
                </a:solidFill>
                <a:latin typeface="Arial Narrow" panose="020B0606020202030204" pitchFamily="34" charset="0"/>
              </a:rPr>
              <a:t>-C-H</a:t>
            </a:r>
          </a:p>
        </p:txBody>
      </p:sp>
      <p:sp>
        <p:nvSpPr>
          <p:cNvPr id="29725" name="Line 31"/>
          <p:cNvSpPr>
            <a:spLocks noChangeAspect="1" noChangeShapeType="1"/>
          </p:cNvSpPr>
          <p:nvPr/>
        </p:nvSpPr>
        <p:spPr bwMode="auto">
          <a:xfrm flipV="1">
            <a:off x="5772150" y="3189560"/>
            <a:ext cx="0" cy="24288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26" name="Text Box 32"/>
          <p:cNvSpPr txBox="1">
            <a:spLocks noChangeAspect="1" noChangeArrowheads="1"/>
          </p:cNvSpPr>
          <p:nvPr/>
        </p:nvSpPr>
        <p:spPr bwMode="auto">
          <a:xfrm>
            <a:off x="5554665" y="2176735"/>
            <a:ext cx="8162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3333CC"/>
                </a:solidFill>
                <a:latin typeface="Arial Narrow" panose="020B0606020202030204" pitchFamily="34" charset="0"/>
              </a:rPr>
              <a:t>CHO</a:t>
            </a:r>
          </a:p>
        </p:txBody>
      </p:sp>
      <p:sp>
        <p:nvSpPr>
          <p:cNvPr id="29727" name="Line 33"/>
          <p:cNvSpPr>
            <a:spLocks noChangeAspect="1" noChangeShapeType="1"/>
          </p:cNvSpPr>
          <p:nvPr/>
        </p:nvSpPr>
        <p:spPr bwMode="auto">
          <a:xfrm flipV="1">
            <a:off x="5772150" y="2611710"/>
            <a:ext cx="0" cy="24288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28" name="Text Box 34"/>
          <p:cNvSpPr txBox="1">
            <a:spLocks noChangeAspect="1" noChangeArrowheads="1"/>
          </p:cNvSpPr>
          <p:nvPr/>
        </p:nvSpPr>
        <p:spPr bwMode="auto">
          <a:xfrm>
            <a:off x="5060233" y="2760097"/>
            <a:ext cx="12105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dirty="0">
                <a:solidFill>
                  <a:srgbClr val="FF0000"/>
                </a:solidFill>
                <a:latin typeface="Arial Narrow" panose="020B0606020202030204" pitchFamily="34" charset="0"/>
              </a:rPr>
              <a:t>HO</a:t>
            </a:r>
            <a:r>
              <a:rPr lang="fr-FR" sz="2700" dirty="0">
                <a:solidFill>
                  <a:srgbClr val="3333CC"/>
                </a:solidFill>
                <a:latin typeface="Arial Narrow" panose="020B0606020202030204" pitchFamily="34" charset="0"/>
              </a:rPr>
              <a:t>-C-H</a:t>
            </a:r>
          </a:p>
        </p:txBody>
      </p:sp>
      <p:sp>
        <p:nvSpPr>
          <p:cNvPr id="29729" name="Text Box 35"/>
          <p:cNvSpPr txBox="1">
            <a:spLocks noChangeArrowheads="1"/>
          </p:cNvSpPr>
          <p:nvPr/>
        </p:nvSpPr>
        <p:spPr bwMode="auto">
          <a:xfrm>
            <a:off x="5148265" y="5591443"/>
            <a:ext cx="1885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2400">
                <a:solidFill>
                  <a:srgbClr val="3333CC"/>
                </a:solidFill>
                <a:latin typeface="Arial Narrow" panose="020B0606020202030204" pitchFamily="34" charset="0"/>
              </a:rPr>
              <a:t>L-glucose</a:t>
            </a:r>
          </a:p>
        </p:txBody>
      </p:sp>
      <p:sp>
        <p:nvSpPr>
          <p:cNvPr id="29730" name="Line 38"/>
          <p:cNvSpPr>
            <a:spLocks noChangeShapeType="1"/>
          </p:cNvSpPr>
          <p:nvPr/>
        </p:nvSpPr>
        <p:spPr bwMode="auto">
          <a:xfrm flipV="1">
            <a:off x="673100" y="2702193"/>
            <a:ext cx="0" cy="2349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31" name="Line 39"/>
          <p:cNvSpPr>
            <a:spLocks noChangeShapeType="1"/>
          </p:cNvSpPr>
          <p:nvPr/>
        </p:nvSpPr>
        <p:spPr bwMode="auto">
          <a:xfrm>
            <a:off x="673100" y="4734193"/>
            <a:ext cx="2413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32" name="Line 40"/>
          <p:cNvSpPr>
            <a:spLocks noChangeShapeType="1"/>
          </p:cNvSpPr>
          <p:nvPr/>
        </p:nvSpPr>
        <p:spPr bwMode="auto">
          <a:xfrm>
            <a:off x="673100" y="4165868"/>
            <a:ext cx="2413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33" name="Line 41"/>
          <p:cNvSpPr>
            <a:spLocks noChangeShapeType="1"/>
          </p:cNvSpPr>
          <p:nvPr/>
        </p:nvSpPr>
        <p:spPr bwMode="auto">
          <a:xfrm>
            <a:off x="431800" y="3599131"/>
            <a:ext cx="2413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34" name="Line 42"/>
          <p:cNvSpPr>
            <a:spLocks noChangeShapeType="1"/>
          </p:cNvSpPr>
          <p:nvPr/>
        </p:nvSpPr>
        <p:spPr bwMode="auto">
          <a:xfrm>
            <a:off x="673100" y="3032393"/>
            <a:ext cx="2413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35" name="Rectangle 43"/>
          <p:cNvSpPr>
            <a:spLocks noChangeArrowheads="1"/>
          </p:cNvSpPr>
          <p:nvPr/>
        </p:nvSpPr>
        <p:spPr bwMode="auto">
          <a:xfrm>
            <a:off x="457200" y="5029471"/>
            <a:ext cx="112723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Arial" charset="0"/>
              </a:rPr>
              <a:t>CH</a:t>
            </a:r>
            <a:r>
              <a:rPr lang="fr-FR" sz="2700" b="1" baseline="-25000">
                <a:solidFill>
                  <a:srgbClr val="000000"/>
                </a:solidFill>
                <a:latin typeface="Arial Narrow" panose="020B0606020202030204" pitchFamily="34" charset="0"/>
                <a:cs typeface="Arial" charset="0"/>
              </a:rPr>
              <a:t>2</a:t>
            </a:r>
            <a:r>
              <a:rPr lang="fr-FR" sz="2700" b="1">
                <a:solidFill>
                  <a:srgbClr val="FF0000"/>
                </a:solidFill>
                <a:latin typeface="Arial Narrow" panose="020B0606020202030204" pitchFamily="34" charset="0"/>
                <a:cs typeface="Arial" charset="0"/>
              </a:rPr>
              <a:t>OH</a:t>
            </a:r>
          </a:p>
        </p:txBody>
      </p:sp>
      <p:sp>
        <p:nvSpPr>
          <p:cNvPr id="29736" name="Rectangle 44"/>
          <p:cNvSpPr>
            <a:spLocks noChangeArrowheads="1"/>
          </p:cNvSpPr>
          <p:nvPr/>
        </p:nvSpPr>
        <p:spPr bwMode="auto">
          <a:xfrm>
            <a:off x="457202" y="2248170"/>
            <a:ext cx="8162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Arial" charset="0"/>
              </a:rPr>
              <a:t>CHO</a:t>
            </a:r>
          </a:p>
        </p:txBody>
      </p:sp>
      <p:sp>
        <p:nvSpPr>
          <p:cNvPr id="29737" name="Line 46"/>
          <p:cNvSpPr>
            <a:spLocks noChangeShapeType="1"/>
          </p:cNvSpPr>
          <p:nvPr/>
        </p:nvSpPr>
        <p:spPr bwMode="auto">
          <a:xfrm flipV="1">
            <a:off x="7543800" y="2702193"/>
            <a:ext cx="0" cy="23495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38" name="Line 47"/>
          <p:cNvSpPr>
            <a:spLocks noChangeShapeType="1"/>
          </p:cNvSpPr>
          <p:nvPr/>
        </p:nvSpPr>
        <p:spPr bwMode="auto">
          <a:xfrm>
            <a:off x="7315200" y="4734193"/>
            <a:ext cx="2413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39" name="Line 48"/>
          <p:cNvSpPr>
            <a:spLocks noChangeShapeType="1"/>
          </p:cNvSpPr>
          <p:nvPr/>
        </p:nvSpPr>
        <p:spPr bwMode="auto">
          <a:xfrm>
            <a:off x="7315200" y="4165868"/>
            <a:ext cx="2413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40" name="Line 49"/>
          <p:cNvSpPr>
            <a:spLocks noChangeShapeType="1"/>
          </p:cNvSpPr>
          <p:nvPr/>
        </p:nvSpPr>
        <p:spPr bwMode="auto">
          <a:xfrm>
            <a:off x="7531100" y="3599131"/>
            <a:ext cx="2413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41" name="Line 50"/>
          <p:cNvSpPr>
            <a:spLocks noChangeShapeType="1"/>
          </p:cNvSpPr>
          <p:nvPr/>
        </p:nvSpPr>
        <p:spPr bwMode="auto">
          <a:xfrm>
            <a:off x="7315200" y="3032393"/>
            <a:ext cx="2413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742" name="Rectangle 51"/>
          <p:cNvSpPr>
            <a:spLocks noChangeArrowheads="1"/>
          </p:cNvSpPr>
          <p:nvPr/>
        </p:nvSpPr>
        <p:spPr bwMode="auto">
          <a:xfrm>
            <a:off x="7327900" y="5029471"/>
            <a:ext cx="112723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3333CC"/>
                </a:solidFill>
                <a:latin typeface="Arial Narrow" panose="020B0606020202030204" pitchFamily="34" charset="0"/>
                <a:cs typeface="Arial" charset="0"/>
              </a:rPr>
              <a:t>CH</a:t>
            </a:r>
            <a:r>
              <a:rPr lang="fr-FR" sz="2700" b="1" baseline="-25000">
                <a:solidFill>
                  <a:srgbClr val="3333CC"/>
                </a:solidFill>
                <a:latin typeface="Arial Narrow" panose="020B0606020202030204" pitchFamily="34" charset="0"/>
                <a:cs typeface="Arial" charset="0"/>
              </a:rPr>
              <a:t>2</a:t>
            </a:r>
            <a:r>
              <a:rPr lang="fr-FR" sz="2700" b="1">
                <a:solidFill>
                  <a:srgbClr val="FF0000"/>
                </a:solidFill>
                <a:latin typeface="Arial Narrow" panose="020B0606020202030204" pitchFamily="34" charset="0"/>
                <a:cs typeface="Arial" charset="0"/>
              </a:rPr>
              <a:t>OH</a:t>
            </a:r>
          </a:p>
        </p:txBody>
      </p:sp>
      <p:sp>
        <p:nvSpPr>
          <p:cNvPr id="29743" name="Rectangle 52"/>
          <p:cNvSpPr>
            <a:spLocks noChangeArrowheads="1"/>
          </p:cNvSpPr>
          <p:nvPr/>
        </p:nvSpPr>
        <p:spPr bwMode="auto">
          <a:xfrm>
            <a:off x="7327901" y="2248170"/>
            <a:ext cx="8162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3333CC"/>
                </a:solidFill>
                <a:latin typeface="Arial Narrow" panose="020B0606020202030204" pitchFamily="34" charset="0"/>
                <a:cs typeface="Arial" charset="0"/>
              </a:rPr>
              <a:t>CHO</a:t>
            </a:r>
          </a:p>
        </p:txBody>
      </p:sp>
      <p:pic>
        <p:nvPicPr>
          <p:cNvPr id="50"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398764"/>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orme libre 55"/>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57" name="Triangle isocèle 56"/>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58" name="Triangle isocèle 57"/>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59" name="Image 58"/>
          <p:cNvPicPr>
            <a:picLocks noChangeAspect="1"/>
          </p:cNvPicPr>
          <p:nvPr/>
        </p:nvPicPr>
        <p:blipFill>
          <a:blip r:embed="rId3" cstate="print"/>
          <a:stretch>
            <a:fillRect/>
          </a:stretch>
        </p:blipFill>
        <p:spPr>
          <a:xfrm>
            <a:off x="7680192" y="133387"/>
            <a:ext cx="1122991" cy="687247"/>
          </a:xfrm>
          <a:prstGeom prst="rect">
            <a:avLst/>
          </a:prstGeom>
        </p:spPr>
      </p:pic>
      <p:sp>
        <p:nvSpPr>
          <p:cNvPr id="60"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61"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B</a:t>
            </a:r>
            <a:r>
              <a:rPr lang="fr-FR"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Les monosaccharides possèdent des centres </a:t>
            </a:r>
            <a:r>
              <a:rPr lang="fr-FR" dirty="0" smtClean="0">
                <a:solidFill>
                  <a:srgbClr val="C0504D"/>
                </a:solidFill>
                <a:latin typeface="Arial Narrow" panose="020B0606020202030204" pitchFamily="34" charset="0"/>
                <a:cs typeface="Calibri" pitchFamily="34" charset="0"/>
              </a:rPr>
              <a:t>asymétriques</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4181161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718"/>
                                        </p:tgtEl>
                                        <p:attrNameLst>
                                          <p:attrName>style.visibility</p:attrName>
                                        </p:attrNameLst>
                                      </p:cBhvr>
                                      <p:to>
                                        <p:strVal val="visible"/>
                                      </p:to>
                                    </p:set>
                                    <p:animEffect transition="in" filter="fade">
                                      <p:cBhvr>
                                        <p:cTn id="7" dur="500"/>
                                        <p:tgtEl>
                                          <p:spTgt spid="297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19"/>
                                        </p:tgtEl>
                                        <p:attrNameLst>
                                          <p:attrName>style.visibility</p:attrName>
                                        </p:attrNameLst>
                                      </p:cBhvr>
                                      <p:to>
                                        <p:strVal val="visible"/>
                                      </p:to>
                                    </p:set>
                                    <p:animEffect transition="in" filter="fade">
                                      <p:cBhvr>
                                        <p:cTn id="10" dur="500"/>
                                        <p:tgtEl>
                                          <p:spTgt spid="297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720"/>
                                        </p:tgtEl>
                                        <p:attrNameLst>
                                          <p:attrName>style.visibility</p:attrName>
                                        </p:attrNameLst>
                                      </p:cBhvr>
                                      <p:to>
                                        <p:strVal val="visible"/>
                                      </p:to>
                                    </p:set>
                                    <p:animEffect transition="in" filter="fade">
                                      <p:cBhvr>
                                        <p:cTn id="13" dur="500"/>
                                        <p:tgtEl>
                                          <p:spTgt spid="297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721"/>
                                        </p:tgtEl>
                                        <p:attrNameLst>
                                          <p:attrName>style.visibility</p:attrName>
                                        </p:attrNameLst>
                                      </p:cBhvr>
                                      <p:to>
                                        <p:strVal val="visible"/>
                                      </p:to>
                                    </p:set>
                                    <p:animEffect transition="in" filter="fade">
                                      <p:cBhvr>
                                        <p:cTn id="16" dur="500"/>
                                        <p:tgtEl>
                                          <p:spTgt spid="297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722"/>
                                        </p:tgtEl>
                                        <p:attrNameLst>
                                          <p:attrName>style.visibility</p:attrName>
                                        </p:attrNameLst>
                                      </p:cBhvr>
                                      <p:to>
                                        <p:strVal val="visible"/>
                                      </p:to>
                                    </p:set>
                                    <p:animEffect transition="in" filter="fade">
                                      <p:cBhvr>
                                        <p:cTn id="19" dur="500"/>
                                        <p:tgtEl>
                                          <p:spTgt spid="297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723"/>
                                        </p:tgtEl>
                                        <p:attrNameLst>
                                          <p:attrName>style.visibility</p:attrName>
                                        </p:attrNameLst>
                                      </p:cBhvr>
                                      <p:to>
                                        <p:strVal val="visible"/>
                                      </p:to>
                                    </p:set>
                                    <p:animEffect transition="in" filter="fade">
                                      <p:cBhvr>
                                        <p:cTn id="22" dur="500"/>
                                        <p:tgtEl>
                                          <p:spTgt spid="297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724"/>
                                        </p:tgtEl>
                                        <p:attrNameLst>
                                          <p:attrName>style.visibility</p:attrName>
                                        </p:attrNameLst>
                                      </p:cBhvr>
                                      <p:to>
                                        <p:strVal val="visible"/>
                                      </p:to>
                                    </p:set>
                                    <p:animEffect transition="in" filter="fade">
                                      <p:cBhvr>
                                        <p:cTn id="25" dur="500"/>
                                        <p:tgtEl>
                                          <p:spTgt spid="297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725"/>
                                        </p:tgtEl>
                                        <p:attrNameLst>
                                          <p:attrName>style.visibility</p:attrName>
                                        </p:attrNameLst>
                                      </p:cBhvr>
                                      <p:to>
                                        <p:strVal val="visible"/>
                                      </p:to>
                                    </p:set>
                                    <p:animEffect transition="in" filter="fade">
                                      <p:cBhvr>
                                        <p:cTn id="28" dur="500"/>
                                        <p:tgtEl>
                                          <p:spTgt spid="297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726"/>
                                        </p:tgtEl>
                                        <p:attrNameLst>
                                          <p:attrName>style.visibility</p:attrName>
                                        </p:attrNameLst>
                                      </p:cBhvr>
                                      <p:to>
                                        <p:strVal val="visible"/>
                                      </p:to>
                                    </p:set>
                                    <p:animEffect transition="in" filter="fade">
                                      <p:cBhvr>
                                        <p:cTn id="31" dur="500"/>
                                        <p:tgtEl>
                                          <p:spTgt spid="297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727"/>
                                        </p:tgtEl>
                                        <p:attrNameLst>
                                          <p:attrName>style.visibility</p:attrName>
                                        </p:attrNameLst>
                                      </p:cBhvr>
                                      <p:to>
                                        <p:strVal val="visible"/>
                                      </p:to>
                                    </p:set>
                                    <p:animEffect transition="in" filter="fade">
                                      <p:cBhvr>
                                        <p:cTn id="34" dur="500"/>
                                        <p:tgtEl>
                                          <p:spTgt spid="297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728"/>
                                        </p:tgtEl>
                                        <p:attrNameLst>
                                          <p:attrName>style.visibility</p:attrName>
                                        </p:attrNameLst>
                                      </p:cBhvr>
                                      <p:to>
                                        <p:strVal val="visible"/>
                                      </p:to>
                                    </p:set>
                                    <p:animEffect transition="in" filter="fade">
                                      <p:cBhvr>
                                        <p:cTn id="37" dur="500"/>
                                        <p:tgtEl>
                                          <p:spTgt spid="297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729"/>
                                        </p:tgtEl>
                                        <p:attrNameLst>
                                          <p:attrName>style.visibility</p:attrName>
                                        </p:attrNameLst>
                                      </p:cBhvr>
                                      <p:to>
                                        <p:strVal val="visible"/>
                                      </p:to>
                                    </p:set>
                                    <p:animEffect transition="in" filter="fade">
                                      <p:cBhvr>
                                        <p:cTn id="40" dur="500"/>
                                        <p:tgtEl>
                                          <p:spTgt spid="297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737"/>
                                        </p:tgtEl>
                                        <p:attrNameLst>
                                          <p:attrName>style.visibility</p:attrName>
                                        </p:attrNameLst>
                                      </p:cBhvr>
                                      <p:to>
                                        <p:strVal val="visible"/>
                                      </p:to>
                                    </p:set>
                                    <p:animEffect transition="in" filter="fade">
                                      <p:cBhvr>
                                        <p:cTn id="43" dur="500"/>
                                        <p:tgtEl>
                                          <p:spTgt spid="297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738"/>
                                        </p:tgtEl>
                                        <p:attrNameLst>
                                          <p:attrName>style.visibility</p:attrName>
                                        </p:attrNameLst>
                                      </p:cBhvr>
                                      <p:to>
                                        <p:strVal val="visible"/>
                                      </p:to>
                                    </p:set>
                                    <p:animEffect transition="in" filter="fade">
                                      <p:cBhvr>
                                        <p:cTn id="46" dur="500"/>
                                        <p:tgtEl>
                                          <p:spTgt spid="297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739"/>
                                        </p:tgtEl>
                                        <p:attrNameLst>
                                          <p:attrName>style.visibility</p:attrName>
                                        </p:attrNameLst>
                                      </p:cBhvr>
                                      <p:to>
                                        <p:strVal val="visible"/>
                                      </p:to>
                                    </p:set>
                                    <p:animEffect transition="in" filter="fade">
                                      <p:cBhvr>
                                        <p:cTn id="49" dur="500"/>
                                        <p:tgtEl>
                                          <p:spTgt spid="297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740"/>
                                        </p:tgtEl>
                                        <p:attrNameLst>
                                          <p:attrName>style.visibility</p:attrName>
                                        </p:attrNameLst>
                                      </p:cBhvr>
                                      <p:to>
                                        <p:strVal val="visible"/>
                                      </p:to>
                                    </p:set>
                                    <p:animEffect transition="in" filter="fade">
                                      <p:cBhvr>
                                        <p:cTn id="52" dur="500"/>
                                        <p:tgtEl>
                                          <p:spTgt spid="297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741"/>
                                        </p:tgtEl>
                                        <p:attrNameLst>
                                          <p:attrName>style.visibility</p:attrName>
                                        </p:attrNameLst>
                                      </p:cBhvr>
                                      <p:to>
                                        <p:strVal val="visible"/>
                                      </p:to>
                                    </p:set>
                                    <p:animEffect transition="in" filter="fade">
                                      <p:cBhvr>
                                        <p:cTn id="55" dur="500"/>
                                        <p:tgtEl>
                                          <p:spTgt spid="297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742"/>
                                        </p:tgtEl>
                                        <p:attrNameLst>
                                          <p:attrName>style.visibility</p:attrName>
                                        </p:attrNameLst>
                                      </p:cBhvr>
                                      <p:to>
                                        <p:strVal val="visible"/>
                                      </p:to>
                                    </p:set>
                                    <p:animEffect transition="in" filter="fade">
                                      <p:cBhvr>
                                        <p:cTn id="58" dur="500"/>
                                        <p:tgtEl>
                                          <p:spTgt spid="297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743"/>
                                        </p:tgtEl>
                                        <p:attrNameLst>
                                          <p:attrName>style.visibility</p:attrName>
                                        </p:attrNameLst>
                                      </p:cBhvr>
                                      <p:to>
                                        <p:strVal val="visible"/>
                                      </p:to>
                                    </p:set>
                                    <p:animEffect transition="in" filter="fade">
                                      <p:cBhvr>
                                        <p:cTn id="61" dur="500"/>
                                        <p:tgtEl>
                                          <p:spTgt spid="297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233"/>
                                        </p:tgtEl>
                                        <p:attrNameLst>
                                          <p:attrName>style.visibility</p:attrName>
                                        </p:attrNameLst>
                                      </p:cBhvr>
                                      <p:to>
                                        <p:strVal val="visible"/>
                                      </p:to>
                                    </p:set>
                                    <p:animEffect transition="in" filter="fade">
                                      <p:cBhvr>
                                        <p:cTn id="64"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nimBg="1"/>
      <p:bldP spid="29718" grpId="0"/>
      <p:bldP spid="29719" grpId="0"/>
      <p:bldP spid="29720" grpId="0"/>
      <p:bldP spid="29721" grpId="0" animBg="1"/>
      <p:bldP spid="29722" grpId="0" animBg="1"/>
      <p:bldP spid="29723" grpId="0" animBg="1"/>
      <p:bldP spid="29724" grpId="0"/>
      <p:bldP spid="29725" grpId="0" animBg="1"/>
      <p:bldP spid="29726" grpId="0"/>
      <p:bldP spid="29727" grpId="0" animBg="1"/>
      <p:bldP spid="29728" grpId="0"/>
      <p:bldP spid="29729" grpId="0"/>
      <p:bldP spid="29737" grpId="0" animBg="1"/>
      <p:bldP spid="29738" grpId="0" animBg="1"/>
      <p:bldP spid="29739" grpId="0" animBg="1"/>
      <p:bldP spid="29740" grpId="0" animBg="1"/>
      <p:bldP spid="29741" grpId="0" animBg="1"/>
      <p:bldP spid="29742" grpId="0"/>
      <p:bldP spid="297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132" y="1785005"/>
            <a:ext cx="7866318" cy="4524315"/>
          </a:xfrm>
          <a:prstGeom prst="rect">
            <a:avLst/>
          </a:prstGeom>
        </p:spPr>
        <p:txBody>
          <a:bodyPr wrap="square">
            <a:spAutoFit/>
          </a:bodyPr>
          <a:lstStyle/>
          <a:p>
            <a:pPr fontAlgn="base">
              <a:spcBef>
                <a:spcPct val="0"/>
              </a:spcBef>
              <a:spcAft>
                <a:spcPct val="0"/>
              </a:spcAft>
            </a:pPr>
            <a:r>
              <a:rPr lang="fr-FR" sz="2400" dirty="0" smtClean="0">
                <a:solidFill>
                  <a:srgbClr val="000000"/>
                </a:solidFill>
                <a:latin typeface="Arial Narrow" panose="020B0606020202030204" pitchFamily="34" charset="0"/>
                <a:cs typeface="Calibri" pitchFamily="34" charset="0"/>
              </a:rPr>
              <a:t>Les </a:t>
            </a:r>
            <a:r>
              <a:rPr lang="fr-FR" sz="2400" dirty="0">
                <a:solidFill>
                  <a:srgbClr val="000000"/>
                </a:solidFill>
                <a:latin typeface="Arial Narrow" panose="020B0606020202030204" pitchFamily="34" charset="0"/>
                <a:cs typeface="Calibri" pitchFamily="34" charset="0"/>
              </a:rPr>
              <a:t>oses naturels sont en général de série D</a:t>
            </a:r>
          </a:p>
          <a:p>
            <a:pPr fontAlgn="base">
              <a:spcBef>
                <a:spcPct val="0"/>
              </a:spcBef>
              <a:spcAft>
                <a:spcPct val="0"/>
              </a:spcAft>
            </a:pPr>
            <a:endParaRPr lang="fr-FR" sz="2400" dirty="0">
              <a:solidFill>
                <a:srgbClr val="000000"/>
              </a:solidFill>
              <a:latin typeface="Arial Narrow" panose="020B0606020202030204" pitchFamily="34" charset="0"/>
              <a:cs typeface="Calibri" pitchFamily="34" charset="0"/>
            </a:endParaRPr>
          </a:p>
          <a:p>
            <a:pPr fontAlgn="base">
              <a:spcBef>
                <a:spcPct val="0"/>
              </a:spcBef>
              <a:spcAft>
                <a:spcPct val="0"/>
              </a:spcAft>
            </a:pPr>
            <a:r>
              <a:rPr lang="fr-FR" sz="2400" dirty="0" smtClean="0">
                <a:solidFill>
                  <a:srgbClr val="000000"/>
                </a:solidFill>
                <a:latin typeface="Arial Narrow" panose="020B0606020202030204" pitchFamily="34" charset="0"/>
                <a:cs typeface="Calibri" pitchFamily="34" charset="0"/>
              </a:rPr>
              <a:t>D ou </a:t>
            </a:r>
            <a:r>
              <a:rPr lang="fr-FR" sz="2400" dirty="0">
                <a:solidFill>
                  <a:srgbClr val="000000"/>
                </a:solidFill>
                <a:latin typeface="Arial Narrow" panose="020B0606020202030204" pitchFamily="34" charset="0"/>
                <a:cs typeface="Calibri" pitchFamily="34" charset="0"/>
              </a:rPr>
              <a:t>L </a:t>
            </a:r>
            <a:r>
              <a:rPr lang="fr-FR" sz="2400" b="1" dirty="0">
                <a:solidFill>
                  <a:srgbClr val="FF0000"/>
                </a:solidFill>
                <a:latin typeface="Arial Narrow" panose="020B0606020202030204" pitchFamily="34" charset="0"/>
                <a:cs typeface="Calibri" pitchFamily="34" charset="0"/>
              </a:rPr>
              <a:t>ne </a:t>
            </a:r>
            <a:r>
              <a:rPr lang="fr-FR" sz="2400" b="1" dirty="0" smtClean="0">
                <a:solidFill>
                  <a:srgbClr val="FF0000"/>
                </a:solidFill>
                <a:latin typeface="Arial Narrow" panose="020B0606020202030204" pitchFamily="34" charset="0"/>
                <a:cs typeface="Calibri" pitchFamily="34" charset="0"/>
              </a:rPr>
              <a:t>donnent </a:t>
            </a:r>
            <a:r>
              <a:rPr lang="fr-FR" sz="2400" b="1" dirty="0">
                <a:solidFill>
                  <a:srgbClr val="FF0000"/>
                </a:solidFill>
                <a:latin typeface="Arial Narrow" panose="020B0606020202030204" pitchFamily="34" charset="0"/>
                <a:cs typeface="Calibri" pitchFamily="34" charset="0"/>
              </a:rPr>
              <a:t>aucune indication </a:t>
            </a:r>
            <a:r>
              <a:rPr lang="fr-FR" sz="2400" dirty="0">
                <a:solidFill>
                  <a:srgbClr val="000000"/>
                </a:solidFill>
                <a:latin typeface="Arial Narrow" panose="020B0606020202030204" pitchFamily="34" charset="0"/>
                <a:cs typeface="Calibri" pitchFamily="34" charset="0"/>
              </a:rPr>
              <a:t>sur le sens </a:t>
            </a:r>
            <a:r>
              <a:rPr lang="fr-FR" sz="2400" dirty="0" smtClean="0">
                <a:solidFill>
                  <a:srgbClr val="000000"/>
                </a:solidFill>
                <a:latin typeface="Arial Narrow" panose="020B0606020202030204" pitchFamily="34" charset="0"/>
                <a:cs typeface="Calibri" pitchFamily="34" charset="0"/>
              </a:rPr>
              <a:t>de déviation </a:t>
            </a:r>
            <a:r>
              <a:rPr lang="fr-FR" sz="2400" dirty="0">
                <a:solidFill>
                  <a:srgbClr val="000000"/>
                </a:solidFill>
                <a:latin typeface="Arial Narrow" panose="020B0606020202030204" pitchFamily="34" charset="0"/>
                <a:cs typeface="Calibri" pitchFamily="34" charset="0"/>
              </a:rPr>
              <a:t>de la lumière polarisée (pouvoir rotatoire</a:t>
            </a:r>
            <a:r>
              <a:rPr lang="fr-FR" sz="2400" dirty="0" smtClean="0">
                <a:solidFill>
                  <a:srgbClr val="000000"/>
                </a:solidFill>
                <a:latin typeface="Arial Narrow" panose="020B0606020202030204" pitchFamily="34" charset="0"/>
                <a:cs typeface="Calibri" pitchFamily="34" charset="0"/>
              </a:rPr>
              <a:t>)</a:t>
            </a:r>
          </a:p>
          <a:p>
            <a:pPr fontAlgn="base">
              <a:spcBef>
                <a:spcPct val="0"/>
              </a:spcBef>
              <a:spcAft>
                <a:spcPct val="0"/>
              </a:spcAft>
            </a:pPr>
            <a:endParaRPr lang="fr-FR" sz="2400" dirty="0">
              <a:solidFill>
                <a:srgbClr val="000000"/>
              </a:solidFill>
              <a:latin typeface="Arial Narrow" panose="020B0606020202030204" pitchFamily="34" charset="0"/>
              <a:cs typeface="Calibri" pitchFamily="34" charset="0"/>
            </a:endParaRPr>
          </a:p>
          <a:p>
            <a:pPr fontAlgn="base">
              <a:spcBef>
                <a:spcPct val="0"/>
              </a:spcBef>
              <a:spcAft>
                <a:spcPct val="0"/>
              </a:spcAft>
            </a:pPr>
            <a:r>
              <a:rPr lang="fr-FR" sz="2400" dirty="0" smtClean="0">
                <a:solidFill>
                  <a:srgbClr val="000000"/>
                </a:solidFill>
                <a:latin typeface="Arial Narrow" panose="020B0606020202030204" pitchFamily="34" charset="0"/>
                <a:cs typeface="Calibri" pitchFamily="34" charset="0"/>
              </a:rPr>
              <a:t>(+) </a:t>
            </a:r>
            <a:r>
              <a:rPr lang="fr-FR" sz="2400" dirty="0">
                <a:solidFill>
                  <a:srgbClr val="000000"/>
                </a:solidFill>
                <a:latin typeface="Arial Narrow" panose="020B0606020202030204" pitchFamily="34" charset="0"/>
                <a:cs typeface="Calibri" pitchFamily="34" charset="0"/>
              </a:rPr>
              <a:t>désigne les composés dextrogyres</a:t>
            </a:r>
          </a:p>
          <a:p>
            <a:pPr fontAlgn="base">
              <a:spcBef>
                <a:spcPct val="0"/>
              </a:spcBef>
              <a:spcAft>
                <a:spcPct val="0"/>
              </a:spcAft>
            </a:pPr>
            <a:endParaRPr lang="fr-FR" sz="2400" dirty="0">
              <a:solidFill>
                <a:srgbClr val="000000"/>
              </a:solidFill>
              <a:latin typeface="Arial Narrow" panose="020B0606020202030204" pitchFamily="34" charset="0"/>
              <a:cs typeface="Calibri" pitchFamily="34" charset="0"/>
            </a:endParaRPr>
          </a:p>
          <a:p>
            <a:pPr fontAlgn="base">
              <a:spcBef>
                <a:spcPct val="0"/>
              </a:spcBef>
              <a:spcAft>
                <a:spcPct val="0"/>
              </a:spcAft>
            </a:pPr>
            <a:r>
              <a:rPr lang="fr-FR" sz="2400" dirty="0" smtClean="0">
                <a:solidFill>
                  <a:srgbClr val="000000"/>
                </a:solidFill>
                <a:latin typeface="Arial Narrow" panose="020B0606020202030204" pitchFamily="34" charset="0"/>
                <a:cs typeface="Calibri" pitchFamily="34" charset="0"/>
              </a:rPr>
              <a:t>(-) </a:t>
            </a:r>
            <a:r>
              <a:rPr lang="fr-FR" sz="2400" dirty="0">
                <a:solidFill>
                  <a:srgbClr val="000000"/>
                </a:solidFill>
                <a:latin typeface="Arial Narrow" panose="020B0606020202030204" pitchFamily="34" charset="0"/>
                <a:cs typeface="Calibri" pitchFamily="34" charset="0"/>
              </a:rPr>
              <a:t>les composés lévogyres</a:t>
            </a:r>
          </a:p>
          <a:p>
            <a:pPr fontAlgn="base">
              <a:spcBef>
                <a:spcPct val="0"/>
              </a:spcBef>
              <a:spcAft>
                <a:spcPct val="0"/>
              </a:spcAft>
              <a:buFontTx/>
              <a:buChar char="•"/>
            </a:pPr>
            <a:endParaRPr lang="fr-FR" sz="2400" dirty="0">
              <a:solidFill>
                <a:srgbClr val="000000"/>
              </a:solidFill>
              <a:latin typeface="Arial Narrow" panose="020B0606020202030204" pitchFamily="34" charset="0"/>
              <a:cs typeface="Calibri" pitchFamily="34" charset="0"/>
            </a:endParaRPr>
          </a:p>
          <a:p>
            <a:pPr fontAlgn="base">
              <a:spcBef>
                <a:spcPct val="0"/>
              </a:spcBef>
              <a:spcAft>
                <a:spcPct val="0"/>
              </a:spcAft>
            </a:pPr>
            <a:r>
              <a:rPr lang="fr-FR" sz="2400" dirty="0" smtClean="0">
                <a:solidFill>
                  <a:srgbClr val="000000"/>
                </a:solidFill>
                <a:latin typeface="Arial Narrow" panose="020B0606020202030204" pitchFamily="34" charset="0"/>
                <a:cs typeface="Calibri" pitchFamily="34" charset="0"/>
              </a:rPr>
              <a:t>Exemple :   	D</a:t>
            </a:r>
            <a:r>
              <a:rPr lang="fr-FR" sz="2400" dirty="0">
                <a:solidFill>
                  <a:srgbClr val="000000"/>
                </a:solidFill>
                <a:latin typeface="Arial Narrow" panose="020B0606020202030204" pitchFamily="34" charset="0"/>
                <a:cs typeface="Calibri" pitchFamily="34" charset="0"/>
              </a:rPr>
              <a:t>(+) glucose / L(-) glucose</a:t>
            </a:r>
          </a:p>
          <a:p>
            <a:pPr fontAlgn="base">
              <a:spcBef>
                <a:spcPct val="0"/>
              </a:spcBef>
              <a:spcAft>
                <a:spcPct val="0"/>
              </a:spcAft>
            </a:pPr>
            <a:endParaRPr lang="fr-FR" sz="2400" dirty="0">
              <a:solidFill>
                <a:srgbClr val="000000"/>
              </a:solidFill>
              <a:latin typeface="Arial Narrow" panose="020B0606020202030204" pitchFamily="34" charset="0"/>
              <a:cs typeface="Calibri" pitchFamily="34" charset="0"/>
            </a:endParaRPr>
          </a:p>
          <a:p>
            <a:pPr fontAlgn="base">
              <a:spcBef>
                <a:spcPct val="0"/>
              </a:spcBef>
              <a:spcAft>
                <a:spcPct val="0"/>
              </a:spcAft>
            </a:pPr>
            <a:r>
              <a:rPr lang="fr-FR" sz="2400" dirty="0" smtClean="0">
                <a:solidFill>
                  <a:srgbClr val="000000"/>
                </a:solidFill>
                <a:latin typeface="Arial Narrow" panose="020B0606020202030204" pitchFamily="34" charset="0"/>
                <a:cs typeface="Calibri" pitchFamily="34" charset="0"/>
              </a:rPr>
              <a:t>            		D</a:t>
            </a:r>
            <a:r>
              <a:rPr lang="fr-FR" sz="2400" dirty="0">
                <a:solidFill>
                  <a:srgbClr val="000000"/>
                </a:solidFill>
                <a:latin typeface="Arial Narrow" panose="020B0606020202030204" pitchFamily="34" charset="0"/>
                <a:cs typeface="Calibri" pitchFamily="34" charset="0"/>
              </a:rPr>
              <a:t>(-) fructose / L(+) fructose</a:t>
            </a:r>
          </a:p>
        </p:txBody>
      </p:sp>
      <p:sp>
        <p:nvSpPr>
          <p:cNvPr id="3" name="Ellipse 2"/>
          <p:cNvSpPr/>
          <p:nvPr/>
        </p:nvSpPr>
        <p:spPr bwMode="auto">
          <a:xfrm>
            <a:off x="597620" y="1988840"/>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chemeClr val="tx1"/>
              </a:solidFill>
              <a:effectLst/>
              <a:latin typeface="Arial Narrow" panose="020B0606020202030204" pitchFamily="34" charset="0"/>
              <a:cs typeface="Arial" charset="0"/>
            </a:endParaRPr>
          </a:p>
        </p:txBody>
      </p:sp>
      <p:sp>
        <p:nvSpPr>
          <p:cNvPr id="10" name="Ellipse 9"/>
          <p:cNvSpPr/>
          <p:nvPr/>
        </p:nvSpPr>
        <p:spPr bwMode="auto">
          <a:xfrm>
            <a:off x="597620" y="2708920"/>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chemeClr val="tx1"/>
              </a:solidFill>
              <a:effectLst/>
              <a:latin typeface="Arial Narrow" panose="020B0606020202030204" pitchFamily="34" charset="0"/>
              <a:cs typeface="Arial" charset="0"/>
            </a:endParaRPr>
          </a:p>
        </p:txBody>
      </p:sp>
      <p:sp>
        <p:nvSpPr>
          <p:cNvPr id="17" name="Ellipse 16"/>
          <p:cNvSpPr/>
          <p:nvPr/>
        </p:nvSpPr>
        <p:spPr bwMode="auto">
          <a:xfrm>
            <a:off x="597620" y="3789040"/>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chemeClr val="tx1"/>
              </a:solidFill>
              <a:effectLst/>
              <a:latin typeface="Arial Narrow" panose="020B0606020202030204" pitchFamily="34" charset="0"/>
              <a:cs typeface="Arial" charset="0"/>
            </a:endParaRPr>
          </a:p>
        </p:txBody>
      </p:sp>
      <p:sp>
        <p:nvSpPr>
          <p:cNvPr id="18" name="Ellipse 17"/>
          <p:cNvSpPr/>
          <p:nvPr/>
        </p:nvSpPr>
        <p:spPr bwMode="auto">
          <a:xfrm>
            <a:off x="597620" y="4509120"/>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chemeClr val="tx1"/>
              </a:solidFill>
              <a:effectLst/>
              <a:latin typeface="Arial Narrow" panose="020B0606020202030204" pitchFamily="34" charset="0"/>
              <a:cs typeface="Arial" charset="0"/>
            </a:endParaRPr>
          </a:p>
        </p:txBody>
      </p:sp>
      <p:sp>
        <p:nvSpPr>
          <p:cNvPr id="20" name="Forme libre 19"/>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1" name="Triangle isocèle 20"/>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2" name="Triangle isocèle 21"/>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3" name="Image 22"/>
          <p:cNvPicPr>
            <a:picLocks noChangeAspect="1"/>
          </p:cNvPicPr>
          <p:nvPr/>
        </p:nvPicPr>
        <p:blipFill>
          <a:blip r:embed="rId2" cstate="print"/>
          <a:stretch>
            <a:fillRect/>
          </a:stretch>
        </p:blipFill>
        <p:spPr>
          <a:xfrm>
            <a:off x="7680192" y="133387"/>
            <a:ext cx="1122991" cy="687247"/>
          </a:xfrm>
          <a:prstGeom prst="rect">
            <a:avLst/>
          </a:prstGeom>
        </p:spPr>
      </p:pic>
      <p:sp>
        <p:nvSpPr>
          <p:cNvPr id="24"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25"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B</a:t>
            </a:r>
            <a:r>
              <a:rPr lang="fr-FR"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Les monosaccharides possèdent des centres </a:t>
            </a:r>
            <a:r>
              <a:rPr lang="fr-FR" dirty="0" smtClean="0">
                <a:solidFill>
                  <a:srgbClr val="C0504D"/>
                </a:solidFill>
                <a:latin typeface="Arial Narrow" panose="020B0606020202030204" pitchFamily="34" charset="0"/>
                <a:cs typeface="Calibri" pitchFamily="34" charset="0"/>
              </a:rPr>
              <a:t>asymétriques</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2372877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206649" y="1596008"/>
            <a:ext cx="59602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b="0" dirty="0">
                <a:solidFill>
                  <a:srgbClr val="000000"/>
                </a:solidFill>
                <a:latin typeface="Arial Narrow" panose="020B0606020202030204" pitchFamily="34" charset="0"/>
                <a:cs typeface="Calibri" pitchFamily="34" charset="0"/>
              </a:rPr>
              <a:t>Une fonction alcool peut réagir avec un </a:t>
            </a:r>
            <a:r>
              <a:rPr lang="fr-FR" sz="2400" b="0" dirty="0" smtClean="0">
                <a:solidFill>
                  <a:srgbClr val="000000"/>
                </a:solidFill>
                <a:latin typeface="Arial Narrow" panose="020B0606020202030204" pitchFamily="34" charset="0"/>
                <a:cs typeface="Calibri" pitchFamily="34" charset="0"/>
              </a:rPr>
              <a:t>carbonyle : </a:t>
            </a:r>
            <a:endParaRPr lang="fr-FR" sz="2400" b="0" dirty="0">
              <a:solidFill>
                <a:srgbClr val="000000"/>
              </a:solidFill>
              <a:latin typeface="Arial Narrow" panose="020B0606020202030204" pitchFamily="34" charset="0"/>
              <a:cs typeface="Calibri" pitchFamily="34" charset="0"/>
            </a:endParaRPr>
          </a:p>
        </p:txBody>
      </p:sp>
      <p:grpSp>
        <p:nvGrpSpPr>
          <p:cNvPr id="10" name="Group 17"/>
          <p:cNvGrpSpPr>
            <a:grpSpLocks/>
          </p:cNvGrpSpPr>
          <p:nvPr/>
        </p:nvGrpSpPr>
        <p:grpSpPr bwMode="auto">
          <a:xfrm>
            <a:off x="755576" y="3573559"/>
            <a:ext cx="3103563" cy="1465263"/>
            <a:chOff x="554" y="1112"/>
            <a:chExt cx="1955" cy="923"/>
          </a:xfrm>
        </p:grpSpPr>
        <p:sp>
          <p:nvSpPr>
            <p:cNvPr id="31771" name="Text Box 4"/>
            <p:cNvSpPr txBox="1">
              <a:spLocks noChangeArrowheads="1"/>
            </p:cNvSpPr>
            <p:nvPr/>
          </p:nvSpPr>
          <p:spPr bwMode="auto">
            <a:xfrm>
              <a:off x="554" y="1112"/>
              <a:ext cx="195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3600" b="0" dirty="0">
                  <a:solidFill>
                    <a:srgbClr val="000000"/>
                  </a:solidFill>
                  <a:latin typeface="Arial Narrow" panose="020B0606020202030204" pitchFamily="34" charset="0"/>
                  <a:cs typeface="Calibri" pitchFamily="34" charset="0"/>
                </a:rPr>
                <a:t>R’-C=O  +  H</a:t>
              </a:r>
              <a:r>
                <a:rPr lang="fr-FR" sz="3600" b="0" dirty="0">
                  <a:solidFill>
                    <a:srgbClr val="FF0000"/>
                  </a:solidFill>
                  <a:latin typeface="Arial Narrow" panose="020B0606020202030204" pitchFamily="34" charset="0"/>
                  <a:cs typeface="Calibri" pitchFamily="34" charset="0"/>
                </a:rPr>
                <a:t>O</a:t>
              </a:r>
              <a:r>
                <a:rPr lang="fr-FR" sz="3600" b="0" dirty="0">
                  <a:solidFill>
                    <a:srgbClr val="000000"/>
                  </a:solidFill>
                  <a:latin typeface="Arial Narrow" panose="020B0606020202030204" pitchFamily="34" charset="0"/>
                  <a:cs typeface="Calibri" pitchFamily="34" charset="0"/>
                </a:rPr>
                <a:t>-R</a:t>
              </a:r>
            </a:p>
          </p:txBody>
        </p:sp>
        <p:sp>
          <p:nvSpPr>
            <p:cNvPr id="31772" name="Text Box 12"/>
            <p:cNvSpPr txBox="1">
              <a:spLocks noChangeArrowheads="1"/>
            </p:cNvSpPr>
            <p:nvPr/>
          </p:nvSpPr>
          <p:spPr bwMode="auto">
            <a:xfrm>
              <a:off x="860" y="1628"/>
              <a:ext cx="297"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3600" b="0">
                  <a:solidFill>
                    <a:srgbClr val="000000"/>
                  </a:solidFill>
                  <a:latin typeface="Arial Narrow" panose="020B0606020202030204" pitchFamily="34" charset="0"/>
                  <a:cs typeface="Calibri" pitchFamily="34" charset="0"/>
                </a:rPr>
                <a:t>H</a:t>
              </a:r>
            </a:p>
          </p:txBody>
        </p:sp>
        <p:sp>
          <p:nvSpPr>
            <p:cNvPr id="31773" name="Line 13"/>
            <p:cNvSpPr>
              <a:spLocks noChangeShapeType="1"/>
            </p:cNvSpPr>
            <p:nvPr/>
          </p:nvSpPr>
          <p:spPr bwMode="auto">
            <a:xfrm flipV="1">
              <a:off x="1010" y="1473"/>
              <a:ext cx="0" cy="22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grpSp>
        <p:nvGrpSpPr>
          <p:cNvPr id="14" name="Group 18"/>
          <p:cNvGrpSpPr>
            <a:grpSpLocks/>
          </p:cNvGrpSpPr>
          <p:nvPr/>
        </p:nvGrpSpPr>
        <p:grpSpPr bwMode="auto">
          <a:xfrm>
            <a:off x="927028" y="4921349"/>
            <a:ext cx="2782886" cy="523875"/>
            <a:chOff x="662" y="1961"/>
            <a:chExt cx="1753" cy="330"/>
          </a:xfrm>
        </p:grpSpPr>
        <p:sp>
          <p:nvSpPr>
            <p:cNvPr id="31769" name="Text Box 14"/>
            <p:cNvSpPr txBox="1">
              <a:spLocks noChangeArrowheads="1"/>
            </p:cNvSpPr>
            <p:nvPr/>
          </p:nvSpPr>
          <p:spPr bwMode="auto">
            <a:xfrm>
              <a:off x="662" y="1961"/>
              <a:ext cx="86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800" b="0">
                  <a:solidFill>
                    <a:srgbClr val="000000"/>
                  </a:solidFill>
                  <a:latin typeface="Arial Narrow" panose="020B0606020202030204" pitchFamily="34" charset="0"/>
                  <a:cs typeface="Calibri" pitchFamily="34" charset="0"/>
                </a:rPr>
                <a:t>aldéhyde</a:t>
              </a:r>
            </a:p>
          </p:txBody>
        </p:sp>
        <p:sp>
          <p:nvSpPr>
            <p:cNvPr id="31770" name="Text Box 15"/>
            <p:cNvSpPr txBox="1">
              <a:spLocks noChangeArrowheads="1"/>
            </p:cNvSpPr>
            <p:nvPr/>
          </p:nvSpPr>
          <p:spPr bwMode="auto">
            <a:xfrm>
              <a:off x="1814" y="1961"/>
              <a:ext cx="60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800" b="0">
                  <a:solidFill>
                    <a:srgbClr val="000000"/>
                  </a:solidFill>
                  <a:latin typeface="Arial Narrow" panose="020B0606020202030204" pitchFamily="34" charset="0"/>
                  <a:cs typeface="Calibri" pitchFamily="34" charset="0"/>
                </a:rPr>
                <a:t>alcool</a:t>
              </a:r>
            </a:p>
          </p:txBody>
        </p:sp>
      </p:grpSp>
      <p:sp>
        <p:nvSpPr>
          <p:cNvPr id="17" name="Text Box 103"/>
          <p:cNvSpPr txBox="1">
            <a:spLocks noChangeArrowheads="1"/>
          </p:cNvSpPr>
          <p:nvPr/>
        </p:nvSpPr>
        <p:spPr bwMode="auto">
          <a:xfrm>
            <a:off x="7057953" y="3438621"/>
            <a:ext cx="298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800" dirty="0">
                <a:solidFill>
                  <a:srgbClr val="C0504D"/>
                </a:solidFill>
                <a:latin typeface="Arial Narrow" panose="020B0606020202030204" pitchFamily="34" charset="0"/>
                <a:cs typeface="Calibri" pitchFamily="34" charset="0"/>
              </a:rPr>
              <a:t>*</a:t>
            </a:r>
          </a:p>
        </p:txBody>
      </p:sp>
      <p:grpSp>
        <p:nvGrpSpPr>
          <p:cNvPr id="18" name="Group 108"/>
          <p:cNvGrpSpPr>
            <a:grpSpLocks/>
          </p:cNvGrpSpPr>
          <p:nvPr/>
        </p:nvGrpSpPr>
        <p:grpSpPr bwMode="auto">
          <a:xfrm>
            <a:off x="4517953" y="2792511"/>
            <a:ext cx="3608386" cy="2652713"/>
            <a:chOff x="2904" y="620"/>
            <a:chExt cx="2273" cy="1671"/>
          </a:xfrm>
        </p:grpSpPr>
        <p:sp>
          <p:nvSpPr>
            <p:cNvPr id="31760" name="Text Box 16"/>
            <p:cNvSpPr txBox="1">
              <a:spLocks noChangeArrowheads="1"/>
            </p:cNvSpPr>
            <p:nvPr/>
          </p:nvSpPr>
          <p:spPr bwMode="auto">
            <a:xfrm>
              <a:off x="3962" y="1961"/>
              <a:ext cx="101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800" b="0">
                  <a:solidFill>
                    <a:srgbClr val="000000"/>
                  </a:solidFill>
                  <a:latin typeface="Arial Narrow" panose="020B0606020202030204" pitchFamily="34" charset="0"/>
                  <a:cs typeface="Calibri" pitchFamily="34" charset="0"/>
                </a:rPr>
                <a:t>hémiacétal</a:t>
              </a:r>
            </a:p>
          </p:txBody>
        </p:sp>
        <p:grpSp>
          <p:nvGrpSpPr>
            <p:cNvPr id="31761" name="Group 107"/>
            <p:cNvGrpSpPr>
              <a:grpSpLocks/>
            </p:cNvGrpSpPr>
            <p:nvPr/>
          </p:nvGrpSpPr>
          <p:grpSpPr bwMode="auto">
            <a:xfrm>
              <a:off x="2904" y="620"/>
              <a:ext cx="2273" cy="1415"/>
              <a:chOff x="2904" y="620"/>
              <a:chExt cx="2273" cy="1415"/>
            </a:xfrm>
          </p:grpSpPr>
          <p:sp>
            <p:nvSpPr>
              <p:cNvPr id="31762" name="Line 5"/>
              <p:cNvSpPr>
                <a:spLocks noChangeShapeType="1"/>
              </p:cNvSpPr>
              <p:nvPr/>
            </p:nvSpPr>
            <p:spPr bwMode="auto">
              <a:xfrm>
                <a:off x="2904" y="1287"/>
                <a:ext cx="600" cy="0"/>
              </a:xfrm>
              <a:prstGeom prst="line">
                <a:avLst/>
              </a:prstGeom>
              <a:noFill/>
              <a:ln w="57150">
                <a:solidFill>
                  <a:srgbClr val="C0504D"/>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1763" name="Text Box 7"/>
              <p:cNvSpPr txBox="1">
                <a:spLocks noChangeArrowheads="1"/>
              </p:cNvSpPr>
              <p:nvPr/>
            </p:nvSpPr>
            <p:spPr bwMode="auto">
              <a:xfrm>
                <a:off x="4058" y="1112"/>
                <a:ext cx="111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3600" b="0" dirty="0">
                    <a:solidFill>
                      <a:srgbClr val="000000"/>
                    </a:solidFill>
                    <a:latin typeface="Arial Narrow" panose="020B0606020202030204" pitchFamily="34" charset="0"/>
                    <a:cs typeface="Calibri" pitchFamily="34" charset="0"/>
                  </a:rPr>
                  <a:t>R’-</a:t>
                </a:r>
                <a:r>
                  <a:rPr lang="fr-FR" sz="3600" b="0" dirty="0" smtClean="0">
                    <a:solidFill>
                      <a:srgbClr val="000000"/>
                    </a:solidFill>
                    <a:latin typeface="Arial Narrow" panose="020B0606020202030204" pitchFamily="34" charset="0"/>
                    <a:cs typeface="Calibri" pitchFamily="34" charset="0"/>
                  </a:rPr>
                  <a:t>C-</a:t>
                </a:r>
                <a:r>
                  <a:rPr lang="fr-FR" sz="3600" b="0" dirty="0" smtClean="0">
                    <a:solidFill>
                      <a:srgbClr val="FF0000"/>
                    </a:solidFill>
                    <a:latin typeface="Arial Narrow" panose="020B0606020202030204" pitchFamily="34" charset="0"/>
                    <a:cs typeface="Calibri" pitchFamily="34" charset="0"/>
                  </a:rPr>
                  <a:t>O</a:t>
                </a:r>
                <a:r>
                  <a:rPr lang="fr-FR" sz="3600" b="0" dirty="0" smtClean="0">
                    <a:latin typeface="Arial Narrow" panose="020B0606020202030204" pitchFamily="34" charset="0"/>
                    <a:cs typeface="Calibri" pitchFamily="34" charset="0"/>
                  </a:rPr>
                  <a:t>-</a:t>
                </a:r>
                <a:r>
                  <a:rPr lang="fr-FR" sz="3600" b="0" dirty="0" smtClean="0">
                    <a:solidFill>
                      <a:srgbClr val="000000"/>
                    </a:solidFill>
                    <a:latin typeface="Arial Narrow" panose="020B0606020202030204" pitchFamily="34" charset="0"/>
                    <a:cs typeface="Calibri" pitchFamily="34" charset="0"/>
                  </a:rPr>
                  <a:t>R</a:t>
                </a:r>
                <a:endParaRPr lang="fr-FR" sz="3600" b="0" dirty="0">
                  <a:solidFill>
                    <a:srgbClr val="000000"/>
                  </a:solidFill>
                  <a:latin typeface="Arial Narrow" panose="020B0606020202030204" pitchFamily="34" charset="0"/>
                  <a:cs typeface="Calibri" pitchFamily="34" charset="0"/>
                </a:endParaRPr>
              </a:p>
            </p:txBody>
          </p:sp>
          <p:sp>
            <p:nvSpPr>
              <p:cNvPr id="31764" name="Text Box 8"/>
              <p:cNvSpPr txBox="1">
                <a:spLocks noChangeArrowheads="1"/>
              </p:cNvSpPr>
              <p:nvPr/>
            </p:nvSpPr>
            <p:spPr bwMode="auto">
              <a:xfrm>
                <a:off x="4370" y="620"/>
                <a:ext cx="49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3600" b="0">
                    <a:solidFill>
                      <a:srgbClr val="000000"/>
                    </a:solidFill>
                    <a:latin typeface="Arial Narrow" panose="020B0606020202030204" pitchFamily="34" charset="0"/>
                    <a:cs typeface="Calibri" pitchFamily="34" charset="0"/>
                  </a:rPr>
                  <a:t>OH</a:t>
                </a:r>
              </a:p>
            </p:txBody>
          </p:sp>
          <p:sp>
            <p:nvSpPr>
              <p:cNvPr id="31765" name="Text Box 9"/>
              <p:cNvSpPr txBox="1">
                <a:spLocks noChangeArrowheads="1"/>
              </p:cNvSpPr>
              <p:nvPr/>
            </p:nvSpPr>
            <p:spPr bwMode="auto">
              <a:xfrm>
                <a:off x="4376" y="1628"/>
                <a:ext cx="297"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3600" b="0">
                    <a:solidFill>
                      <a:srgbClr val="000000"/>
                    </a:solidFill>
                    <a:latin typeface="Arial Narrow" panose="020B0606020202030204" pitchFamily="34" charset="0"/>
                    <a:cs typeface="Calibri" pitchFamily="34" charset="0"/>
                  </a:rPr>
                  <a:t>H</a:t>
                </a:r>
              </a:p>
            </p:txBody>
          </p:sp>
          <p:sp>
            <p:nvSpPr>
              <p:cNvPr id="31766" name="Line 10"/>
              <p:cNvSpPr>
                <a:spLocks noChangeShapeType="1"/>
              </p:cNvSpPr>
              <p:nvPr/>
            </p:nvSpPr>
            <p:spPr bwMode="auto">
              <a:xfrm flipV="1">
                <a:off x="4518" y="1488"/>
                <a:ext cx="0" cy="22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1767" name="Line 11"/>
              <p:cNvSpPr>
                <a:spLocks noChangeShapeType="1"/>
              </p:cNvSpPr>
              <p:nvPr/>
            </p:nvSpPr>
            <p:spPr bwMode="auto">
              <a:xfrm flipV="1">
                <a:off x="4511" y="964"/>
                <a:ext cx="0" cy="22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1768" name="Line 106"/>
              <p:cNvSpPr>
                <a:spLocks noChangeShapeType="1"/>
              </p:cNvSpPr>
              <p:nvPr/>
            </p:nvSpPr>
            <p:spPr bwMode="auto">
              <a:xfrm flipH="1">
                <a:off x="2904" y="1391"/>
                <a:ext cx="600" cy="0"/>
              </a:xfrm>
              <a:prstGeom prst="line">
                <a:avLst/>
              </a:prstGeom>
              <a:noFill/>
              <a:ln w="57150">
                <a:solidFill>
                  <a:srgbClr val="C0504D"/>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grpSp>
      <p:sp>
        <p:nvSpPr>
          <p:cNvPr id="31759" name="Rectangle 1"/>
          <p:cNvSpPr>
            <a:spLocks noChangeArrowheads="1"/>
          </p:cNvSpPr>
          <p:nvPr/>
        </p:nvSpPr>
        <p:spPr bwMode="auto">
          <a:xfrm>
            <a:off x="2087004" y="2207732"/>
            <a:ext cx="4371710" cy="584775"/>
          </a:xfrm>
          <a:prstGeom prst="rect">
            <a:avLst/>
          </a:prstGeom>
          <a:solidFill>
            <a:schemeClr val="accent2">
              <a:lumMod val="20000"/>
              <a:lumOff val="80000"/>
            </a:schemeClr>
          </a:solidFill>
          <a:ln>
            <a:noFill/>
          </a:ln>
          <a:extLst/>
        </p:spPr>
        <p:txBody>
          <a:bodyPr wrap="none">
            <a:spAutoFit/>
          </a:bodyPr>
          <a:lstStyle/>
          <a:p>
            <a:pPr fontAlgn="base">
              <a:spcBef>
                <a:spcPct val="0"/>
              </a:spcBef>
              <a:spcAft>
                <a:spcPct val="0"/>
              </a:spcAft>
            </a:pPr>
            <a:r>
              <a:rPr lang="fr-FR" sz="3200" b="1" dirty="0">
                <a:solidFill>
                  <a:srgbClr val="000000"/>
                </a:solidFill>
                <a:latin typeface="Arial Narrow" panose="020B0606020202030204" pitchFamily="34" charset="0"/>
                <a:cs typeface="Calibri" pitchFamily="34" charset="0"/>
              </a:rPr>
              <a:t>formation d’un </a:t>
            </a:r>
            <a:r>
              <a:rPr lang="fr-FR" sz="3200" b="1" dirty="0" err="1">
                <a:solidFill>
                  <a:srgbClr val="000000"/>
                </a:solidFill>
                <a:latin typeface="Arial Narrow" panose="020B0606020202030204" pitchFamily="34" charset="0"/>
                <a:cs typeface="Calibri" pitchFamily="34" charset="0"/>
              </a:rPr>
              <a:t>hémiacétal</a:t>
            </a:r>
            <a:endParaRPr lang="fr-FR" sz="3200" b="1" dirty="0">
              <a:solidFill>
                <a:srgbClr val="000000"/>
              </a:solidFill>
              <a:latin typeface="Arial Narrow" panose="020B0606020202030204" pitchFamily="34" charset="0"/>
              <a:cs typeface="Arial" charset="0"/>
            </a:endParaRPr>
          </a:p>
        </p:txBody>
      </p:sp>
      <p:sp>
        <p:nvSpPr>
          <p:cNvPr id="29" name="Forme libre 28"/>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31" name="Triangle isocèle 30"/>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36" name="Triangle isocèle 35"/>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37" name="Image 36"/>
          <p:cNvPicPr>
            <a:picLocks noChangeAspect="1"/>
          </p:cNvPicPr>
          <p:nvPr/>
        </p:nvPicPr>
        <p:blipFill>
          <a:blip r:embed="rId2" cstate="print"/>
          <a:stretch>
            <a:fillRect/>
          </a:stretch>
        </p:blipFill>
        <p:spPr>
          <a:xfrm>
            <a:off x="7680192" y="133387"/>
            <a:ext cx="1122991" cy="687247"/>
          </a:xfrm>
          <a:prstGeom prst="rect">
            <a:avLst/>
          </a:prstGeom>
        </p:spPr>
      </p:pic>
      <p:sp>
        <p:nvSpPr>
          <p:cNvPr id="38"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39"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109761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1759"/>
                                        </p:tgtEl>
                                        <p:attrNameLst>
                                          <p:attrName>style.visibility</p:attrName>
                                        </p:attrNameLst>
                                      </p:cBhvr>
                                      <p:to>
                                        <p:strVal val="visible"/>
                                      </p:to>
                                    </p:set>
                                    <p:animEffect transition="in" filter="fade">
                                      <p:cBhvr>
                                        <p:cTn id="13" dur="500"/>
                                        <p:tgtEl>
                                          <p:spTgt spid="31759"/>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ppt_w/2"/>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ppt_x</p:attrName>
                                        </p:attrNameLst>
                                      </p:cBhvr>
                                      <p:tavLst>
                                        <p:tav tm="0">
                                          <p:val>
                                            <p:strVal val="#ppt_x-#ppt_w/2"/>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ppt_x</p:attrName>
                                        </p:attrNameLst>
                                      </p:cBhvr>
                                      <p:tavLst>
                                        <p:tav tm="0">
                                          <p:val>
                                            <p:strVal val="#ppt_x-#ppt_w/2"/>
                                          </p:val>
                                        </p:tav>
                                        <p:tav tm="100000">
                                          <p:val>
                                            <p:strVal val="#ppt_x"/>
                                          </p:val>
                                        </p:tav>
                                      </p:tavLst>
                                    </p:anim>
                                    <p:anim calcmode="lin" valueType="num">
                                      <p:cBhvr>
                                        <p:cTn id="35" dur="500" fill="hold"/>
                                        <p:tgtEl>
                                          <p:spTgt spid="18"/>
                                        </p:tgtEl>
                                        <p:attrNameLst>
                                          <p:attrName>ppt_y</p:attrName>
                                        </p:attrNameLst>
                                      </p:cBhvr>
                                      <p:tavLst>
                                        <p:tav tm="0">
                                          <p:val>
                                            <p:strVal val="#ppt_y"/>
                                          </p:val>
                                        </p:tav>
                                        <p:tav tm="100000">
                                          <p:val>
                                            <p:strVal val="#ppt_y"/>
                                          </p:val>
                                        </p:tav>
                                      </p:tavLst>
                                    </p:anim>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272"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strVal val="2/3*#ppt_w"/>
                                          </p:val>
                                        </p:tav>
                                        <p:tav tm="100000">
                                          <p:val>
                                            <p:strVal val="#ppt_w"/>
                                          </p:val>
                                        </p:tav>
                                      </p:tavLst>
                                    </p:anim>
                                    <p:anim calcmode="lin" valueType="num">
                                      <p:cBhvr>
                                        <p:cTn id="43" dur="500" fill="hold"/>
                                        <p:tgtEl>
                                          <p:spTgt spid="1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7" grpId="0" autoUpdateAnimBg="0"/>
      <p:bldP spid="317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8" name="Text Box 12"/>
          <p:cNvSpPr txBox="1">
            <a:spLocks noChangeAspect="1" noChangeArrowheads="1"/>
          </p:cNvSpPr>
          <p:nvPr/>
        </p:nvSpPr>
        <p:spPr bwMode="auto">
          <a:xfrm>
            <a:off x="798514" y="4812753"/>
            <a:ext cx="115448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CH</a:t>
            </a:r>
            <a:r>
              <a:rPr lang="fr-FR" sz="2700" baseline="-25000">
                <a:solidFill>
                  <a:srgbClr val="000000"/>
                </a:solidFill>
                <a:latin typeface="Arial Narrow" panose="020B0606020202030204" pitchFamily="34" charset="0"/>
                <a:cs typeface="Calibri" pitchFamily="34" charset="0"/>
              </a:rPr>
              <a:t>2</a:t>
            </a:r>
            <a:r>
              <a:rPr lang="fr-FR" sz="2700">
                <a:solidFill>
                  <a:srgbClr val="000000"/>
                </a:solidFill>
                <a:latin typeface="Arial Narrow" panose="020B0606020202030204" pitchFamily="34" charset="0"/>
                <a:cs typeface="Calibri" pitchFamily="34" charset="0"/>
              </a:rPr>
              <a:t>OH</a:t>
            </a:r>
          </a:p>
        </p:txBody>
      </p:sp>
      <p:sp>
        <p:nvSpPr>
          <p:cNvPr id="32779" name="Text Box 13"/>
          <p:cNvSpPr txBox="1">
            <a:spLocks noChangeAspect="1" noChangeArrowheads="1"/>
          </p:cNvSpPr>
          <p:nvPr/>
        </p:nvSpPr>
        <p:spPr bwMode="auto">
          <a:xfrm>
            <a:off x="271463" y="3117303"/>
            <a:ext cx="124906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HO-C-H</a:t>
            </a:r>
          </a:p>
        </p:txBody>
      </p:sp>
      <p:sp>
        <p:nvSpPr>
          <p:cNvPr id="32780" name="Text Box 14"/>
          <p:cNvSpPr txBox="1">
            <a:spLocks noChangeAspect="1" noChangeArrowheads="1"/>
          </p:cNvSpPr>
          <p:nvPr/>
        </p:nvSpPr>
        <p:spPr bwMode="auto">
          <a:xfrm>
            <a:off x="488950" y="4277766"/>
            <a:ext cx="124906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H-C-OH</a:t>
            </a:r>
          </a:p>
        </p:txBody>
      </p:sp>
      <p:sp>
        <p:nvSpPr>
          <p:cNvPr id="32781" name="Line 15"/>
          <p:cNvSpPr>
            <a:spLocks noChangeAspect="1" noChangeShapeType="1"/>
          </p:cNvSpPr>
          <p:nvPr/>
        </p:nvSpPr>
        <p:spPr bwMode="auto">
          <a:xfrm flipV="1">
            <a:off x="1016000" y="4150763"/>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782" name="Line 16"/>
          <p:cNvSpPr>
            <a:spLocks noChangeAspect="1" noChangeShapeType="1"/>
          </p:cNvSpPr>
          <p:nvPr/>
        </p:nvSpPr>
        <p:spPr bwMode="auto">
          <a:xfrm flipV="1">
            <a:off x="1016000" y="4693692"/>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783" name="Line 17"/>
          <p:cNvSpPr>
            <a:spLocks noChangeAspect="1" noChangeShapeType="1"/>
          </p:cNvSpPr>
          <p:nvPr/>
        </p:nvSpPr>
        <p:spPr bwMode="auto">
          <a:xfrm flipV="1">
            <a:off x="1016000" y="3579267"/>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784" name="Text Box 18"/>
          <p:cNvSpPr txBox="1">
            <a:spLocks noChangeAspect="1" noChangeArrowheads="1"/>
          </p:cNvSpPr>
          <p:nvPr/>
        </p:nvSpPr>
        <p:spPr bwMode="auto">
          <a:xfrm>
            <a:off x="488950" y="3725313"/>
            <a:ext cx="124906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H-C-OH</a:t>
            </a:r>
          </a:p>
        </p:txBody>
      </p:sp>
      <p:sp>
        <p:nvSpPr>
          <p:cNvPr id="32785" name="Line 19"/>
          <p:cNvSpPr>
            <a:spLocks noChangeAspect="1" noChangeShapeType="1"/>
          </p:cNvSpPr>
          <p:nvPr/>
        </p:nvSpPr>
        <p:spPr bwMode="auto">
          <a:xfrm flipV="1">
            <a:off x="1016000" y="2988717"/>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786" name="Text Box 20"/>
          <p:cNvSpPr txBox="1">
            <a:spLocks noChangeAspect="1" noChangeArrowheads="1"/>
          </p:cNvSpPr>
          <p:nvPr/>
        </p:nvSpPr>
        <p:spPr bwMode="auto">
          <a:xfrm>
            <a:off x="798514" y="1975890"/>
            <a:ext cx="7745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C=O</a:t>
            </a:r>
          </a:p>
        </p:txBody>
      </p:sp>
      <p:sp>
        <p:nvSpPr>
          <p:cNvPr id="32787" name="Line 21"/>
          <p:cNvSpPr>
            <a:spLocks noChangeAspect="1" noChangeShapeType="1"/>
          </p:cNvSpPr>
          <p:nvPr/>
        </p:nvSpPr>
        <p:spPr bwMode="auto">
          <a:xfrm flipV="1">
            <a:off x="1016000" y="2410867"/>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788" name="Text Box 22"/>
          <p:cNvSpPr txBox="1">
            <a:spLocks noChangeAspect="1" noChangeArrowheads="1"/>
          </p:cNvSpPr>
          <p:nvPr/>
        </p:nvSpPr>
        <p:spPr bwMode="auto">
          <a:xfrm>
            <a:off x="488950" y="2555328"/>
            <a:ext cx="124906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H-C-OH</a:t>
            </a:r>
          </a:p>
        </p:txBody>
      </p:sp>
      <p:sp>
        <p:nvSpPr>
          <p:cNvPr id="32789" name="Text Box 23"/>
          <p:cNvSpPr txBox="1">
            <a:spLocks noChangeArrowheads="1"/>
          </p:cNvSpPr>
          <p:nvPr/>
        </p:nvSpPr>
        <p:spPr bwMode="auto">
          <a:xfrm>
            <a:off x="398463" y="5463629"/>
            <a:ext cx="1885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dirty="0">
                <a:solidFill>
                  <a:srgbClr val="000000"/>
                </a:solidFill>
                <a:latin typeface="Arial Narrow" panose="020B0606020202030204" pitchFamily="34" charset="0"/>
                <a:cs typeface="Calibri" pitchFamily="34" charset="0"/>
              </a:rPr>
              <a:t>D-glucose</a:t>
            </a:r>
          </a:p>
          <a:p>
            <a:pPr algn="ctr" fontAlgn="base">
              <a:spcBef>
                <a:spcPct val="0"/>
              </a:spcBef>
              <a:spcAft>
                <a:spcPct val="0"/>
              </a:spcAft>
            </a:pPr>
            <a:r>
              <a:rPr lang="fr-FR" i="1" dirty="0">
                <a:solidFill>
                  <a:srgbClr val="000000"/>
                </a:solidFill>
                <a:latin typeface="Arial Narrow" panose="020B0606020202030204" pitchFamily="34" charset="0"/>
                <a:cs typeface="Calibri" pitchFamily="34" charset="0"/>
              </a:rPr>
              <a:t>forme linéaire</a:t>
            </a:r>
            <a:endParaRPr lang="fr-FR" dirty="0">
              <a:solidFill>
                <a:srgbClr val="000000"/>
              </a:solidFill>
              <a:latin typeface="Arial Narrow" panose="020B0606020202030204" pitchFamily="34" charset="0"/>
              <a:cs typeface="Calibri" pitchFamily="34" charset="0"/>
            </a:endParaRPr>
          </a:p>
        </p:txBody>
      </p:sp>
      <p:sp>
        <p:nvSpPr>
          <p:cNvPr id="32790" name="Line 24"/>
          <p:cNvSpPr>
            <a:spLocks noChangeShapeType="1"/>
          </p:cNvSpPr>
          <p:nvPr/>
        </p:nvSpPr>
        <p:spPr bwMode="auto">
          <a:xfrm flipH="1" flipV="1">
            <a:off x="685802" y="1929850"/>
            <a:ext cx="20955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791" name="Rectangle 25"/>
          <p:cNvSpPr>
            <a:spLocks noChangeArrowheads="1"/>
          </p:cNvSpPr>
          <p:nvPr/>
        </p:nvSpPr>
        <p:spPr bwMode="auto">
          <a:xfrm>
            <a:off x="400051" y="1471066"/>
            <a:ext cx="40267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Calibri" pitchFamily="34" charset="0"/>
              </a:rPr>
              <a:t>H</a:t>
            </a:r>
          </a:p>
        </p:txBody>
      </p:sp>
      <p:sp>
        <p:nvSpPr>
          <p:cNvPr id="32792" name="Text Box 26"/>
          <p:cNvSpPr txBox="1">
            <a:spLocks noChangeArrowheads="1"/>
          </p:cNvSpPr>
          <p:nvPr/>
        </p:nvSpPr>
        <p:spPr bwMode="auto">
          <a:xfrm>
            <a:off x="993776" y="177586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1</a:t>
            </a:r>
          </a:p>
        </p:txBody>
      </p:sp>
      <p:sp>
        <p:nvSpPr>
          <p:cNvPr id="32793" name="Text Box 27"/>
          <p:cNvSpPr txBox="1">
            <a:spLocks noChangeArrowheads="1"/>
          </p:cNvSpPr>
          <p:nvPr/>
        </p:nvSpPr>
        <p:spPr bwMode="auto">
          <a:xfrm>
            <a:off x="993776" y="236641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2</a:t>
            </a:r>
          </a:p>
        </p:txBody>
      </p:sp>
      <p:sp>
        <p:nvSpPr>
          <p:cNvPr id="32794" name="Text Box 28"/>
          <p:cNvSpPr txBox="1">
            <a:spLocks noChangeArrowheads="1"/>
          </p:cNvSpPr>
          <p:nvPr/>
        </p:nvSpPr>
        <p:spPr bwMode="auto">
          <a:xfrm>
            <a:off x="993776" y="295696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3</a:t>
            </a:r>
          </a:p>
        </p:txBody>
      </p:sp>
      <p:sp>
        <p:nvSpPr>
          <p:cNvPr id="32795" name="Text Box 29"/>
          <p:cNvSpPr txBox="1">
            <a:spLocks noChangeArrowheads="1"/>
          </p:cNvSpPr>
          <p:nvPr/>
        </p:nvSpPr>
        <p:spPr bwMode="auto">
          <a:xfrm>
            <a:off x="1012825" y="356656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4</a:t>
            </a:r>
          </a:p>
        </p:txBody>
      </p:sp>
      <p:sp>
        <p:nvSpPr>
          <p:cNvPr id="32796" name="Text Box 30"/>
          <p:cNvSpPr txBox="1">
            <a:spLocks noChangeArrowheads="1"/>
          </p:cNvSpPr>
          <p:nvPr/>
        </p:nvSpPr>
        <p:spPr bwMode="auto">
          <a:xfrm>
            <a:off x="1012825" y="411901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5</a:t>
            </a:r>
          </a:p>
        </p:txBody>
      </p:sp>
      <p:sp>
        <p:nvSpPr>
          <p:cNvPr id="32797" name="Text Box 31"/>
          <p:cNvSpPr txBox="1">
            <a:spLocks noChangeArrowheads="1"/>
          </p:cNvSpPr>
          <p:nvPr/>
        </p:nvSpPr>
        <p:spPr bwMode="auto">
          <a:xfrm>
            <a:off x="1012825" y="463336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6</a:t>
            </a:r>
          </a:p>
        </p:txBody>
      </p:sp>
      <p:sp>
        <p:nvSpPr>
          <p:cNvPr id="32798" name="AutoShape 32"/>
          <p:cNvSpPr>
            <a:spLocks noChangeArrowheads="1"/>
          </p:cNvSpPr>
          <p:nvPr/>
        </p:nvSpPr>
        <p:spPr bwMode="auto">
          <a:xfrm>
            <a:off x="2209800" y="2107650"/>
            <a:ext cx="901700" cy="330200"/>
          </a:xfrm>
          <a:prstGeom prst="leftArrow">
            <a:avLst>
              <a:gd name="adj1" fmla="val 50000"/>
              <a:gd name="adj2" fmla="val 68269"/>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2799" name="AutoShape 33"/>
          <p:cNvSpPr>
            <a:spLocks noChangeArrowheads="1"/>
          </p:cNvSpPr>
          <p:nvPr/>
        </p:nvSpPr>
        <p:spPr bwMode="auto">
          <a:xfrm>
            <a:off x="2209800" y="2669625"/>
            <a:ext cx="901700" cy="330200"/>
          </a:xfrm>
          <a:prstGeom prst="leftArrow">
            <a:avLst>
              <a:gd name="adj1" fmla="val 50000"/>
              <a:gd name="adj2" fmla="val 68269"/>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2800" name="AutoShape 34"/>
          <p:cNvSpPr>
            <a:spLocks noChangeArrowheads="1"/>
          </p:cNvSpPr>
          <p:nvPr/>
        </p:nvSpPr>
        <p:spPr bwMode="auto">
          <a:xfrm>
            <a:off x="2209800" y="3231600"/>
            <a:ext cx="901700" cy="330200"/>
          </a:xfrm>
          <a:prstGeom prst="leftArrow">
            <a:avLst>
              <a:gd name="adj1" fmla="val 50000"/>
              <a:gd name="adj2" fmla="val 68269"/>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2801" name="AutoShape 35"/>
          <p:cNvSpPr>
            <a:spLocks noChangeArrowheads="1"/>
          </p:cNvSpPr>
          <p:nvPr/>
        </p:nvSpPr>
        <p:spPr bwMode="auto">
          <a:xfrm>
            <a:off x="2209800" y="3793575"/>
            <a:ext cx="901700" cy="330200"/>
          </a:xfrm>
          <a:prstGeom prst="leftArrow">
            <a:avLst>
              <a:gd name="adj1" fmla="val 50000"/>
              <a:gd name="adj2" fmla="val 68269"/>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2802" name="AutoShape 36"/>
          <p:cNvSpPr>
            <a:spLocks noChangeArrowheads="1"/>
          </p:cNvSpPr>
          <p:nvPr/>
        </p:nvSpPr>
        <p:spPr bwMode="auto">
          <a:xfrm>
            <a:off x="2209800" y="4355550"/>
            <a:ext cx="901700" cy="330200"/>
          </a:xfrm>
          <a:prstGeom prst="leftArrow">
            <a:avLst>
              <a:gd name="adj1" fmla="val 50000"/>
              <a:gd name="adj2" fmla="val 68269"/>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2803" name="Line 37"/>
          <p:cNvSpPr>
            <a:spLocks noChangeShapeType="1"/>
          </p:cNvSpPr>
          <p:nvPr/>
        </p:nvSpPr>
        <p:spPr bwMode="auto">
          <a:xfrm>
            <a:off x="2511425" y="2609300"/>
            <a:ext cx="469900" cy="4699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804" name="Line 38"/>
          <p:cNvSpPr>
            <a:spLocks noChangeShapeType="1"/>
          </p:cNvSpPr>
          <p:nvPr/>
        </p:nvSpPr>
        <p:spPr bwMode="auto">
          <a:xfrm flipH="1">
            <a:off x="2511425" y="2609300"/>
            <a:ext cx="469900" cy="4699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805" name="Line 39"/>
          <p:cNvSpPr>
            <a:spLocks noChangeShapeType="1"/>
          </p:cNvSpPr>
          <p:nvPr/>
        </p:nvSpPr>
        <p:spPr bwMode="auto">
          <a:xfrm>
            <a:off x="2511425" y="3168100"/>
            <a:ext cx="469900" cy="4699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806" name="Line 40"/>
          <p:cNvSpPr>
            <a:spLocks noChangeShapeType="1"/>
          </p:cNvSpPr>
          <p:nvPr/>
        </p:nvSpPr>
        <p:spPr bwMode="auto">
          <a:xfrm flipH="1">
            <a:off x="2511425" y="3168100"/>
            <a:ext cx="469900" cy="4699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807" name="Line 41"/>
          <p:cNvSpPr>
            <a:spLocks noChangeShapeType="1"/>
          </p:cNvSpPr>
          <p:nvPr/>
        </p:nvSpPr>
        <p:spPr bwMode="auto">
          <a:xfrm>
            <a:off x="2511425" y="3726900"/>
            <a:ext cx="469900" cy="46990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808" name="Line 42"/>
          <p:cNvSpPr>
            <a:spLocks noChangeShapeType="1"/>
          </p:cNvSpPr>
          <p:nvPr/>
        </p:nvSpPr>
        <p:spPr bwMode="auto">
          <a:xfrm flipH="1">
            <a:off x="2511425" y="3726900"/>
            <a:ext cx="469900" cy="46990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55339" name="Text Box 43"/>
          <p:cNvSpPr txBox="1">
            <a:spLocks noChangeArrowheads="1"/>
          </p:cNvSpPr>
          <p:nvPr/>
        </p:nvSpPr>
        <p:spPr bwMode="auto">
          <a:xfrm>
            <a:off x="3140075" y="2631525"/>
            <a:ext cx="18085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b="0">
                <a:solidFill>
                  <a:srgbClr val="000000"/>
                </a:solidFill>
                <a:latin typeface="Arial Narrow" panose="020B0606020202030204" pitchFamily="34" charset="0"/>
                <a:cs typeface="Calibri" pitchFamily="34" charset="0"/>
              </a:rPr>
              <a:t>Cycle à 3 atomes</a:t>
            </a:r>
          </a:p>
        </p:txBody>
      </p:sp>
      <p:sp>
        <p:nvSpPr>
          <p:cNvPr id="55340" name="Text Box 44"/>
          <p:cNvSpPr txBox="1">
            <a:spLocks noChangeArrowheads="1"/>
          </p:cNvSpPr>
          <p:nvPr/>
        </p:nvSpPr>
        <p:spPr bwMode="auto">
          <a:xfrm>
            <a:off x="3140075" y="3195088"/>
            <a:ext cx="18085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b="0">
                <a:solidFill>
                  <a:srgbClr val="000000"/>
                </a:solidFill>
                <a:latin typeface="Arial Narrow" panose="020B0606020202030204" pitchFamily="34" charset="0"/>
                <a:cs typeface="Calibri" pitchFamily="34" charset="0"/>
              </a:rPr>
              <a:t>Cycle à 4 atomes</a:t>
            </a:r>
          </a:p>
        </p:txBody>
      </p:sp>
      <p:sp>
        <p:nvSpPr>
          <p:cNvPr id="55341" name="Text Box 45"/>
          <p:cNvSpPr txBox="1">
            <a:spLocks noChangeArrowheads="1"/>
          </p:cNvSpPr>
          <p:nvPr/>
        </p:nvSpPr>
        <p:spPr bwMode="auto">
          <a:xfrm>
            <a:off x="3140075" y="3784050"/>
            <a:ext cx="18085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b="0">
                <a:solidFill>
                  <a:srgbClr val="000000"/>
                </a:solidFill>
                <a:latin typeface="Arial Narrow" panose="020B0606020202030204" pitchFamily="34" charset="0"/>
                <a:cs typeface="Calibri" pitchFamily="34" charset="0"/>
              </a:rPr>
              <a:t>Cycle à 5 atomes</a:t>
            </a:r>
          </a:p>
        </p:txBody>
      </p:sp>
      <p:sp>
        <p:nvSpPr>
          <p:cNvPr id="55342" name="Text Box 46"/>
          <p:cNvSpPr txBox="1">
            <a:spLocks noChangeArrowheads="1"/>
          </p:cNvSpPr>
          <p:nvPr/>
        </p:nvSpPr>
        <p:spPr bwMode="auto">
          <a:xfrm>
            <a:off x="3140075" y="4347613"/>
            <a:ext cx="18085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b="0">
                <a:solidFill>
                  <a:srgbClr val="000000"/>
                </a:solidFill>
                <a:latin typeface="Arial Narrow" panose="020B0606020202030204" pitchFamily="34" charset="0"/>
                <a:cs typeface="Calibri" pitchFamily="34" charset="0"/>
              </a:rPr>
              <a:t>Cycle à 6 atomes</a:t>
            </a:r>
          </a:p>
        </p:txBody>
      </p:sp>
      <p:sp>
        <p:nvSpPr>
          <p:cNvPr id="32813" name="Text Box 47"/>
          <p:cNvSpPr txBox="1">
            <a:spLocks noChangeAspect="1" noChangeArrowheads="1"/>
          </p:cNvSpPr>
          <p:nvPr/>
        </p:nvSpPr>
        <p:spPr bwMode="auto">
          <a:xfrm>
            <a:off x="6519143" y="2047894"/>
            <a:ext cx="92525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C-OH</a:t>
            </a:r>
          </a:p>
        </p:txBody>
      </p:sp>
      <p:sp>
        <p:nvSpPr>
          <p:cNvPr id="32814" name="Line 48"/>
          <p:cNvSpPr>
            <a:spLocks noChangeAspect="1" noChangeShapeType="1"/>
          </p:cNvSpPr>
          <p:nvPr/>
        </p:nvSpPr>
        <p:spPr bwMode="auto">
          <a:xfrm flipV="1">
            <a:off x="6736629" y="2482868"/>
            <a:ext cx="0" cy="2428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815" name="Text Box 49"/>
          <p:cNvSpPr txBox="1">
            <a:spLocks noChangeAspect="1" noChangeArrowheads="1"/>
          </p:cNvSpPr>
          <p:nvPr/>
        </p:nvSpPr>
        <p:spPr bwMode="auto">
          <a:xfrm>
            <a:off x="6215931" y="2627334"/>
            <a:ext cx="11095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H-C- O</a:t>
            </a:r>
          </a:p>
        </p:txBody>
      </p:sp>
      <p:sp>
        <p:nvSpPr>
          <p:cNvPr id="32816" name="Line 50"/>
          <p:cNvSpPr>
            <a:spLocks noChangeShapeType="1"/>
          </p:cNvSpPr>
          <p:nvPr/>
        </p:nvSpPr>
        <p:spPr bwMode="auto">
          <a:xfrm flipH="1" flipV="1">
            <a:off x="6406429" y="2001856"/>
            <a:ext cx="20955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817" name="Rectangle 51"/>
          <p:cNvSpPr>
            <a:spLocks noChangeArrowheads="1"/>
          </p:cNvSpPr>
          <p:nvPr/>
        </p:nvSpPr>
        <p:spPr bwMode="auto">
          <a:xfrm>
            <a:off x="6120680" y="1543071"/>
            <a:ext cx="40267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Calibri" pitchFamily="34" charset="0"/>
              </a:rPr>
              <a:t>H</a:t>
            </a:r>
          </a:p>
        </p:txBody>
      </p:sp>
      <p:sp>
        <p:nvSpPr>
          <p:cNvPr id="32818" name="Text Box 52"/>
          <p:cNvSpPr txBox="1">
            <a:spLocks noChangeArrowheads="1"/>
          </p:cNvSpPr>
          <p:nvPr/>
        </p:nvSpPr>
        <p:spPr bwMode="auto">
          <a:xfrm>
            <a:off x="6447704" y="184786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1</a:t>
            </a:r>
          </a:p>
        </p:txBody>
      </p:sp>
      <p:sp>
        <p:nvSpPr>
          <p:cNvPr id="32819" name="Text Box 53"/>
          <p:cNvSpPr txBox="1">
            <a:spLocks noChangeArrowheads="1"/>
          </p:cNvSpPr>
          <p:nvPr/>
        </p:nvSpPr>
        <p:spPr bwMode="auto">
          <a:xfrm>
            <a:off x="6447704" y="243841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2</a:t>
            </a:r>
          </a:p>
        </p:txBody>
      </p:sp>
      <p:sp>
        <p:nvSpPr>
          <p:cNvPr id="32820" name="Line 54"/>
          <p:cNvSpPr>
            <a:spLocks noChangeShapeType="1"/>
          </p:cNvSpPr>
          <p:nvPr/>
        </p:nvSpPr>
        <p:spPr bwMode="auto">
          <a:xfrm flipH="1" flipV="1">
            <a:off x="6831881" y="2489218"/>
            <a:ext cx="20955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821" name="Line 55"/>
          <p:cNvSpPr>
            <a:spLocks noChangeAspect="1" noChangeShapeType="1"/>
          </p:cNvSpPr>
          <p:nvPr/>
        </p:nvSpPr>
        <p:spPr bwMode="auto">
          <a:xfrm flipV="1">
            <a:off x="6742979" y="3060718"/>
            <a:ext cx="0" cy="2428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55352" name="Text Box 56"/>
          <p:cNvSpPr txBox="1">
            <a:spLocks noChangeArrowheads="1"/>
          </p:cNvSpPr>
          <p:nvPr/>
        </p:nvSpPr>
        <p:spPr bwMode="auto">
          <a:xfrm>
            <a:off x="6084168" y="3370284"/>
            <a:ext cx="11400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dirty="0">
                <a:solidFill>
                  <a:srgbClr val="000000"/>
                </a:solidFill>
                <a:latin typeface="Arial Narrow" panose="020B0606020202030204" pitchFamily="34" charset="0"/>
                <a:cs typeface="Calibri" pitchFamily="34" charset="0"/>
              </a:rPr>
              <a:t>instable</a:t>
            </a:r>
          </a:p>
        </p:txBody>
      </p:sp>
      <p:grpSp>
        <p:nvGrpSpPr>
          <p:cNvPr id="32823" name="Groupe 1"/>
          <p:cNvGrpSpPr>
            <a:grpSpLocks/>
          </p:cNvGrpSpPr>
          <p:nvPr/>
        </p:nvGrpSpPr>
        <p:grpSpPr bwMode="auto">
          <a:xfrm>
            <a:off x="6247679" y="2098693"/>
            <a:ext cx="990600" cy="990600"/>
            <a:chOff x="6442075" y="2451100"/>
            <a:chExt cx="990600" cy="990600"/>
          </a:xfrm>
        </p:grpSpPr>
        <p:sp>
          <p:nvSpPr>
            <p:cNvPr id="32832" name="Line 57"/>
            <p:cNvSpPr>
              <a:spLocks noChangeShapeType="1"/>
            </p:cNvSpPr>
            <p:nvPr/>
          </p:nvSpPr>
          <p:spPr bwMode="auto">
            <a:xfrm>
              <a:off x="6442075" y="2451100"/>
              <a:ext cx="990600" cy="9906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2833" name="Line 58"/>
            <p:cNvSpPr>
              <a:spLocks noChangeShapeType="1"/>
            </p:cNvSpPr>
            <p:nvPr/>
          </p:nvSpPr>
          <p:spPr bwMode="auto">
            <a:xfrm flipV="1">
              <a:off x="6442075" y="2451100"/>
              <a:ext cx="990600" cy="9906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sp>
        <p:nvSpPr>
          <p:cNvPr id="32824" name="AutoShape 59"/>
          <p:cNvSpPr>
            <a:spLocks noChangeAspect="1" noChangeArrowheads="1"/>
          </p:cNvSpPr>
          <p:nvPr/>
        </p:nvSpPr>
        <p:spPr bwMode="auto">
          <a:xfrm>
            <a:off x="6189663" y="4268242"/>
            <a:ext cx="1249362" cy="1081087"/>
          </a:xfrm>
          <a:prstGeom prst="hexagon">
            <a:avLst>
              <a:gd name="adj" fmla="val 28891"/>
              <a:gd name="vf" fmla="val 115470"/>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useBgFill="1">
        <p:nvSpPr>
          <p:cNvPr id="32825" name="Oval 60"/>
          <p:cNvSpPr>
            <a:spLocks noChangeArrowheads="1"/>
          </p:cNvSpPr>
          <p:nvPr/>
        </p:nvSpPr>
        <p:spPr bwMode="auto">
          <a:xfrm>
            <a:off x="6953250" y="4125363"/>
            <a:ext cx="292100" cy="292100"/>
          </a:xfrm>
          <a:prstGeom prst="ellipse">
            <a:avLst/>
          </a:prstGeom>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fr-FR" sz="2400">
              <a:solidFill>
                <a:srgbClr val="000000"/>
              </a:solidFill>
              <a:latin typeface="Arial Narrow" panose="020B0606020202030204" pitchFamily="34" charset="0"/>
              <a:cs typeface="Calibri" pitchFamily="34" charset="0"/>
            </a:endParaRPr>
          </a:p>
        </p:txBody>
      </p:sp>
      <p:sp>
        <p:nvSpPr>
          <p:cNvPr id="32826" name="Text Box 61"/>
          <p:cNvSpPr txBox="1">
            <a:spLocks noChangeArrowheads="1"/>
          </p:cNvSpPr>
          <p:nvPr/>
        </p:nvSpPr>
        <p:spPr bwMode="auto">
          <a:xfrm>
            <a:off x="6884988" y="4041226"/>
            <a:ext cx="388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b="0">
                <a:solidFill>
                  <a:srgbClr val="000000"/>
                </a:solidFill>
                <a:latin typeface="Arial Narrow" panose="020B0606020202030204" pitchFamily="34" charset="0"/>
                <a:cs typeface="Calibri" pitchFamily="34" charset="0"/>
              </a:rPr>
              <a:t>O</a:t>
            </a:r>
          </a:p>
        </p:txBody>
      </p:sp>
      <p:sp>
        <p:nvSpPr>
          <p:cNvPr id="32827" name="Text Box 62"/>
          <p:cNvSpPr txBox="1">
            <a:spLocks noChangeArrowheads="1"/>
          </p:cNvSpPr>
          <p:nvPr/>
        </p:nvSpPr>
        <p:spPr bwMode="auto">
          <a:xfrm>
            <a:off x="6424614" y="42857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5</a:t>
            </a:r>
          </a:p>
        </p:txBody>
      </p:sp>
      <p:sp>
        <p:nvSpPr>
          <p:cNvPr id="32828" name="Text Box 63"/>
          <p:cNvSpPr txBox="1">
            <a:spLocks noChangeArrowheads="1"/>
          </p:cNvSpPr>
          <p:nvPr/>
        </p:nvSpPr>
        <p:spPr bwMode="auto">
          <a:xfrm>
            <a:off x="6189663" y="460796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4</a:t>
            </a:r>
          </a:p>
        </p:txBody>
      </p:sp>
      <p:sp>
        <p:nvSpPr>
          <p:cNvPr id="32829" name="Text Box 64"/>
          <p:cNvSpPr txBox="1">
            <a:spLocks noChangeArrowheads="1"/>
          </p:cNvSpPr>
          <p:nvPr/>
        </p:nvSpPr>
        <p:spPr bwMode="auto">
          <a:xfrm>
            <a:off x="6424614" y="504452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3</a:t>
            </a:r>
          </a:p>
        </p:txBody>
      </p:sp>
      <p:sp>
        <p:nvSpPr>
          <p:cNvPr id="32830" name="Text Box 65"/>
          <p:cNvSpPr txBox="1">
            <a:spLocks noChangeArrowheads="1"/>
          </p:cNvSpPr>
          <p:nvPr/>
        </p:nvSpPr>
        <p:spPr bwMode="auto">
          <a:xfrm>
            <a:off x="6926264" y="50350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2</a:t>
            </a:r>
          </a:p>
        </p:txBody>
      </p:sp>
      <p:sp>
        <p:nvSpPr>
          <p:cNvPr id="32831" name="Text Box 66"/>
          <p:cNvSpPr txBox="1">
            <a:spLocks noChangeArrowheads="1"/>
          </p:cNvSpPr>
          <p:nvPr/>
        </p:nvSpPr>
        <p:spPr bwMode="auto">
          <a:xfrm>
            <a:off x="7145338" y="460796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FF0000"/>
                </a:solidFill>
                <a:latin typeface="Arial Narrow" panose="020B0606020202030204" pitchFamily="34" charset="0"/>
                <a:cs typeface="Calibri" pitchFamily="34" charset="0"/>
              </a:rPr>
              <a:t>1</a:t>
            </a:r>
          </a:p>
        </p:txBody>
      </p:sp>
      <p:sp>
        <p:nvSpPr>
          <p:cNvPr id="65" name="Text Box 23"/>
          <p:cNvSpPr txBox="1">
            <a:spLocks noChangeArrowheads="1"/>
          </p:cNvSpPr>
          <p:nvPr/>
        </p:nvSpPr>
        <p:spPr bwMode="auto">
          <a:xfrm>
            <a:off x="5868144" y="5386417"/>
            <a:ext cx="1885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2400" dirty="0" smtClean="0">
                <a:solidFill>
                  <a:srgbClr val="000000"/>
                </a:solidFill>
                <a:latin typeface="Arial Narrow" panose="020B0606020202030204" pitchFamily="34" charset="0"/>
                <a:cs typeface="Calibri" pitchFamily="34" charset="0"/>
              </a:rPr>
              <a:t>Cycle </a:t>
            </a:r>
            <a:r>
              <a:rPr lang="fr-FR" sz="2400" dirty="0" err="1" smtClean="0">
                <a:solidFill>
                  <a:srgbClr val="000000"/>
                </a:solidFill>
                <a:latin typeface="Arial Narrow" panose="020B0606020202030204" pitchFamily="34" charset="0"/>
                <a:cs typeface="Calibri" pitchFamily="34" charset="0"/>
              </a:rPr>
              <a:t>pyrane</a:t>
            </a:r>
            <a:endParaRPr lang="fr-FR" sz="2400" dirty="0">
              <a:solidFill>
                <a:srgbClr val="000000"/>
              </a:solidFill>
              <a:latin typeface="Arial Narrow" panose="020B0606020202030204" pitchFamily="34" charset="0"/>
              <a:cs typeface="Calibri" pitchFamily="34" charset="0"/>
            </a:endParaRPr>
          </a:p>
        </p:txBody>
      </p:sp>
      <p:sp>
        <p:nvSpPr>
          <p:cNvPr id="66" name="Forme libre 65"/>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7" name="Triangle isocèle 66"/>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8" name="Triangle isocèle 67"/>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69" name="Image 68"/>
          <p:cNvPicPr>
            <a:picLocks noChangeAspect="1"/>
          </p:cNvPicPr>
          <p:nvPr/>
        </p:nvPicPr>
        <p:blipFill>
          <a:blip r:embed="rId2" cstate="print"/>
          <a:stretch>
            <a:fillRect/>
          </a:stretch>
        </p:blipFill>
        <p:spPr>
          <a:xfrm>
            <a:off x="7680192" y="133387"/>
            <a:ext cx="1122991" cy="687247"/>
          </a:xfrm>
          <a:prstGeom prst="rect">
            <a:avLst/>
          </a:prstGeom>
        </p:spPr>
      </p:pic>
      <p:sp>
        <p:nvSpPr>
          <p:cNvPr id="70"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71"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105235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99"/>
                                        </p:tgtEl>
                                        <p:attrNameLst>
                                          <p:attrName>style.visibility</p:attrName>
                                        </p:attrNameLst>
                                      </p:cBhvr>
                                      <p:to>
                                        <p:strVal val="visible"/>
                                      </p:to>
                                    </p:set>
                                    <p:animEffect transition="in" filter="fade">
                                      <p:cBhvr>
                                        <p:cTn id="7" dur="500"/>
                                        <p:tgtEl>
                                          <p:spTgt spid="327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800"/>
                                        </p:tgtEl>
                                        <p:attrNameLst>
                                          <p:attrName>style.visibility</p:attrName>
                                        </p:attrNameLst>
                                      </p:cBhvr>
                                      <p:to>
                                        <p:strVal val="visible"/>
                                      </p:to>
                                    </p:set>
                                    <p:animEffect transition="in" filter="fade">
                                      <p:cBhvr>
                                        <p:cTn id="10" dur="500"/>
                                        <p:tgtEl>
                                          <p:spTgt spid="328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801"/>
                                        </p:tgtEl>
                                        <p:attrNameLst>
                                          <p:attrName>style.visibility</p:attrName>
                                        </p:attrNameLst>
                                      </p:cBhvr>
                                      <p:to>
                                        <p:strVal val="visible"/>
                                      </p:to>
                                    </p:set>
                                    <p:animEffect transition="in" filter="fade">
                                      <p:cBhvr>
                                        <p:cTn id="13" dur="500"/>
                                        <p:tgtEl>
                                          <p:spTgt spid="328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802"/>
                                        </p:tgtEl>
                                        <p:attrNameLst>
                                          <p:attrName>style.visibility</p:attrName>
                                        </p:attrNameLst>
                                      </p:cBhvr>
                                      <p:to>
                                        <p:strVal val="visible"/>
                                      </p:to>
                                    </p:set>
                                    <p:animEffect transition="in" filter="fade">
                                      <p:cBhvr>
                                        <p:cTn id="16" dur="500"/>
                                        <p:tgtEl>
                                          <p:spTgt spid="3280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5339"/>
                                        </p:tgtEl>
                                        <p:attrNameLst>
                                          <p:attrName>style.visibility</p:attrName>
                                        </p:attrNameLst>
                                      </p:cBhvr>
                                      <p:to>
                                        <p:strVal val="visible"/>
                                      </p:to>
                                    </p:set>
                                    <p:animEffect transition="in" filter="fade">
                                      <p:cBhvr>
                                        <p:cTn id="21" dur="500"/>
                                        <p:tgtEl>
                                          <p:spTgt spid="553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340"/>
                                        </p:tgtEl>
                                        <p:attrNameLst>
                                          <p:attrName>style.visibility</p:attrName>
                                        </p:attrNameLst>
                                      </p:cBhvr>
                                      <p:to>
                                        <p:strVal val="visible"/>
                                      </p:to>
                                    </p:set>
                                    <p:animEffect transition="in" filter="fade">
                                      <p:cBhvr>
                                        <p:cTn id="24" dur="500"/>
                                        <p:tgtEl>
                                          <p:spTgt spid="553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341"/>
                                        </p:tgtEl>
                                        <p:attrNameLst>
                                          <p:attrName>style.visibility</p:attrName>
                                        </p:attrNameLst>
                                      </p:cBhvr>
                                      <p:to>
                                        <p:strVal val="visible"/>
                                      </p:to>
                                    </p:set>
                                    <p:animEffect transition="in" filter="fade">
                                      <p:cBhvr>
                                        <p:cTn id="27" dur="500"/>
                                        <p:tgtEl>
                                          <p:spTgt spid="553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342"/>
                                        </p:tgtEl>
                                        <p:attrNameLst>
                                          <p:attrName>style.visibility</p:attrName>
                                        </p:attrNameLst>
                                      </p:cBhvr>
                                      <p:to>
                                        <p:strVal val="visible"/>
                                      </p:to>
                                    </p:set>
                                    <p:animEffect transition="in" filter="fade">
                                      <p:cBhvr>
                                        <p:cTn id="30" dur="500"/>
                                        <p:tgtEl>
                                          <p:spTgt spid="553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813"/>
                                        </p:tgtEl>
                                        <p:attrNameLst>
                                          <p:attrName>style.visibility</p:attrName>
                                        </p:attrNameLst>
                                      </p:cBhvr>
                                      <p:to>
                                        <p:strVal val="visible"/>
                                      </p:to>
                                    </p:set>
                                    <p:animEffect transition="in" filter="fade">
                                      <p:cBhvr>
                                        <p:cTn id="35" dur="500"/>
                                        <p:tgtEl>
                                          <p:spTgt spid="328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814"/>
                                        </p:tgtEl>
                                        <p:attrNameLst>
                                          <p:attrName>style.visibility</p:attrName>
                                        </p:attrNameLst>
                                      </p:cBhvr>
                                      <p:to>
                                        <p:strVal val="visible"/>
                                      </p:to>
                                    </p:set>
                                    <p:animEffect transition="in" filter="fade">
                                      <p:cBhvr>
                                        <p:cTn id="38" dur="500"/>
                                        <p:tgtEl>
                                          <p:spTgt spid="328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815"/>
                                        </p:tgtEl>
                                        <p:attrNameLst>
                                          <p:attrName>style.visibility</p:attrName>
                                        </p:attrNameLst>
                                      </p:cBhvr>
                                      <p:to>
                                        <p:strVal val="visible"/>
                                      </p:to>
                                    </p:set>
                                    <p:animEffect transition="in" filter="fade">
                                      <p:cBhvr>
                                        <p:cTn id="41" dur="500"/>
                                        <p:tgtEl>
                                          <p:spTgt spid="328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816"/>
                                        </p:tgtEl>
                                        <p:attrNameLst>
                                          <p:attrName>style.visibility</p:attrName>
                                        </p:attrNameLst>
                                      </p:cBhvr>
                                      <p:to>
                                        <p:strVal val="visible"/>
                                      </p:to>
                                    </p:set>
                                    <p:animEffect transition="in" filter="fade">
                                      <p:cBhvr>
                                        <p:cTn id="44" dur="500"/>
                                        <p:tgtEl>
                                          <p:spTgt spid="328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818"/>
                                        </p:tgtEl>
                                        <p:attrNameLst>
                                          <p:attrName>style.visibility</p:attrName>
                                        </p:attrNameLst>
                                      </p:cBhvr>
                                      <p:to>
                                        <p:strVal val="visible"/>
                                      </p:to>
                                    </p:set>
                                    <p:animEffect transition="in" filter="fade">
                                      <p:cBhvr>
                                        <p:cTn id="47" dur="500"/>
                                        <p:tgtEl>
                                          <p:spTgt spid="328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819"/>
                                        </p:tgtEl>
                                        <p:attrNameLst>
                                          <p:attrName>style.visibility</p:attrName>
                                        </p:attrNameLst>
                                      </p:cBhvr>
                                      <p:to>
                                        <p:strVal val="visible"/>
                                      </p:to>
                                    </p:set>
                                    <p:animEffect transition="in" filter="fade">
                                      <p:cBhvr>
                                        <p:cTn id="50" dur="500"/>
                                        <p:tgtEl>
                                          <p:spTgt spid="328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820"/>
                                        </p:tgtEl>
                                        <p:attrNameLst>
                                          <p:attrName>style.visibility</p:attrName>
                                        </p:attrNameLst>
                                      </p:cBhvr>
                                      <p:to>
                                        <p:strVal val="visible"/>
                                      </p:to>
                                    </p:set>
                                    <p:animEffect transition="in" filter="fade">
                                      <p:cBhvr>
                                        <p:cTn id="53" dur="500"/>
                                        <p:tgtEl>
                                          <p:spTgt spid="328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821"/>
                                        </p:tgtEl>
                                        <p:attrNameLst>
                                          <p:attrName>style.visibility</p:attrName>
                                        </p:attrNameLst>
                                      </p:cBhvr>
                                      <p:to>
                                        <p:strVal val="visible"/>
                                      </p:to>
                                    </p:set>
                                    <p:animEffect transition="in" filter="fade">
                                      <p:cBhvr>
                                        <p:cTn id="56" dur="500"/>
                                        <p:tgtEl>
                                          <p:spTgt spid="328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817"/>
                                        </p:tgtEl>
                                        <p:attrNameLst>
                                          <p:attrName>style.visibility</p:attrName>
                                        </p:attrNameLst>
                                      </p:cBhvr>
                                      <p:to>
                                        <p:strVal val="visible"/>
                                      </p:to>
                                    </p:set>
                                    <p:animEffect transition="in" filter="fade">
                                      <p:cBhvr>
                                        <p:cTn id="59" dur="500"/>
                                        <p:tgtEl>
                                          <p:spTgt spid="328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823"/>
                                        </p:tgtEl>
                                        <p:attrNameLst>
                                          <p:attrName>style.visibility</p:attrName>
                                        </p:attrNameLst>
                                      </p:cBhvr>
                                      <p:to>
                                        <p:strVal val="visible"/>
                                      </p:to>
                                    </p:set>
                                    <p:animEffect transition="in" filter="fade">
                                      <p:cBhvr>
                                        <p:cTn id="64" dur="500"/>
                                        <p:tgtEl>
                                          <p:spTgt spid="328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804"/>
                                        </p:tgtEl>
                                        <p:attrNameLst>
                                          <p:attrName>style.visibility</p:attrName>
                                        </p:attrNameLst>
                                      </p:cBhvr>
                                      <p:to>
                                        <p:strVal val="visible"/>
                                      </p:to>
                                    </p:set>
                                    <p:animEffect transition="in" filter="fade">
                                      <p:cBhvr>
                                        <p:cTn id="67" dur="500"/>
                                        <p:tgtEl>
                                          <p:spTgt spid="3280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803"/>
                                        </p:tgtEl>
                                        <p:attrNameLst>
                                          <p:attrName>style.visibility</p:attrName>
                                        </p:attrNameLst>
                                      </p:cBhvr>
                                      <p:to>
                                        <p:strVal val="visible"/>
                                      </p:to>
                                    </p:set>
                                    <p:animEffect transition="in" filter="fade">
                                      <p:cBhvr>
                                        <p:cTn id="70" dur="500"/>
                                        <p:tgtEl>
                                          <p:spTgt spid="3280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352"/>
                                        </p:tgtEl>
                                        <p:attrNameLst>
                                          <p:attrName>style.visibility</p:attrName>
                                        </p:attrNameLst>
                                      </p:cBhvr>
                                      <p:to>
                                        <p:strVal val="visible"/>
                                      </p:to>
                                    </p:set>
                                    <p:animEffect transition="in" filter="fade">
                                      <p:cBhvr>
                                        <p:cTn id="73" dur="500"/>
                                        <p:tgtEl>
                                          <p:spTgt spid="5535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2806"/>
                                        </p:tgtEl>
                                        <p:attrNameLst>
                                          <p:attrName>style.visibility</p:attrName>
                                        </p:attrNameLst>
                                      </p:cBhvr>
                                      <p:to>
                                        <p:strVal val="visible"/>
                                      </p:to>
                                    </p:set>
                                    <p:animEffect transition="in" filter="fade">
                                      <p:cBhvr>
                                        <p:cTn id="78" dur="500"/>
                                        <p:tgtEl>
                                          <p:spTgt spid="3280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805"/>
                                        </p:tgtEl>
                                        <p:attrNameLst>
                                          <p:attrName>style.visibility</p:attrName>
                                        </p:attrNameLst>
                                      </p:cBhvr>
                                      <p:to>
                                        <p:strVal val="visible"/>
                                      </p:to>
                                    </p:set>
                                    <p:animEffect transition="in" filter="fade">
                                      <p:cBhvr>
                                        <p:cTn id="81" dur="500"/>
                                        <p:tgtEl>
                                          <p:spTgt spid="3280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808"/>
                                        </p:tgtEl>
                                        <p:attrNameLst>
                                          <p:attrName>style.visibility</p:attrName>
                                        </p:attrNameLst>
                                      </p:cBhvr>
                                      <p:to>
                                        <p:strVal val="visible"/>
                                      </p:to>
                                    </p:set>
                                    <p:animEffect transition="in" filter="fade">
                                      <p:cBhvr>
                                        <p:cTn id="84" dur="500"/>
                                        <p:tgtEl>
                                          <p:spTgt spid="3280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2807"/>
                                        </p:tgtEl>
                                        <p:attrNameLst>
                                          <p:attrName>style.visibility</p:attrName>
                                        </p:attrNameLst>
                                      </p:cBhvr>
                                      <p:to>
                                        <p:strVal val="visible"/>
                                      </p:to>
                                    </p:set>
                                    <p:animEffect transition="in" filter="fade">
                                      <p:cBhvr>
                                        <p:cTn id="87" dur="500"/>
                                        <p:tgtEl>
                                          <p:spTgt spid="3280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2824"/>
                                        </p:tgtEl>
                                        <p:attrNameLst>
                                          <p:attrName>style.visibility</p:attrName>
                                        </p:attrNameLst>
                                      </p:cBhvr>
                                      <p:to>
                                        <p:strVal val="visible"/>
                                      </p:to>
                                    </p:set>
                                    <p:animEffect transition="in" filter="fade">
                                      <p:cBhvr>
                                        <p:cTn id="92" dur="500"/>
                                        <p:tgtEl>
                                          <p:spTgt spid="328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2825"/>
                                        </p:tgtEl>
                                        <p:attrNameLst>
                                          <p:attrName>style.visibility</p:attrName>
                                        </p:attrNameLst>
                                      </p:cBhvr>
                                      <p:to>
                                        <p:strVal val="visible"/>
                                      </p:to>
                                    </p:set>
                                    <p:animEffect transition="in" filter="fade">
                                      <p:cBhvr>
                                        <p:cTn id="95" dur="500"/>
                                        <p:tgtEl>
                                          <p:spTgt spid="328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2826"/>
                                        </p:tgtEl>
                                        <p:attrNameLst>
                                          <p:attrName>style.visibility</p:attrName>
                                        </p:attrNameLst>
                                      </p:cBhvr>
                                      <p:to>
                                        <p:strVal val="visible"/>
                                      </p:to>
                                    </p:set>
                                    <p:animEffect transition="in" filter="fade">
                                      <p:cBhvr>
                                        <p:cTn id="98" dur="500"/>
                                        <p:tgtEl>
                                          <p:spTgt spid="328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2827"/>
                                        </p:tgtEl>
                                        <p:attrNameLst>
                                          <p:attrName>style.visibility</p:attrName>
                                        </p:attrNameLst>
                                      </p:cBhvr>
                                      <p:to>
                                        <p:strVal val="visible"/>
                                      </p:to>
                                    </p:set>
                                    <p:animEffect transition="in" filter="fade">
                                      <p:cBhvr>
                                        <p:cTn id="101" dur="500"/>
                                        <p:tgtEl>
                                          <p:spTgt spid="328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2828"/>
                                        </p:tgtEl>
                                        <p:attrNameLst>
                                          <p:attrName>style.visibility</p:attrName>
                                        </p:attrNameLst>
                                      </p:cBhvr>
                                      <p:to>
                                        <p:strVal val="visible"/>
                                      </p:to>
                                    </p:set>
                                    <p:animEffect transition="in" filter="fade">
                                      <p:cBhvr>
                                        <p:cTn id="104" dur="500"/>
                                        <p:tgtEl>
                                          <p:spTgt spid="328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829"/>
                                        </p:tgtEl>
                                        <p:attrNameLst>
                                          <p:attrName>style.visibility</p:attrName>
                                        </p:attrNameLst>
                                      </p:cBhvr>
                                      <p:to>
                                        <p:strVal val="visible"/>
                                      </p:to>
                                    </p:set>
                                    <p:animEffect transition="in" filter="fade">
                                      <p:cBhvr>
                                        <p:cTn id="107" dur="500"/>
                                        <p:tgtEl>
                                          <p:spTgt spid="3282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2830"/>
                                        </p:tgtEl>
                                        <p:attrNameLst>
                                          <p:attrName>style.visibility</p:attrName>
                                        </p:attrNameLst>
                                      </p:cBhvr>
                                      <p:to>
                                        <p:strVal val="visible"/>
                                      </p:to>
                                    </p:set>
                                    <p:animEffect transition="in" filter="fade">
                                      <p:cBhvr>
                                        <p:cTn id="110" dur="500"/>
                                        <p:tgtEl>
                                          <p:spTgt spid="3283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2831"/>
                                        </p:tgtEl>
                                        <p:attrNameLst>
                                          <p:attrName>style.visibility</p:attrName>
                                        </p:attrNameLst>
                                      </p:cBhvr>
                                      <p:to>
                                        <p:strVal val="visible"/>
                                      </p:to>
                                    </p:set>
                                    <p:animEffect transition="in" filter="fade">
                                      <p:cBhvr>
                                        <p:cTn id="113" dur="500"/>
                                        <p:tgtEl>
                                          <p:spTgt spid="3283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9" grpId="0" animBg="1"/>
      <p:bldP spid="32800" grpId="0" animBg="1"/>
      <p:bldP spid="32801" grpId="0" animBg="1"/>
      <p:bldP spid="32802" grpId="0" animBg="1"/>
      <p:bldP spid="32803" grpId="0" animBg="1"/>
      <p:bldP spid="32804" grpId="0" animBg="1"/>
      <p:bldP spid="32805" grpId="0" animBg="1"/>
      <p:bldP spid="32806" grpId="0" animBg="1"/>
      <p:bldP spid="32807" grpId="0" animBg="1"/>
      <p:bldP spid="32808" grpId="0" animBg="1"/>
      <p:bldP spid="55339" grpId="0"/>
      <p:bldP spid="55340" grpId="0"/>
      <p:bldP spid="55341" grpId="0"/>
      <p:bldP spid="55342" grpId="0"/>
      <p:bldP spid="32813" grpId="0"/>
      <p:bldP spid="32814" grpId="0" animBg="1"/>
      <p:bldP spid="32815" grpId="0"/>
      <p:bldP spid="32816" grpId="0" animBg="1"/>
      <p:bldP spid="32817" grpId="0"/>
      <p:bldP spid="32818" grpId="0"/>
      <p:bldP spid="32819" grpId="0"/>
      <p:bldP spid="32820" grpId="0" animBg="1"/>
      <p:bldP spid="32821" grpId="0" animBg="1"/>
      <p:bldP spid="55352" grpId="0"/>
      <p:bldP spid="32824" grpId="0" animBg="1"/>
      <p:bldP spid="32825" grpId="0" animBg="1"/>
      <p:bldP spid="32826" grpId="0"/>
      <p:bldP spid="32827" grpId="0"/>
      <p:bldP spid="32828" grpId="0"/>
      <p:bldP spid="32829" grpId="0"/>
      <p:bldP spid="32830" grpId="0"/>
      <p:bldP spid="32831"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Rectangle 9"/>
          <p:cNvSpPr>
            <a:spLocks noChangeArrowheads="1"/>
          </p:cNvSpPr>
          <p:nvPr/>
        </p:nvSpPr>
        <p:spPr bwMode="auto">
          <a:xfrm>
            <a:off x="859482" y="1726282"/>
            <a:ext cx="7600950" cy="37909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3802" name="Text Box 10"/>
          <p:cNvSpPr txBox="1">
            <a:spLocks noChangeArrowheads="1"/>
          </p:cNvSpPr>
          <p:nvPr/>
        </p:nvSpPr>
        <p:spPr bwMode="auto">
          <a:xfrm>
            <a:off x="1644683" y="2112048"/>
            <a:ext cx="239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3600" b="0">
                <a:solidFill>
                  <a:srgbClr val="FF0000"/>
                </a:solidFill>
                <a:latin typeface="Arial Narrow" panose="020B0606020202030204" pitchFamily="34" charset="0"/>
                <a:cs typeface="Calibri" pitchFamily="34" charset="0"/>
              </a:rPr>
              <a:t>groupements</a:t>
            </a:r>
          </a:p>
          <a:p>
            <a:pPr algn="ctr" fontAlgn="base">
              <a:spcBef>
                <a:spcPct val="0"/>
              </a:spcBef>
              <a:spcAft>
                <a:spcPct val="0"/>
              </a:spcAft>
            </a:pPr>
            <a:r>
              <a:rPr lang="fr-FR" sz="3600" b="0">
                <a:solidFill>
                  <a:srgbClr val="FF0000"/>
                </a:solidFill>
                <a:latin typeface="Arial Narrow" panose="020B0606020202030204" pitchFamily="34" charset="0"/>
                <a:cs typeface="Calibri" pitchFamily="34" charset="0"/>
              </a:rPr>
              <a:t>OH</a:t>
            </a:r>
          </a:p>
        </p:txBody>
      </p:sp>
      <p:sp>
        <p:nvSpPr>
          <p:cNvPr id="33803" name="Text Box 11"/>
          <p:cNvSpPr txBox="1">
            <a:spLocks noChangeArrowheads="1"/>
          </p:cNvSpPr>
          <p:nvPr/>
        </p:nvSpPr>
        <p:spPr bwMode="auto">
          <a:xfrm>
            <a:off x="5206057" y="2112048"/>
            <a:ext cx="24545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b="0">
                <a:solidFill>
                  <a:srgbClr val="FF0000"/>
                </a:solidFill>
                <a:latin typeface="Arial Narrow" panose="020B0606020202030204" pitchFamily="34" charset="0"/>
                <a:cs typeface="Calibri" pitchFamily="34" charset="0"/>
              </a:rPr>
              <a:t>plan du sucre</a:t>
            </a:r>
          </a:p>
        </p:txBody>
      </p:sp>
      <p:sp>
        <p:nvSpPr>
          <p:cNvPr id="33804" name="Text Box 12"/>
          <p:cNvSpPr txBox="1">
            <a:spLocks noChangeArrowheads="1"/>
          </p:cNvSpPr>
          <p:nvPr/>
        </p:nvSpPr>
        <p:spPr bwMode="auto">
          <a:xfrm>
            <a:off x="2108846" y="3558257"/>
            <a:ext cx="97334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000" b="0">
                <a:solidFill>
                  <a:srgbClr val="000000"/>
                </a:solidFill>
                <a:latin typeface="Arial Narrow" panose="020B0606020202030204" pitchFamily="34" charset="0"/>
                <a:cs typeface="Calibri" pitchFamily="34" charset="0"/>
              </a:rPr>
              <a:t>droite</a:t>
            </a:r>
          </a:p>
        </p:txBody>
      </p:sp>
      <p:sp>
        <p:nvSpPr>
          <p:cNvPr id="33805" name="Text Box 13"/>
          <p:cNvSpPr txBox="1">
            <a:spLocks noChangeArrowheads="1"/>
          </p:cNvSpPr>
          <p:nvPr/>
        </p:nvSpPr>
        <p:spPr bwMode="auto">
          <a:xfrm>
            <a:off x="2024709" y="4405982"/>
            <a:ext cx="12153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000" b="0">
                <a:solidFill>
                  <a:srgbClr val="000000"/>
                </a:solidFill>
                <a:latin typeface="Arial Narrow" panose="020B0606020202030204" pitchFamily="34" charset="0"/>
                <a:cs typeface="Calibri" pitchFamily="34" charset="0"/>
              </a:rPr>
              <a:t>gauche</a:t>
            </a:r>
          </a:p>
        </p:txBody>
      </p:sp>
      <p:sp>
        <p:nvSpPr>
          <p:cNvPr id="33806" name="Line 14"/>
          <p:cNvSpPr>
            <a:spLocks noChangeShapeType="1"/>
          </p:cNvSpPr>
          <p:nvPr/>
        </p:nvSpPr>
        <p:spPr bwMode="auto">
          <a:xfrm>
            <a:off x="4117032" y="3891632"/>
            <a:ext cx="781050" cy="0"/>
          </a:xfrm>
          <a:prstGeom prst="line">
            <a:avLst/>
          </a:prstGeom>
          <a:noFill/>
          <a:ln w="38100">
            <a:solidFill>
              <a:srgbClr val="000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3807" name="Line 15"/>
          <p:cNvSpPr>
            <a:spLocks noChangeShapeType="1"/>
          </p:cNvSpPr>
          <p:nvPr/>
        </p:nvSpPr>
        <p:spPr bwMode="auto">
          <a:xfrm>
            <a:off x="4117032" y="4739357"/>
            <a:ext cx="781050" cy="0"/>
          </a:xfrm>
          <a:prstGeom prst="line">
            <a:avLst/>
          </a:prstGeom>
          <a:noFill/>
          <a:ln w="38100">
            <a:solidFill>
              <a:srgbClr val="000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3808" name="Text Box 16"/>
          <p:cNvSpPr txBox="1">
            <a:spLocks noChangeArrowheads="1"/>
          </p:cNvSpPr>
          <p:nvPr/>
        </p:nvSpPr>
        <p:spPr bwMode="auto">
          <a:xfrm>
            <a:off x="5666434" y="3558257"/>
            <a:ext cx="17924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000" b="0">
                <a:solidFill>
                  <a:srgbClr val="000000"/>
                </a:solidFill>
                <a:latin typeface="Arial Narrow" panose="020B0606020202030204" pitchFamily="34" charset="0"/>
                <a:cs typeface="Calibri" pitchFamily="34" charset="0"/>
              </a:rPr>
              <a:t>au dessous</a:t>
            </a:r>
          </a:p>
        </p:txBody>
      </p:sp>
      <p:sp>
        <p:nvSpPr>
          <p:cNvPr id="33809" name="Text Box 17"/>
          <p:cNvSpPr txBox="1">
            <a:spLocks noChangeArrowheads="1"/>
          </p:cNvSpPr>
          <p:nvPr/>
        </p:nvSpPr>
        <p:spPr bwMode="auto">
          <a:xfrm>
            <a:off x="5761684" y="4405982"/>
            <a:ext cx="161775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000" b="0">
                <a:solidFill>
                  <a:srgbClr val="000000"/>
                </a:solidFill>
                <a:latin typeface="Arial Narrow" panose="020B0606020202030204" pitchFamily="34" charset="0"/>
                <a:cs typeface="Calibri" pitchFamily="34" charset="0"/>
              </a:rPr>
              <a:t>au dessus</a:t>
            </a:r>
          </a:p>
        </p:txBody>
      </p:sp>
      <p:sp>
        <p:nvSpPr>
          <p:cNvPr id="18" name="Forme libre 17"/>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0" name="Triangle isocèle 19"/>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5" name="Triangle isocèle 24"/>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6" name="Image 25"/>
          <p:cNvPicPr>
            <a:picLocks noChangeAspect="1"/>
          </p:cNvPicPr>
          <p:nvPr/>
        </p:nvPicPr>
        <p:blipFill>
          <a:blip r:embed="rId2" cstate="print"/>
          <a:stretch>
            <a:fillRect/>
          </a:stretch>
        </p:blipFill>
        <p:spPr>
          <a:xfrm>
            <a:off x="7680192" y="133387"/>
            <a:ext cx="1122991" cy="687247"/>
          </a:xfrm>
          <a:prstGeom prst="rect">
            <a:avLst/>
          </a:prstGeom>
        </p:spPr>
      </p:pic>
      <p:sp>
        <p:nvSpPr>
          <p:cNvPr id="27"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28"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2096876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6" name="Text Box 11"/>
          <p:cNvSpPr txBox="1">
            <a:spLocks noChangeAspect="1" noChangeArrowheads="1"/>
          </p:cNvSpPr>
          <p:nvPr/>
        </p:nvSpPr>
        <p:spPr bwMode="auto">
          <a:xfrm>
            <a:off x="798515" y="4610450"/>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34827" name="Text Box 12"/>
          <p:cNvSpPr txBox="1">
            <a:spLocks noChangeAspect="1" noChangeArrowheads="1"/>
          </p:cNvSpPr>
          <p:nvPr/>
        </p:nvSpPr>
        <p:spPr bwMode="auto">
          <a:xfrm>
            <a:off x="271464" y="2915000"/>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HO-C-H</a:t>
            </a:r>
          </a:p>
        </p:txBody>
      </p:sp>
      <p:sp>
        <p:nvSpPr>
          <p:cNvPr id="34828" name="Line 14"/>
          <p:cNvSpPr>
            <a:spLocks noChangeAspect="1" noChangeShapeType="1"/>
          </p:cNvSpPr>
          <p:nvPr/>
        </p:nvSpPr>
        <p:spPr bwMode="auto">
          <a:xfrm flipV="1">
            <a:off x="1016000" y="3948460"/>
            <a:ext cx="0" cy="2428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29" name="Line 15"/>
          <p:cNvSpPr>
            <a:spLocks noChangeAspect="1" noChangeShapeType="1"/>
          </p:cNvSpPr>
          <p:nvPr/>
        </p:nvSpPr>
        <p:spPr bwMode="auto">
          <a:xfrm flipV="1">
            <a:off x="1016000" y="4491389"/>
            <a:ext cx="0" cy="2428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30" name="Line 16"/>
          <p:cNvSpPr>
            <a:spLocks noChangeAspect="1" noChangeShapeType="1"/>
          </p:cNvSpPr>
          <p:nvPr/>
        </p:nvSpPr>
        <p:spPr bwMode="auto">
          <a:xfrm flipV="1">
            <a:off x="1016000" y="3376964"/>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31" name="Text Box 17"/>
          <p:cNvSpPr txBox="1">
            <a:spLocks noChangeAspect="1" noChangeArrowheads="1"/>
          </p:cNvSpPr>
          <p:nvPr/>
        </p:nvSpPr>
        <p:spPr bwMode="auto">
          <a:xfrm>
            <a:off x="498475" y="3510313"/>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H-C-OH</a:t>
            </a:r>
          </a:p>
        </p:txBody>
      </p:sp>
      <p:sp>
        <p:nvSpPr>
          <p:cNvPr id="34832" name="Line 18"/>
          <p:cNvSpPr>
            <a:spLocks noChangeAspect="1" noChangeShapeType="1"/>
          </p:cNvSpPr>
          <p:nvPr/>
        </p:nvSpPr>
        <p:spPr bwMode="auto">
          <a:xfrm flipV="1">
            <a:off x="1016000" y="2786414"/>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33" name="Text Box 19"/>
          <p:cNvSpPr txBox="1">
            <a:spLocks noChangeAspect="1" noChangeArrowheads="1"/>
          </p:cNvSpPr>
          <p:nvPr/>
        </p:nvSpPr>
        <p:spPr bwMode="auto">
          <a:xfrm>
            <a:off x="798516" y="1773588"/>
            <a:ext cx="7713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C=O</a:t>
            </a:r>
          </a:p>
        </p:txBody>
      </p:sp>
      <p:sp>
        <p:nvSpPr>
          <p:cNvPr id="34834" name="Line 20"/>
          <p:cNvSpPr>
            <a:spLocks noChangeAspect="1" noChangeShapeType="1"/>
          </p:cNvSpPr>
          <p:nvPr/>
        </p:nvSpPr>
        <p:spPr bwMode="auto">
          <a:xfrm flipV="1">
            <a:off x="1016000" y="2208564"/>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35" name="Text Box 21"/>
          <p:cNvSpPr txBox="1">
            <a:spLocks noChangeAspect="1" noChangeArrowheads="1"/>
          </p:cNvSpPr>
          <p:nvPr/>
        </p:nvSpPr>
        <p:spPr bwMode="auto">
          <a:xfrm>
            <a:off x="498475" y="2340325"/>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H-C-OH</a:t>
            </a:r>
          </a:p>
        </p:txBody>
      </p:sp>
      <p:sp>
        <p:nvSpPr>
          <p:cNvPr id="34836" name="Text Box 22"/>
          <p:cNvSpPr txBox="1">
            <a:spLocks noChangeArrowheads="1"/>
          </p:cNvSpPr>
          <p:nvPr/>
        </p:nvSpPr>
        <p:spPr bwMode="auto">
          <a:xfrm>
            <a:off x="398463" y="5261326"/>
            <a:ext cx="1885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a:solidFill>
                  <a:srgbClr val="000000"/>
                </a:solidFill>
                <a:latin typeface="Arial Narrow" panose="020B0606020202030204" pitchFamily="34" charset="0"/>
                <a:cs typeface="Calibri" pitchFamily="34" charset="0"/>
              </a:rPr>
              <a:t>D-glucose</a:t>
            </a:r>
          </a:p>
          <a:p>
            <a:pPr algn="ctr" fontAlgn="base">
              <a:spcBef>
                <a:spcPct val="0"/>
              </a:spcBef>
              <a:spcAft>
                <a:spcPct val="0"/>
              </a:spcAft>
            </a:pPr>
            <a:r>
              <a:rPr lang="fr-FR" i="1">
                <a:solidFill>
                  <a:srgbClr val="000000"/>
                </a:solidFill>
                <a:latin typeface="Arial Narrow" panose="020B0606020202030204" pitchFamily="34" charset="0"/>
                <a:cs typeface="Calibri" pitchFamily="34" charset="0"/>
              </a:rPr>
              <a:t>forme linéaire</a:t>
            </a:r>
            <a:endParaRPr lang="fr-FR">
              <a:solidFill>
                <a:srgbClr val="000000"/>
              </a:solidFill>
              <a:latin typeface="Arial Narrow" panose="020B0606020202030204" pitchFamily="34" charset="0"/>
              <a:cs typeface="Calibri" pitchFamily="34" charset="0"/>
            </a:endParaRPr>
          </a:p>
        </p:txBody>
      </p:sp>
      <p:sp>
        <p:nvSpPr>
          <p:cNvPr id="34837" name="Line 23"/>
          <p:cNvSpPr>
            <a:spLocks noChangeShapeType="1"/>
          </p:cNvSpPr>
          <p:nvPr/>
        </p:nvSpPr>
        <p:spPr bwMode="auto">
          <a:xfrm flipH="1" flipV="1">
            <a:off x="685802" y="1727547"/>
            <a:ext cx="20955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38" name="Rectangle 24"/>
          <p:cNvSpPr>
            <a:spLocks noChangeArrowheads="1"/>
          </p:cNvSpPr>
          <p:nvPr/>
        </p:nvSpPr>
        <p:spPr bwMode="auto">
          <a:xfrm>
            <a:off x="400051" y="126876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4839" name="Text Box 25"/>
          <p:cNvSpPr txBox="1">
            <a:spLocks noChangeArrowheads="1"/>
          </p:cNvSpPr>
          <p:nvPr/>
        </p:nvSpPr>
        <p:spPr bwMode="auto">
          <a:xfrm>
            <a:off x="993776" y="15735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34840" name="Text Box 26"/>
          <p:cNvSpPr txBox="1">
            <a:spLocks noChangeArrowheads="1"/>
          </p:cNvSpPr>
          <p:nvPr/>
        </p:nvSpPr>
        <p:spPr bwMode="auto">
          <a:xfrm>
            <a:off x="993776" y="216411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34841" name="Text Box 27"/>
          <p:cNvSpPr txBox="1">
            <a:spLocks noChangeArrowheads="1"/>
          </p:cNvSpPr>
          <p:nvPr/>
        </p:nvSpPr>
        <p:spPr bwMode="auto">
          <a:xfrm>
            <a:off x="993776" y="27546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34842" name="Text Box 28"/>
          <p:cNvSpPr txBox="1">
            <a:spLocks noChangeArrowheads="1"/>
          </p:cNvSpPr>
          <p:nvPr/>
        </p:nvSpPr>
        <p:spPr bwMode="auto">
          <a:xfrm>
            <a:off x="1012825" y="33642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34843" name="Text Box 29"/>
          <p:cNvSpPr txBox="1">
            <a:spLocks noChangeArrowheads="1"/>
          </p:cNvSpPr>
          <p:nvPr/>
        </p:nvSpPr>
        <p:spPr bwMode="auto">
          <a:xfrm>
            <a:off x="1012825" y="391671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34844" name="Text Box 30"/>
          <p:cNvSpPr txBox="1">
            <a:spLocks noChangeArrowheads="1"/>
          </p:cNvSpPr>
          <p:nvPr/>
        </p:nvSpPr>
        <p:spPr bwMode="auto">
          <a:xfrm>
            <a:off x="1012825" y="44310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34845" name="Rectangle 33"/>
          <p:cNvSpPr>
            <a:spLocks noChangeArrowheads="1"/>
          </p:cNvSpPr>
          <p:nvPr/>
        </p:nvSpPr>
        <p:spPr bwMode="auto">
          <a:xfrm>
            <a:off x="5353052" y="4204051"/>
            <a:ext cx="539750" cy="746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4846" name="Text Box 34"/>
          <p:cNvSpPr txBox="1">
            <a:spLocks noChangeArrowheads="1"/>
          </p:cNvSpPr>
          <p:nvPr/>
        </p:nvSpPr>
        <p:spPr bwMode="auto">
          <a:xfrm>
            <a:off x="4932363" y="3977038"/>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4847" name="Text Box 35"/>
          <p:cNvSpPr txBox="1">
            <a:spLocks noChangeArrowheads="1"/>
          </p:cNvSpPr>
          <p:nvPr/>
        </p:nvSpPr>
        <p:spPr bwMode="auto">
          <a:xfrm>
            <a:off x="5870577" y="3981800"/>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4848" name="AutoShape 36"/>
          <p:cNvSpPr>
            <a:spLocks noChangeArrowheads="1"/>
          </p:cNvSpPr>
          <p:nvPr/>
        </p:nvSpPr>
        <p:spPr bwMode="auto">
          <a:xfrm rot="-1800000">
            <a:off x="4872038" y="3599210"/>
            <a:ext cx="74612" cy="53975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4849" name="AutoShape 37"/>
          <p:cNvSpPr>
            <a:spLocks noChangeArrowheads="1"/>
          </p:cNvSpPr>
          <p:nvPr/>
        </p:nvSpPr>
        <p:spPr bwMode="auto">
          <a:xfrm rot="1800000">
            <a:off x="6272213" y="3599210"/>
            <a:ext cx="74612" cy="53975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4850" name="Text Box 38"/>
          <p:cNvSpPr txBox="1">
            <a:spLocks noChangeArrowheads="1"/>
          </p:cNvSpPr>
          <p:nvPr/>
        </p:nvSpPr>
        <p:spPr bwMode="auto">
          <a:xfrm>
            <a:off x="4518026" y="3210273"/>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4851" name="Text Box 39"/>
          <p:cNvSpPr txBox="1">
            <a:spLocks noChangeArrowheads="1"/>
          </p:cNvSpPr>
          <p:nvPr/>
        </p:nvSpPr>
        <p:spPr bwMode="auto">
          <a:xfrm>
            <a:off x="6294439" y="3210273"/>
            <a:ext cx="8146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CHO</a:t>
            </a:r>
          </a:p>
        </p:txBody>
      </p:sp>
      <p:sp>
        <p:nvSpPr>
          <p:cNvPr id="34852" name="Line 40"/>
          <p:cNvSpPr>
            <a:spLocks noChangeShapeType="1"/>
          </p:cNvSpPr>
          <p:nvPr/>
        </p:nvSpPr>
        <p:spPr bwMode="auto">
          <a:xfrm rot="1800000" flipV="1">
            <a:off x="4910138" y="2808635"/>
            <a:ext cx="0" cy="53975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53" name="Text Box 41"/>
          <p:cNvSpPr txBox="1">
            <a:spLocks noChangeArrowheads="1"/>
          </p:cNvSpPr>
          <p:nvPr/>
        </p:nvSpPr>
        <p:spPr bwMode="auto">
          <a:xfrm>
            <a:off x="4899026" y="2472088"/>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4854" name="Text Box 42"/>
          <p:cNvSpPr txBox="1">
            <a:spLocks noChangeArrowheads="1"/>
          </p:cNvSpPr>
          <p:nvPr/>
        </p:nvSpPr>
        <p:spPr bwMode="auto">
          <a:xfrm>
            <a:off x="5368927" y="2472088"/>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34855" name="Line 43"/>
          <p:cNvSpPr>
            <a:spLocks noChangeShapeType="1"/>
          </p:cNvSpPr>
          <p:nvPr/>
        </p:nvSpPr>
        <p:spPr bwMode="auto">
          <a:xfrm>
            <a:off x="5124450" y="2208560"/>
            <a:ext cx="0" cy="360362"/>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56" name="Line 44"/>
          <p:cNvSpPr>
            <a:spLocks noChangeShapeType="1"/>
          </p:cNvSpPr>
          <p:nvPr/>
        </p:nvSpPr>
        <p:spPr bwMode="auto">
          <a:xfrm flipV="1">
            <a:off x="4718050" y="30673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57" name="Rectangle 45"/>
          <p:cNvSpPr>
            <a:spLocks noChangeArrowheads="1"/>
          </p:cNvSpPr>
          <p:nvPr/>
        </p:nvSpPr>
        <p:spPr bwMode="auto">
          <a:xfrm>
            <a:off x="4489450" y="265941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4858" name="Line 46"/>
          <p:cNvSpPr>
            <a:spLocks noChangeShapeType="1"/>
          </p:cNvSpPr>
          <p:nvPr/>
        </p:nvSpPr>
        <p:spPr bwMode="auto">
          <a:xfrm flipV="1">
            <a:off x="5124450" y="2902297"/>
            <a:ext cx="0" cy="24765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59" name="Rectangle 47"/>
          <p:cNvSpPr>
            <a:spLocks noChangeArrowheads="1"/>
          </p:cNvSpPr>
          <p:nvPr/>
        </p:nvSpPr>
        <p:spPr bwMode="auto">
          <a:xfrm>
            <a:off x="4926692" y="176406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H</a:t>
            </a:r>
          </a:p>
        </p:txBody>
      </p:sp>
      <p:sp>
        <p:nvSpPr>
          <p:cNvPr id="34860" name="Line 48"/>
          <p:cNvSpPr>
            <a:spLocks noChangeShapeType="1"/>
          </p:cNvSpPr>
          <p:nvPr/>
        </p:nvSpPr>
        <p:spPr bwMode="auto">
          <a:xfrm flipV="1">
            <a:off x="4718050" y="36261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61" name="Rectangle 49"/>
          <p:cNvSpPr>
            <a:spLocks noChangeArrowheads="1"/>
          </p:cNvSpPr>
          <p:nvPr/>
        </p:nvSpPr>
        <p:spPr bwMode="auto">
          <a:xfrm>
            <a:off x="4300763" y="3777013"/>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HO</a:t>
            </a:r>
          </a:p>
        </p:txBody>
      </p:sp>
      <p:sp>
        <p:nvSpPr>
          <p:cNvPr id="34862" name="Line 50"/>
          <p:cNvSpPr>
            <a:spLocks noChangeShapeType="1"/>
          </p:cNvSpPr>
          <p:nvPr/>
        </p:nvSpPr>
        <p:spPr bwMode="auto">
          <a:xfrm>
            <a:off x="5213352" y="2729260"/>
            <a:ext cx="25400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63" name="Line 51"/>
          <p:cNvSpPr>
            <a:spLocks noChangeShapeType="1"/>
          </p:cNvSpPr>
          <p:nvPr/>
        </p:nvSpPr>
        <p:spPr bwMode="auto">
          <a:xfrm flipV="1">
            <a:off x="6096000" y="38547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64" name="Rectangle 52"/>
          <p:cNvSpPr>
            <a:spLocks noChangeArrowheads="1"/>
          </p:cNvSpPr>
          <p:nvPr/>
        </p:nvSpPr>
        <p:spPr bwMode="auto">
          <a:xfrm>
            <a:off x="5867401" y="344681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4865" name="Line 53"/>
          <p:cNvSpPr>
            <a:spLocks noChangeShapeType="1"/>
          </p:cNvSpPr>
          <p:nvPr/>
        </p:nvSpPr>
        <p:spPr bwMode="auto">
          <a:xfrm flipV="1">
            <a:off x="6096000" y="44008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66" name="Rectangle 54"/>
          <p:cNvSpPr>
            <a:spLocks noChangeArrowheads="1"/>
          </p:cNvSpPr>
          <p:nvPr/>
        </p:nvSpPr>
        <p:spPr bwMode="auto">
          <a:xfrm>
            <a:off x="5688691" y="4526313"/>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HO</a:t>
            </a:r>
          </a:p>
        </p:txBody>
      </p:sp>
      <p:sp>
        <p:nvSpPr>
          <p:cNvPr id="34867" name="Line 55"/>
          <p:cNvSpPr>
            <a:spLocks noChangeShapeType="1"/>
          </p:cNvSpPr>
          <p:nvPr/>
        </p:nvSpPr>
        <p:spPr bwMode="auto">
          <a:xfrm flipV="1">
            <a:off x="5162550" y="38420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68" name="Rectangle 56"/>
          <p:cNvSpPr>
            <a:spLocks noChangeArrowheads="1"/>
          </p:cNvSpPr>
          <p:nvPr/>
        </p:nvSpPr>
        <p:spPr bwMode="auto">
          <a:xfrm>
            <a:off x="4958444" y="3434110"/>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OH</a:t>
            </a:r>
          </a:p>
        </p:txBody>
      </p:sp>
      <p:sp>
        <p:nvSpPr>
          <p:cNvPr id="34869" name="Line 57"/>
          <p:cNvSpPr>
            <a:spLocks noChangeShapeType="1"/>
          </p:cNvSpPr>
          <p:nvPr/>
        </p:nvSpPr>
        <p:spPr bwMode="auto">
          <a:xfrm flipV="1">
            <a:off x="5162550" y="4388197"/>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4870" name="Rectangle 58"/>
          <p:cNvSpPr>
            <a:spLocks noChangeArrowheads="1"/>
          </p:cNvSpPr>
          <p:nvPr/>
        </p:nvSpPr>
        <p:spPr bwMode="auto">
          <a:xfrm>
            <a:off x="4966607" y="451361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4871" name="Text Box 59"/>
          <p:cNvSpPr txBox="1">
            <a:spLocks noChangeArrowheads="1"/>
          </p:cNvSpPr>
          <p:nvPr/>
        </p:nvSpPr>
        <p:spPr bwMode="auto">
          <a:xfrm>
            <a:off x="6442076" y="361191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34872" name="Text Box 60"/>
          <p:cNvSpPr txBox="1">
            <a:spLocks noChangeArrowheads="1"/>
          </p:cNvSpPr>
          <p:nvPr/>
        </p:nvSpPr>
        <p:spPr bwMode="auto">
          <a:xfrm>
            <a:off x="6213476" y="42024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34873" name="Text Box 61"/>
          <p:cNvSpPr txBox="1">
            <a:spLocks noChangeArrowheads="1"/>
          </p:cNvSpPr>
          <p:nvPr/>
        </p:nvSpPr>
        <p:spPr bwMode="auto">
          <a:xfrm>
            <a:off x="4759326" y="42024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34874" name="Text Box 62"/>
          <p:cNvSpPr txBox="1">
            <a:spLocks noChangeArrowheads="1"/>
          </p:cNvSpPr>
          <p:nvPr/>
        </p:nvSpPr>
        <p:spPr bwMode="auto">
          <a:xfrm>
            <a:off x="4346576" y="334521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34875" name="Text Box 63"/>
          <p:cNvSpPr txBox="1">
            <a:spLocks noChangeArrowheads="1"/>
          </p:cNvSpPr>
          <p:nvPr/>
        </p:nvSpPr>
        <p:spPr bwMode="auto">
          <a:xfrm>
            <a:off x="4695825" y="24371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34876" name="Text Box 64"/>
          <p:cNvSpPr txBox="1">
            <a:spLocks noChangeArrowheads="1"/>
          </p:cNvSpPr>
          <p:nvPr/>
        </p:nvSpPr>
        <p:spPr bwMode="auto">
          <a:xfrm>
            <a:off x="5368926" y="22085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34877" name="Rectangle 65"/>
          <p:cNvSpPr>
            <a:spLocks noChangeArrowheads="1"/>
          </p:cNvSpPr>
          <p:nvPr/>
        </p:nvSpPr>
        <p:spPr bwMode="auto">
          <a:xfrm>
            <a:off x="4920344" y="3064225"/>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0000FF"/>
                </a:solidFill>
                <a:latin typeface="Arial Narrow" panose="020B0606020202030204" pitchFamily="34" charset="0"/>
                <a:cs typeface="Calibri" pitchFamily="34" charset="0"/>
              </a:rPr>
              <a:t>OH</a:t>
            </a:r>
          </a:p>
        </p:txBody>
      </p:sp>
      <p:sp>
        <p:nvSpPr>
          <p:cNvPr id="34878" name="Text Box 13"/>
          <p:cNvSpPr txBox="1">
            <a:spLocks noChangeAspect="1" noChangeArrowheads="1"/>
          </p:cNvSpPr>
          <p:nvPr/>
        </p:nvSpPr>
        <p:spPr bwMode="auto">
          <a:xfrm>
            <a:off x="498475" y="4062763"/>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H-C-</a:t>
            </a:r>
            <a:r>
              <a:rPr lang="fr-FR" sz="2700" b="0">
                <a:solidFill>
                  <a:srgbClr val="0000FF"/>
                </a:solidFill>
                <a:latin typeface="Arial Narrow" panose="020B0606020202030204" pitchFamily="34" charset="0"/>
                <a:cs typeface="Calibri" pitchFamily="34" charset="0"/>
              </a:rPr>
              <a:t>OH</a:t>
            </a:r>
          </a:p>
        </p:txBody>
      </p:sp>
      <p:pic>
        <p:nvPicPr>
          <p:cNvPr id="61"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093296"/>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orme libre 63"/>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9" name="Triangle isocèle 68"/>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70" name="Triangle isocèle 69"/>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71" name="Image 70"/>
          <p:cNvPicPr>
            <a:picLocks noChangeAspect="1"/>
          </p:cNvPicPr>
          <p:nvPr/>
        </p:nvPicPr>
        <p:blipFill>
          <a:blip r:embed="rId3" cstate="print"/>
          <a:stretch>
            <a:fillRect/>
          </a:stretch>
        </p:blipFill>
        <p:spPr>
          <a:xfrm>
            <a:off x="7680192" y="133387"/>
            <a:ext cx="1122991" cy="687247"/>
          </a:xfrm>
          <a:prstGeom prst="rect">
            <a:avLst/>
          </a:prstGeom>
        </p:spPr>
      </p:pic>
      <p:sp>
        <p:nvSpPr>
          <p:cNvPr id="72"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73"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3969621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Rectangle 9"/>
          <p:cNvSpPr>
            <a:spLocks noChangeArrowheads="1"/>
          </p:cNvSpPr>
          <p:nvPr/>
        </p:nvSpPr>
        <p:spPr bwMode="auto">
          <a:xfrm>
            <a:off x="1770063" y="3780757"/>
            <a:ext cx="539750" cy="74613"/>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5850" name="Text Box 10"/>
          <p:cNvSpPr txBox="1">
            <a:spLocks noChangeArrowheads="1"/>
          </p:cNvSpPr>
          <p:nvPr/>
        </p:nvSpPr>
        <p:spPr bwMode="auto">
          <a:xfrm>
            <a:off x="1393826" y="3553746"/>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5851" name="Text Box 11"/>
          <p:cNvSpPr txBox="1">
            <a:spLocks noChangeArrowheads="1"/>
          </p:cNvSpPr>
          <p:nvPr/>
        </p:nvSpPr>
        <p:spPr bwMode="auto">
          <a:xfrm>
            <a:off x="2297113" y="3558508"/>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5852" name="AutoShape 12"/>
          <p:cNvSpPr>
            <a:spLocks noChangeArrowheads="1"/>
          </p:cNvSpPr>
          <p:nvPr/>
        </p:nvSpPr>
        <p:spPr bwMode="auto">
          <a:xfrm rot="-1800000">
            <a:off x="1289052" y="3175918"/>
            <a:ext cx="74613"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5853" name="AutoShape 13"/>
          <p:cNvSpPr>
            <a:spLocks noChangeArrowheads="1"/>
          </p:cNvSpPr>
          <p:nvPr/>
        </p:nvSpPr>
        <p:spPr bwMode="auto">
          <a:xfrm rot="1800000">
            <a:off x="2689227" y="3175918"/>
            <a:ext cx="74613"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5854" name="Text Box 14"/>
          <p:cNvSpPr txBox="1">
            <a:spLocks noChangeArrowheads="1"/>
          </p:cNvSpPr>
          <p:nvPr/>
        </p:nvSpPr>
        <p:spPr bwMode="auto">
          <a:xfrm>
            <a:off x="935038" y="2786983"/>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808080"/>
                </a:solidFill>
                <a:latin typeface="Arial Narrow" panose="020B0606020202030204" pitchFamily="34" charset="0"/>
                <a:cs typeface="Calibri" pitchFamily="34" charset="0"/>
              </a:rPr>
              <a:t>C</a:t>
            </a:r>
          </a:p>
        </p:txBody>
      </p:sp>
      <p:sp>
        <p:nvSpPr>
          <p:cNvPr id="35855" name="Text Box 15"/>
          <p:cNvSpPr txBox="1">
            <a:spLocks noChangeArrowheads="1"/>
          </p:cNvSpPr>
          <p:nvPr/>
        </p:nvSpPr>
        <p:spPr bwMode="auto">
          <a:xfrm>
            <a:off x="2711451" y="2786983"/>
            <a:ext cx="8146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CHO</a:t>
            </a:r>
          </a:p>
        </p:txBody>
      </p:sp>
      <p:sp>
        <p:nvSpPr>
          <p:cNvPr id="58384" name="Line 16"/>
          <p:cNvSpPr>
            <a:spLocks noChangeShapeType="1"/>
          </p:cNvSpPr>
          <p:nvPr/>
        </p:nvSpPr>
        <p:spPr bwMode="auto">
          <a:xfrm rot="1800000" flipV="1">
            <a:off x="1327150" y="2385343"/>
            <a:ext cx="0" cy="53975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5857" name="Text Box 17"/>
          <p:cNvSpPr txBox="1">
            <a:spLocks noChangeArrowheads="1"/>
          </p:cNvSpPr>
          <p:nvPr/>
        </p:nvSpPr>
        <p:spPr bwMode="auto">
          <a:xfrm>
            <a:off x="1350963" y="2048796"/>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5858" name="Text Box 18"/>
          <p:cNvSpPr txBox="1">
            <a:spLocks noChangeArrowheads="1"/>
          </p:cNvSpPr>
          <p:nvPr/>
        </p:nvSpPr>
        <p:spPr bwMode="auto">
          <a:xfrm>
            <a:off x="1785939" y="2048796"/>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B050"/>
                </a:solidFill>
                <a:latin typeface="Arial Narrow" panose="020B0606020202030204" pitchFamily="34" charset="0"/>
                <a:cs typeface="Calibri" pitchFamily="34" charset="0"/>
              </a:rPr>
              <a:t>CH</a:t>
            </a:r>
            <a:r>
              <a:rPr lang="fr-FR" sz="2700" b="0" baseline="-25000">
                <a:solidFill>
                  <a:srgbClr val="00B050"/>
                </a:solidFill>
                <a:latin typeface="Arial Narrow" panose="020B0606020202030204" pitchFamily="34" charset="0"/>
                <a:cs typeface="Calibri" pitchFamily="34" charset="0"/>
              </a:rPr>
              <a:t>2</a:t>
            </a:r>
            <a:r>
              <a:rPr lang="fr-FR" sz="2700" b="0">
                <a:solidFill>
                  <a:srgbClr val="00B050"/>
                </a:solidFill>
                <a:latin typeface="Arial Narrow" panose="020B0606020202030204" pitchFamily="34" charset="0"/>
                <a:cs typeface="Calibri" pitchFamily="34" charset="0"/>
              </a:rPr>
              <a:t>OH</a:t>
            </a:r>
          </a:p>
        </p:txBody>
      </p:sp>
      <p:sp>
        <p:nvSpPr>
          <p:cNvPr id="58387" name="Line 19"/>
          <p:cNvSpPr>
            <a:spLocks noChangeShapeType="1"/>
          </p:cNvSpPr>
          <p:nvPr/>
        </p:nvSpPr>
        <p:spPr bwMode="auto">
          <a:xfrm>
            <a:off x="1541463" y="1785268"/>
            <a:ext cx="0" cy="360362"/>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5860" name="Line 20"/>
          <p:cNvSpPr>
            <a:spLocks noChangeShapeType="1"/>
          </p:cNvSpPr>
          <p:nvPr/>
        </p:nvSpPr>
        <p:spPr bwMode="auto">
          <a:xfrm flipV="1">
            <a:off x="1135063" y="26441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5861" name="Rectangle 21"/>
          <p:cNvSpPr>
            <a:spLocks noChangeArrowheads="1"/>
          </p:cNvSpPr>
          <p:nvPr/>
        </p:nvSpPr>
        <p:spPr bwMode="auto">
          <a:xfrm>
            <a:off x="933450" y="223612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58390" name="Line 22"/>
          <p:cNvSpPr>
            <a:spLocks noChangeShapeType="1"/>
          </p:cNvSpPr>
          <p:nvPr/>
        </p:nvSpPr>
        <p:spPr bwMode="auto">
          <a:xfrm flipV="1">
            <a:off x="1541463" y="2479005"/>
            <a:ext cx="0" cy="24765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5863" name="Rectangle 23"/>
          <p:cNvSpPr>
            <a:spLocks noChangeArrowheads="1"/>
          </p:cNvSpPr>
          <p:nvPr/>
        </p:nvSpPr>
        <p:spPr bwMode="auto">
          <a:xfrm>
            <a:off x="1336676" y="134077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5864" name="Line 24"/>
          <p:cNvSpPr>
            <a:spLocks noChangeShapeType="1"/>
          </p:cNvSpPr>
          <p:nvPr/>
        </p:nvSpPr>
        <p:spPr bwMode="auto">
          <a:xfrm flipV="1">
            <a:off x="1135063" y="32029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5865" name="Rectangle 25"/>
          <p:cNvSpPr>
            <a:spLocks noChangeArrowheads="1"/>
          </p:cNvSpPr>
          <p:nvPr/>
        </p:nvSpPr>
        <p:spPr bwMode="auto">
          <a:xfrm>
            <a:off x="705079" y="335372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HO</a:t>
            </a:r>
          </a:p>
        </p:txBody>
      </p:sp>
      <p:sp>
        <p:nvSpPr>
          <p:cNvPr id="58394" name="Line 26"/>
          <p:cNvSpPr>
            <a:spLocks noChangeShapeType="1"/>
          </p:cNvSpPr>
          <p:nvPr/>
        </p:nvSpPr>
        <p:spPr bwMode="auto">
          <a:xfrm>
            <a:off x="1630363" y="2305968"/>
            <a:ext cx="254000" cy="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5867" name="Line 27"/>
          <p:cNvSpPr>
            <a:spLocks noChangeShapeType="1"/>
          </p:cNvSpPr>
          <p:nvPr/>
        </p:nvSpPr>
        <p:spPr bwMode="auto">
          <a:xfrm flipV="1">
            <a:off x="2513013" y="34315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5868" name="Rectangle 28"/>
          <p:cNvSpPr>
            <a:spLocks noChangeArrowheads="1"/>
          </p:cNvSpPr>
          <p:nvPr/>
        </p:nvSpPr>
        <p:spPr bwMode="auto">
          <a:xfrm>
            <a:off x="2319339" y="302352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5869" name="Line 29"/>
          <p:cNvSpPr>
            <a:spLocks noChangeShapeType="1"/>
          </p:cNvSpPr>
          <p:nvPr/>
        </p:nvSpPr>
        <p:spPr bwMode="auto">
          <a:xfrm flipV="1">
            <a:off x="2513013" y="39776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5870" name="Rectangle 30"/>
          <p:cNvSpPr>
            <a:spLocks noChangeArrowheads="1"/>
          </p:cNvSpPr>
          <p:nvPr/>
        </p:nvSpPr>
        <p:spPr bwMode="auto">
          <a:xfrm>
            <a:off x="2305279" y="410302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OH</a:t>
            </a:r>
          </a:p>
        </p:txBody>
      </p:sp>
      <p:sp>
        <p:nvSpPr>
          <p:cNvPr id="35871" name="Line 31"/>
          <p:cNvSpPr>
            <a:spLocks noChangeShapeType="1"/>
          </p:cNvSpPr>
          <p:nvPr/>
        </p:nvSpPr>
        <p:spPr bwMode="auto">
          <a:xfrm flipV="1">
            <a:off x="1579563" y="34188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5872" name="Rectangle 32"/>
          <p:cNvSpPr>
            <a:spLocks noChangeArrowheads="1"/>
          </p:cNvSpPr>
          <p:nvPr/>
        </p:nvSpPr>
        <p:spPr bwMode="auto">
          <a:xfrm>
            <a:off x="1367293" y="301082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OH</a:t>
            </a:r>
          </a:p>
        </p:txBody>
      </p:sp>
      <p:sp>
        <p:nvSpPr>
          <p:cNvPr id="35873" name="Line 33"/>
          <p:cNvSpPr>
            <a:spLocks noChangeShapeType="1"/>
          </p:cNvSpPr>
          <p:nvPr/>
        </p:nvSpPr>
        <p:spPr bwMode="auto">
          <a:xfrm flipV="1">
            <a:off x="1579563" y="39649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5874" name="Rectangle 34"/>
          <p:cNvSpPr>
            <a:spLocks noChangeArrowheads="1"/>
          </p:cNvSpPr>
          <p:nvPr/>
        </p:nvSpPr>
        <p:spPr bwMode="auto">
          <a:xfrm>
            <a:off x="1385888" y="409032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5875" name="Text Box 35"/>
          <p:cNvSpPr txBox="1">
            <a:spLocks noChangeArrowheads="1"/>
          </p:cNvSpPr>
          <p:nvPr/>
        </p:nvSpPr>
        <p:spPr bwMode="auto">
          <a:xfrm>
            <a:off x="2859088" y="318861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35876" name="Text Box 36"/>
          <p:cNvSpPr txBox="1">
            <a:spLocks noChangeArrowheads="1"/>
          </p:cNvSpPr>
          <p:nvPr/>
        </p:nvSpPr>
        <p:spPr bwMode="auto">
          <a:xfrm>
            <a:off x="2630488" y="37791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35877" name="Text Box 37"/>
          <p:cNvSpPr txBox="1">
            <a:spLocks noChangeArrowheads="1"/>
          </p:cNvSpPr>
          <p:nvPr/>
        </p:nvSpPr>
        <p:spPr bwMode="auto">
          <a:xfrm>
            <a:off x="1176338" y="37791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35878" name="Text Box 38"/>
          <p:cNvSpPr txBox="1">
            <a:spLocks noChangeArrowheads="1"/>
          </p:cNvSpPr>
          <p:nvPr/>
        </p:nvSpPr>
        <p:spPr bwMode="auto">
          <a:xfrm>
            <a:off x="763588" y="292191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35879" name="Text Box 39"/>
          <p:cNvSpPr txBox="1">
            <a:spLocks noChangeArrowheads="1"/>
          </p:cNvSpPr>
          <p:nvPr/>
        </p:nvSpPr>
        <p:spPr bwMode="auto">
          <a:xfrm>
            <a:off x="1112839" y="20138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35880" name="Text Box 40"/>
          <p:cNvSpPr txBox="1">
            <a:spLocks noChangeArrowheads="1"/>
          </p:cNvSpPr>
          <p:nvPr/>
        </p:nvSpPr>
        <p:spPr bwMode="auto">
          <a:xfrm>
            <a:off x="1785938" y="17852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35881" name="Rectangle 41"/>
          <p:cNvSpPr>
            <a:spLocks noChangeArrowheads="1"/>
          </p:cNvSpPr>
          <p:nvPr/>
        </p:nvSpPr>
        <p:spPr bwMode="auto">
          <a:xfrm>
            <a:off x="1337357" y="2640933"/>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FF9900"/>
                </a:solidFill>
                <a:latin typeface="Arial Narrow" panose="020B0606020202030204" pitchFamily="34" charset="0"/>
                <a:cs typeface="Calibri" pitchFamily="34" charset="0"/>
              </a:rPr>
              <a:t>OH</a:t>
            </a:r>
          </a:p>
        </p:txBody>
      </p:sp>
      <p:sp>
        <p:nvSpPr>
          <p:cNvPr id="35882" name="Oval 42"/>
          <p:cNvSpPr>
            <a:spLocks noChangeAspect="1" noChangeArrowheads="1"/>
          </p:cNvSpPr>
          <p:nvPr/>
        </p:nvSpPr>
        <p:spPr bwMode="auto">
          <a:xfrm>
            <a:off x="6484940" y="1680496"/>
            <a:ext cx="287337" cy="2889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1547" name="AutoShape 43"/>
          <p:cNvSpPr>
            <a:spLocks noChangeArrowheads="1"/>
          </p:cNvSpPr>
          <p:nvPr/>
        </p:nvSpPr>
        <p:spPr bwMode="auto">
          <a:xfrm rot="10800000">
            <a:off x="6483350" y="1912268"/>
            <a:ext cx="287338" cy="1223962"/>
          </a:xfrm>
          <a:custGeom>
            <a:avLst/>
            <a:gdLst>
              <a:gd name="T0" fmla="*/ 251421 w 21600"/>
              <a:gd name="T1" fmla="*/ 611981 h 21600"/>
              <a:gd name="T2" fmla="*/ 143669 w 21600"/>
              <a:gd name="T3" fmla="*/ 1223962 h 21600"/>
              <a:gd name="T4" fmla="*/ 35917 w 21600"/>
              <a:gd name="T5" fmla="*/ 611981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35884" name="Oval 44"/>
          <p:cNvSpPr>
            <a:spLocks noChangeAspect="1" noChangeArrowheads="1"/>
          </p:cNvSpPr>
          <p:nvPr/>
        </p:nvSpPr>
        <p:spPr bwMode="auto">
          <a:xfrm>
            <a:off x="6286502" y="4511009"/>
            <a:ext cx="684213" cy="6826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1549" name="AutoShape 45"/>
          <p:cNvSpPr>
            <a:spLocks noChangeArrowheads="1"/>
          </p:cNvSpPr>
          <p:nvPr/>
        </p:nvSpPr>
        <p:spPr bwMode="auto">
          <a:xfrm rot="10800000" flipV="1">
            <a:off x="6483350" y="3568034"/>
            <a:ext cx="287338" cy="1223963"/>
          </a:xfrm>
          <a:custGeom>
            <a:avLst/>
            <a:gdLst>
              <a:gd name="T0" fmla="*/ 251421 w 21600"/>
              <a:gd name="T1" fmla="*/ 611982 h 21600"/>
              <a:gd name="T2" fmla="*/ 143669 w 21600"/>
              <a:gd name="T3" fmla="*/ 1223963 h 21600"/>
              <a:gd name="T4" fmla="*/ 35917 w 21600"/>
              <a:gd name="T5" fmla="*/ 611982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58414" name="Oval 46"/>
          <p:cNvSpPr>
            <a:spLocks noChangeArrowheads="1"/>
          </p:cNvSpPr>
          <p:nvPr/>
        </p:nvSpPr>
        <p:spPr bwMode="auto">
          <a:xfrm>
            <a:off x="6269040" y="2956847"/>
            <a:ext cx="720725" cy="720725"/>
          </a:xfrm>
          <a:prstGeom prst="ellipse">
            <a:avLst/>
          </a:prstGeom>
          <a:gradFill rotWithShape="1">
            <a:gsLst>
              <a:gs pos="0">
                <a:schemeClr val="bg1"/>
              </a:gs>
              <a:gs pos="100000">
                <a:schemeClr val="bg1">
                  <a:gamma/>
                  <a:shade val="56078"/>
                  <a:invGamma/>
                </a:schemeClr>
              </a:gs>
            </a:gsLst>
            <a:path path="shape">
              <a:fillToRect l="50000" t="50000" r="50000" b="50000"/>
            </a:path>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Calibri" pitchFamily="34" charset="0"/>
            </a:endParaRPr>
          </a:p>
        </p:txBody>
      </p:sp>
      <p:sp>
        <p:nvSpPr>
          <p:cNvPr id="21551" name="AutoShape 47"/>
          <p:cNvSpPr>
            <a:spLocks noChangeArrowheads="1"/>
          </p:cNvSpPr>
          <p:nvPr/>
        </p:nvSpPr>
        <p:spPr bwMode="auto">
          <a:xfrm rot="15464529" flipH="1">
            <a:off x="5619750" y="2883820"/>
            <a:ext cx="287338" cy="1223962"/>
          </a:xfrm>
          <a:custGeom>
            <a:avLst/>
            <a:gdLst>
              <a:gd name="T0" fmla="*/ 251421 w 21600"/>
              <a:gd name="T1" fmla="*/ 611981 h 21600"/>
              <a:gd name="T2" fmla="*/ 143669 w 21600"/>
              <a:gd name="T3" fmla="*/ 1223962 h 21600"/>
              <a:gd name="T4" fmla="*/ 35917 w 21600"/>
              <a:gd name="T5" fmla="*/ 611981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21552" name="AutoShape 48"/>
          <p:cNvSpPr>
            <a:spLocks noChangeArrowheads="1"/>
          </p:cNvSpPr>
          <p:nvPr/>
        </p:nvSpPr>
        <p:spPr bwMode="auto">
          <a:xfrm rot="6135471">
            <a:off x="7348538" y="2883819"/>
            <a:ext cx="287338" cy="1223963"/>
          </a:xfrm>
          <a:custGeom>
            <a:avLst/>
            <a:gdLst>
              <a:gd name="T0" fmla="*/ 251421 w 21600"/>
              <a:gd name="T1" fmla="*/ 611982 h 21600"/>
              <a:gd name="T2" fmla="*/ 143669 w 21600"/>
              <a:gd name="T3" fmla="*/ 1223963 h 21600"/>
              <a:gd name="T4" fmla="*/ 35917 w 21600"/>
              <a:gd name="T5" fmla="*/ 611982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58418" name="Oval 50"/>
          <p:cNvSpPr>
            <a:spLocks noChangeArrowheads="1"/>
          </p:cNvSpPr>
          <p:nvPr/>
        </p:nvSpPr>
        <p:spPr bwMode="auto">
          <a:xfrm>
            <a:off x="4537077" y="3261643"/>
            <a:ext cx="792163" cy="792162"/>
          </a:xfrm>
          <a:prstGeom prst="ellipse">
            <a:avLst/>
          </a:prstGeom>
          <a:solidFill>
            <a:schemeClr val="bg1">
              <a:lumMod val="65000"/>
            </a:schemeClr>
          </a:solidFill>
          <a:ln w="9525">
            <a:solidFill>
              <a:schemeClr val="tx1"/>
            </a:solidFill>
            <a:round/>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Calibri" pitchFamily="34" charset="0"/>
            </a:endParaRPr>
          </a:p>
        </p:txBody>
      </p:sp>
      <p:sp>
        <p:nvSpPr>
          <p:cNvPr id="35890" name="Arc 51"/>
          <p:cNvSpPr>
            <a:spLocks/>
          </p:cNvSpPr>
          <p:nvPr/>
        </p:nvSpPr>
        <p:spPr bwMode="auto">
          <a:xfrm>
            <a:off x="5557840" y="3098130"/>
            <a:ext cx="490537" cy="812800"/>
          </a:xfrm>
          <a:custGeom>
            <a:avLst/>
            <a:gdLst>
              <a:gd name="T0" fmla="*/ 26550834 w 37919"/>
              <a:gd name="T1" fmla="*/ 805141618 h 43200"/>
              <a:gd name="T2" fmla="*/ 0 w 37919"/>
              <a:gd name="T3" fmla="*/ 2147483647 h 43200"/>
              <a:gd name="T4" fmla="*/ 457039309 w 37919"/>
              <a:gd name="T5" fmla="*/ 2147483647 h 43200"/>
              <a:gd name="T6" fmla="*/ 0 60000 65536"/>
              <a:gd name="T7" fmla="*/ 0 60000 65536"/>
              <a:gd name="T8" fmla="*/ 0 60000 65536"/>
            </a:gdLst>
            <a:ahLst/>
            <a:cxnLst>
              <a:cxn ang="T6">
                <a:pos x="T0" y="T1"/>
              </a:cxn>
              <a:cxn ang="T7">
                <a:pos x="T2" y="T3"/>
              </a:cxn>
              <a:cxn ang="T8">
                <a:pos x="T4" y="T5"/>
              </a:cxn>
            </a:cxnLst>
            <a:rect l="0" t="0" r="r" b="b"/>
            <a:pathLst>
              <a:path w="37919" h="43200" fill="none"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path>
              <a:path w="37919" h="43200" stroke="0"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lnTo>
                  <a:pt x="16319" y="21600"/>
                </a:lnTo>
                <a:lnTo>
                  <a:pt x="947" y="6424"/>
                </a:lnTo>
                <a:close/>
              </a:path>
            </a:pathLst>
          </a:custGeom>
          <a:noFill/>
          <a:ln w="28575">
            <a:solidFill>
              <a:schemeClr val="tx1"/>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5891" name="Text Box 52"/>
          <p:cNvSpPr txBox="1">
            <a:spLocks noChangeArrowheads="1"/>
          </p:cNvSpPr>
          <p:nvPr/>
        </p:nvSpPr>
        <p:spPr bwMode="auto">
          <a:xfrm>
            <a:off x="4703764" y="3396580"/>
            <a:ext cx="506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FFFF"/>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4</a:t>
            </a:r>
          </a:p>
        </p:txBody>
      </p:sp>
      <p:sp>
        <p:nvSpPr>
          <p:cNvPr id="35892" name="Text Box 53"/>
          <p:cNvSpPr txBox="1">
            <a:spLocks noChangeArrowheads="1"/>
          </p:cNvSpPr>
          <p:nvPr/>
        </p:nvSpPr>
        <p:spPr bwMode="auto">
          <a:xfrm>
            <a:off x="6407151" y="3066381"/>
            <a:ext cx="506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000000"/>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5</a:t>
            </a:r>
          </a:p>
        </p:txBody>
      </p:sp>
      <p:grpSp>
        <p:nvGrpSpPr>
          <p:cNvPr id="35893" name="Groupe 1"/>
          <p:cNvGrpSpPr>
            <a:grpSpLocks/>
          </p:cNvGrpSpPr>
          <p:nvPr/>
        </p:nvGrpSpPr>
        <p:grpSpPr bwMode="auto">
          <a:xfrm>
            <a:off x="7850188" y="3304506"/>
            <a:ext cx="792162" cy="790575"/>
            <a:chOff x="7980363" y="3844925"/>
            <a:chExt cx="647700" cy="647700"/>
          </a:xfrm>
        </p:grpSpPr>
        <p:sp>
          <p:nvSpPr>
            <p:cNvPr id="35897" name="Oval 49"/>
            <p:cNvSpPr>
              <a:spLocks noChangeArrowheads="1"/>
            </p:cNvSpPr>
            <p:nvPr/>
          </p:nvSpPr>
          <p:spPr bwMode="auto">
            <a:xfrm>
              <a:off x="7980363" y="3844925"/>
              <a:ext cx="647700" cy="647700"/>
            </a:xfrm>
            <a:prstGeom prst="ellipse">
              <a:avLst/>
            </a:prstGeom>
            <a:solidFill>
              <a:srgbClr val="00B050"/>
            </a:solidFill>
            <a:ln w="9525">
              <a:solidFill>
                <a:schemeClr val="tx1"/>
              </a:solidFill>
              <a:round/>
              <a:headEnd/>
              <a:tailEnd/>
            </a:ln>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5898" name="Text Box 55"/>
            <p:cNvSpPr txBox="1">
              <a:spLocks noChangeArrowheads="1"/>
            </p:cNvSpPr>
            <p:nvPr/>
          </p:nvSpPr>
          <p:spPr bwMode="auto">
            <a:xfrm>
              <a:off x="8112648" y="3938628"/>
              <a:ext cx="414435" cy="4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FFFF"/>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6</a:t>
              </a:r>
            </a:p>
          </p:txBody>
        </p:sp>
      </p:grpSp>
      <p:sp>
        <p:nvSpPr>
          <p:cNvPr id="2" name="Ellipse 1"/>
          <p:cNvSpPr/>
          <p:nvPr/>
        </p:nvSpPr>
        <p:spPr bwMode="auto">
          <a:xfrm>
            <a:off x="6546850" y="1848768"/>
            <a:ext cx="165100" cy="165100"/>
          </a:xfrm>
          <a:prstGeom prst="ellips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fr-FR" sz="2800" b="1">
              <a:solidFill>
                <a:srgbClr val="000000"/>
              </a:solidFill>
              <a:latin typeface="Arial Narrow" panose="020B0606020202030204" pitchFamily="34" charset="0"/>
              <a:cs typeface="Arial" charset="0"/>
            </a:endParaRPr>
          </a:p>
        </p:txBody>
      </p:sp>
      <p:sp>
        <p:nvSpPr>
          <p:cNvPr id="58" name="Ellipse 57"/>
          <p:cNvSpPr/>
          <p:nvPr/>
        </p:nvSpPr>
        <p:spPr bwMode="auto">
          <a:xfrm>
            <a:off x="6543675" y="4709443"/>
            <a:ext cx="165100" cy="165100"/>
          </a:xfrm>
          <a:prstGeom prst="ellips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fr-FR" sz="2800" b="1">
              <a:solidFill>
                <a:srgbClr val="000000"/>
              </a:solidFill>
              <a:latin typeface="Arial Narrow" panose="020B0606020202030204" pitchFamily="34" charset="0"/>
              <a:cs typeface="Arial" charset="0"/>
            </a:endParaRPr>
          </a:p>
        </p:txBody>
      </p:sp>
      <p:sp>
        <p:nvSpPr>
          <p:cNvPr id="60" name="Forme libre 59"/>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5" name="Triangle isocèle 64"/>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6" name="Triangle isocèle 65"/>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67" name="Image 66"/>
          <p:cNvPicPr>
            <a:picLocks noChangeAspect="1"/>
          </p:cNvPicPr>
          <p:nvPr/>
        </p:nvPicPr>
        <p:blipFill>
          <a:blip r:embed="rId2" cstate="print"/>
          <a:stretch>
            <a:fillRect/>
          </a:stretch>
        </p:blipFill>
        <p:spPr>
          <a:xfrm>
            <a:off x="7680192" y="133387"/>
            <a:ext cx="1122991" cy="687247"/>
          </a:xfrm>
          <a:prstGeom prst="rect">
            <a:avLst/>
          </a:prstGeom>
        </p:spPr>
      </p:pic>
      <p:sp>
        <p:nvSpPr>
          <p:cNvPr id="68"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69"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4347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Text Box 14"/>
          <p:cNvSpPr txBox="1">
            <a:spLocks noChangeArrowheads="1"/>
          </p:cNvSpPr>
          <p:nvPr/>
        </p:nvSpPr>
        <p:spPr bwMode="auto">
          <a:xfrm>
            <a:off x="473077" y="1556796"/>
            <a:ext cx="83470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fontAlgn="base">
              <a:spcBef>
                <a:spcPct val="0"/>
              </a:spcBef>
              <a:spcAft>
                <a:spcPct val="0"/>
              </a:spcAft>
            </a:pPr>
            <a:r>
              <a:rPr lang="fr-FR" sz="2400" b="0" dirty="0">
                <a:solidFill>
                  <a:srgbClr val="000000"/>
                </a:solidFill>
                <a:latin typeface="Arial Narrow" panose="020B0606020202030204" pitchFamily="34" charset="0"/>
                <a:cs typeface="Calibri" pitchFamily="34" charset="0"/>
              </a:rPr>
              <a:t>100 milliards de tonnes de CO</a:t>
            </a:r>
            <a:r>
              <a:rPr lang="fr-FR" sz="2400" b="0" baseline="-25000" dirty="0">
                <a:solidFill>
                  <a:srgbClr val="000000"/>
                </a:solidFill>
                <a:latin typeface="Arial Narrow" panose="020B0606020202030204" pitchFamily="34" charset="0"/>
                <a:cs typeface="Calibri" pitchFamily="34" charset="0"/>
              </a:rPr>
              <a:t>2</a:t>
            </a:r>
            <a:r>
              <a:rPr lang="fr-FR" sz="2400" b="0" dirty="0">
                <a:solidFill>
                  <a:srgbClr val="000000"/>
                </a:solidFill>
                <a:latin typeface="Arial Narrow" panose="020B0606020202030204" pitchFamily="34" charset="0"/>
                <a:cs typeface="Calibri" pitchFamily="34" charset="0"/>
              </a:rPr>
              <a:t> et H</a:t>
            </a:r>
            <a:r>
              <a:rPr lang="fr-FR" sz="2400" b="0" baseline="-25000" dirty="0">
                <a:solidFill>
                  <a:srgbClr val="000000"/>
                </a:solidFill>
                <a:latin typeface="Arial Narrow" panose="020B0606020202030204" pitchFamily="34" charset="0"/>
                <a:cs typeface="Calibri" pitchFamily="34" charset="0"/>
              </a:rPr>
              <a:t>2</a:t>
            </a:r>
            <a:r>
              <a:rPr lang="fr-FR" sz="2400" b="0" dirty="0">
                <a:solidFill>
                  <a:srgbClr val="000000"/>
                </a:solidFill>
                <a:latin typeface="Arial Narrow" panose="020B0606020202030204" pitchFamily="34" charset="0"/>
                <a:cs typeface="Calibri" pitchFamily="34" charset="0"/>
              </a:rPr>
              <a:t>O converties en cellulose chaque année par les plantes.</a:t>
            </a:r>
          </a:p>
        </p:txBody>
      </p:sp>
      <p:sp>
        <p:nvSpPr>
          <p:cNvPr id="2063" name="Text Box 15"/>
          <p:cNvSpPr txBox="1">
            <a:spLocks noChangeArrowheads="1"/>
          </p:cNvSpPr>
          <p:nvPr/>
        </p:nvSpPr>
        <p:spPr bwMode="auto">
          <a:xfrm>
            <a:off x="473075" y="2636916"/>
            <a:ext cx="83089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b="0" dirty="0">
                <a:solidFill>
                  <a:srgbClr val="000000"/>
                </a:solidFill>
                <a:latin typeface="Arial Narrow" panose="020B0606020202030204" pitchFamily="34" charset="0"/>
                <a:cs typeface="Calibri" pitchFamily="34" charset="0"/>
              </a:rPr>
              <a:t>Les sucres et dérivés (« hydrates de carbone ») interviennent :</a:t>
            </a:r>
          </a:p>
        </p:txBody>
      </p:sp>
      <p:sp>
        <p:nvSpPr>
          <p:cNvPr id="2064" name="Text Box 16"/>
          <p:cNvSpPr txBox="1">
            <a:spLocks noChangeArrowheads="1"/>
          </p:cNvSpPr>
          <p:nvPr/>
        </p:nvSpPr>
        <p:spPr bwMode="auto">
          <a:xfrm>
            <a:off x="1063625" y="3174802"/>
            <a:ext cx="732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b="0" dirty="0">
                <a:solidFill>
                  <a:srgbClr val="000000"/>
                </a:solidFill>
                <a:latin typeface="Arial Narrow" panose="020B0606020202030204" pitchFamily="34" charset="0"/>
                <a:cs typeface="Calibri" pitchFamily="34" charset="0"/>
              </a:rPr>
              <a:t>molécules de réserve (amidon, glycogène)</a:t>
            </a:r>
          </a:p>
        </p:txBody>
      </p:sp>
      <p:sp>
        <p:nvSpPr>
          <p:cNvPr id="2065" name="Text Box 17"/>
          <p:cNvSpPr txBox="1">
            <a:spLocks noChangeArrowheads="1"/>
          </p:cNvSpPr>
          <p:nvPr/>
        </p:nvSpPr>
        <p:spPr bwMode="auto">
          <a:xfrm>
            <a:off x="1063625" y="3630221"/>
            <a:ext cx="6491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b="0" dirty="0">
                <a:solidFill>
                  <a:srgbClr val="000000"/>
                </a:solidFill>
                <a:latin typeface="Arial Narrow" panose="020B0606020202030204" pitchFamily="34" charset="0"/>
                <a:cs typeface="Calibri" pitchFamily="34" charset="0"/>
              </a:rPr>
              <a:t>signal de reconnaissance cellulaire</a:t>
            </a:r>
          </a:p>
        </p:txBody>
      </p:sp>
      <p:sp>
        <p:nvSpPr>
          <p:cNvPr id="2066" name="Text Box 18"/>
          <p:cNvSpPr txBox="1">
            <a:spLocks noChangeArrowheads="1"/>
          </p:cNvSpPr>
          <p:nvPr/>
        </p:nvSpPr>
        <p:spPr bwMode="auto">
          <a:xfrm>
            <a:off x="1063625" y="4085640"/>
            <a:ext cx="6491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b="0" dirty="0">
                <a:solidFill>
                  <a:srgbClr val="000000"/>
                </a:solidFill>
                <a:latin typeface="Arial Narrow" panose="020B0606020202030204" pitchFamily="34" charset="0"/>
                <a:cs typeface="Calibri" pitchFamily="34" charset="0"/>
              </a:rPr>
              <a:t>lubrifiant des articulations</a:t>
            </a:r>
          </a:p>
        </p:txBody>
      </p:sp>
      <p:sp>
        <p:nvSpPr>
          <p:cNvPr id="2067" name="Text Box 19"/>
          <p:cNvSpPr txBox="1">
            <a:spLocks noChangeArrowheads="1"/>
          </p:cNvSpPr>
          <p:nvPr/>
        </p:nvSpPr>
        <p:spPr bwMode="auto">
          <a:xfrm>
            <a:off x="1063626" y="4541058"/>
            <a:ext cx="69951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fontAlgn="base">
              <a:spcBef>
                <a:spcPct val="0"/>
              </a:spcBef>
              <a:spcAft>
                <a:spcPct val="0"/>
              </a:spcAft>
            </a:pPr>
            <a:r>
              <a:rPr lang="fr-FR" b="0" dirty="0">
                <a:solidFill>
                  <a:srgbClr val="000000"/>
                </a:solidFill>
                <a:latin typeface="Arial Narrow" panose="020B0606020202030204" pitchFamily="34" charset="0"/>
                <a:cs typeface="Calibri" pitchFamily="34" charset="0"/>
              </a:rPr>
              <a:t>fournisseur d’énergie chez les organismes non photosynthétiques</a:t>
            </a:r>
          </a:p>
        </p:txBody>
      </p:sp>
      <p:sp>
        <p:nvSpPr>
          <p:cNvPr id="21" name="Text Box 2"/>
          <p:cNvSpPr txBox="1">
            <a:spLocks noChangeArrowheads="1"/>
          </p:cNvSpPr>
          <p:nvPr/>
        </p:nvSpPr>
        <p:spPr bwMode="auto">
          <a:xfrm>
            <a:off x="173982" y="493188"/>
            <a:ext cx="22029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a:solidFill>
                  <a:srgbClr val="C0504D"/>
                </a:solidFill>
                <a:latin typeface="Arial Narrow" panose="020B0606020202030204" pitchFamily="34" charset="0"/>
                <a:cs typeface="Calibri" pitchFamily="34" charset="0"/>
              </a:rPr>
              <a:t>INTRODUCTION</a:t>
            </a:r>
          </a:p>
        </p:txBody>
      </p:sp>
      <p:sp>
        <p:nvSpPr>
          <p:cNvPr id="15" name="Forme libre 14"/>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6" name="Triangle isocèle 15"/>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2" name="Triangle isocèle 21"/>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3" name="Image 22"/>
          <p:cNvPicPr>
            <a:picLocks noChangeAspect="1"/>
          </p:cNvPicPr>
          <p:nvPr/>
        </p:nvPicPr>
        <p:blipFill>
          <a:blip r:embed="rId2" cstate="print"/>
          <a:stretch>
            <a:fillRect/>
          </a:stretch>
        </p:blipFill>
        <p:spPr>
          <a:xfrm>
            <a:off x="7680192" y="133387"/>
            <a:ext cx="1122991" cy="687247"/>
          </a:xfrm>
          <a:prstGeom prst="rect">
            <a:avLst/>
          </a:prstGeom>
        </p:spPr>
      </p:pic>
      <p:sp>
        <p:nvSpPr>
          <p:cNvPr id="24"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97596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500"/>
                                        <p:tgtEl>
                                          <p:spTgt spid="20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3"/>
                                        </p:tgtEl>
                                        <p:attrNameLst>
                                          <p:attrName>style.visibility</p:attrName>
                                        </p:attrNameLst>
                                      </p:cBhvr>
                                      <p:to>
                                        <p:strVal val="visible"/>
                                      </p:to>
                                    </p:set>
                                    <p:animEffect transition="in" filter="fade">
                                      <p:cBhvr>
                                        <p:cTn id="12" dur="500"/>
                                        <p:tgtEl>
                                          <p:spTgt spid="20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4"/>
                                        </p:tgtEl>
                                        <p:attrNameLst>
                                          <p:attrName>style.visibility</p:attrName>
                                        </p:attrNameLst>
                                      </p:cBhvr>
                                      <p:to>
                                        <p:strVal val="visible"/>
                                      </p:to>
                                    </p:set>
                                    <p:animEffect transition="in" filter="fade">
                                      <p:cBhvr>
                                        <p:cTn id="17" dur="500"/>
                                        <p:tgtEl>
                                          <p:spTgt spid="20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fade">
                                      <p:cBhvr>
                                        <p:cTn id="20" dur="500"/>
                                        <p:tgtEl>
                                          <p:spTgt spid="206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66"/>
                                        </p:tgtEl>
                                        <p:attrNameLst>
                                          <p:attrName>style.visibility</p:attrName>
                                        </p:attrNameLst>
                                      </p:cBhvr>
                                      <p:to>
                                        <p:strVal val="visible"/>
                                      </p:to>
                                    </p:set>
                                    <p:animEffect transition="in" filter="fade">
                                      <p:cBhvr>
                                        <p:cTn id="23" dur="500"/>
                                        <p:tgtEl>
                                          <p:spTgt spid="206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67"/>
                                        </p:tgtEl>
                                        <p:attrNameLst>
                                          <p:attrName>style.visibility</p:attrName>
                                        </p:attrNameLst>
                                      </p:cBhvr>
                                      <p:to>
                                        <p:strVal val="visible"/>
                                      </p:to>
                                    </p:set>
                                    <p:animEffect transition="in" filter="fade">
                                      <p:cBhvr>
                                        <p:cTn id="26" dur="5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P spid="2063" grpId="0"/>
      <p:bldP spid="2064" grpId="0"/>
      <p:bldP spid="2065" grpId="0"/>
      <p:bldP spid="2066" grpId="0"/>
      <p:bldP spid="20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42"/>
          <p:cNvSpPr>
            <a:spLocks noChangeAspect="1" noChangeArrowheads="1"/>
          </p:cNvSpPr>
          <p:nvPr/>
        </p:nvSpPr>
        <p:spPr bwMode="auto">
          <a:xfrm>
            <a:off x="5665788" y="1867821"/>
            <a:ext cx="287337" cy="28733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6867" name="Oval 44"/>
          <p:cNvSpPr>
            <a:spLocks noChangeAspect="1" noChangeArrowheads="1"/>
          </p:cNvSpPr>
          <p:nvPr/>
        </p:nvSpPr>
        <p:spPr bwMode="auto">
          <a:xfrm>
            <a:off x="6772277" y="4423693"/>
            <a:ext cx="684213" cy="68421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2539" name="AutoShape 45"/>
          <p:cNvSpPr>
            <a:spLocks noChangeArrowheads="1"/>
          </p:cNvSpPr>
          <p:nvPr/>
        </p:nvSpPr>
        <p:spPr bwMode="auto">
          <a:xfrm rot="9793330" flipV="1">
            <a:off x="6792915" y="3547393"/>
            <a:ext cx="287337" cy="1223962"/>
          </a:xfrm>
          <a:custGeom>
            <a:avLst/>
            <a:gdLst>
              <a:gd name="T0" fmla="*/ 251421 w 21600"/>
              <a:gd name="T1" fmla="*/ 611982 h 21600"/>
              <a:gd name="T2" fmla="*/ 143669 w 21600"/>
              <a:gd name="T3" fmla="*/ 1223963 h 21600"/>
              <a:gd name="T4" fmla="*/ 35917 w 21600"/>
              <a:gd name="T5" fmla="*/ 611982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22540" name="AutoShape 43"/>
          <p:cNvSpPr>
            <a:spLocks noChangeArrowheads="1"/>
          </p:cNvSpPr>
          <p:nvPr/>
        </p:nvSpPr>
        <p:spPr bwMode="auto">
          <a:xfrm rot="8833382">
            <a:off x="6027740" y="1977359"/>
            <a:ext cx="287337" cy="1223963"/>
          </a:xfrm>
          <a:custGeom>
            <a:avLst/>
            <a:gdLst>
              <a:gd name="T0" fmla="*/ 251421 w 21600"/>
              <a:gd name="T1" fmla="*/ 611981 h 21600"/>
              <a:gd name="T2" fmla="*/ 143669 w 21600"/>
              <a:gd name="T3" fmla="*/ 1223962 h 21600"/>
              <a:gd name="T4" fmla="*/ 35917 w 21600"/>
              <a:gd name="T5" fmla="*/ 611981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36877" name="Rectangle 9"/>
          <p:cNvSpPr>
            <a:spLocks noChangeArrowheads="1"/>
          </p:cNvSpPr>
          <p:nvPr/>
        </p:nvSpPr>
        <p:spPr bwMode="auto">
          <a:xfrm>
            <a:off x="1770063" y="3780757"/>
            <a:ext cx="539750" cy="74613"/>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6878" name="Text Box 10"/>
          <p:cNvSpPr txBox="1">
            <a:spLocks noChangeArrowheads="1"/>
          </p:cNvSpPr>
          <p:nvPr/>
        </p:nvSpPr>
        <p:spPr bwMode="auto">
          <a:xfrm>
            <a:off x="1393826" y="3553746"/>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6879" name="Text Box 11"/>
          <p:cNvSpPr txBox="1">
            <a:spLocks noChangeArrowheads="1"/>
          </p:cNvSpPr>
          <p:nvPr/>
        </p:nvSpPr>
        <p:spPr bwMode="auto">
          <a:xfrm>
            <a:off x="2297113" y="3558508"/>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6880" name="AutoShape 12"/>
          <p:cNvSpPr>
            <a:spLocks noChangeArrowheads="1"/>
          </p:cNvSpPr>
          <p:nvPr/>
        </p:nvSpPr>
        <p:spPr bwMode="auto">
          <a:xfrm rot="-1800000">
            <a:off x="1289052" y="3175918"/>
            <a:ext cx="74613"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6881" name="AutoShape 13"/>
          <p:cNvSpPr>
            <a:spLocks noChangeArrowheads="1"/>
          </p:cNvSpPr>
          <p:nvPr/>
        </p:nvSpPr>
        <p:spPr bwMode="auto">
          <a:xfrm rot="1800000">
            <a:off x="2689227" y="3175918"/>
            <a:ext cx="74613"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6882" name="Text Box 14"/>
          <p:cNvSpPr txBox="1">
            <a:spLocks noChangeArrowheads="1"/>
          </p:cNvSpPr>
          <p:nvPr/>
        </p:nvSpPr>
        <p:spPr bwMode="auto">
          <a:xfrm>
            <a:off x="935038" y="2786983"/>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808080"/>
                </a:solidFill>
                <a:latin typeface="Arial Narrow" panose="020B0606020202030204" pitchFamily="34" charset="0"/>
                <a:cs typeface="Calibri" pitchFamily="34" charset="0"/>
              </a:rPr>
              <a:t>C</a:t>
            </a:r>
          </a:p>
        </p:txBody>
      </p:sp>
      <p:sp>
        <p:nvSpPr>
          <p:cNvPr id="36883" name="Text Box 15"/>
          <p:cNvSpPr txBox="1">
            <a:spLocks noChangeArrowheads="1"/>
          </p:cNvSpPr>
          <p:nvPr/>
        </p:nvSpPr>
        <p:spPr bwMode="auto">
          <a:xfrm>
            <a:off x="2711451" y="2786983"/>
            <a:ext cx="8146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CHO</a:t>
            </a:r>
          </a:p>
        </p:txBody>
      </p:sp>
      <p:sp>
        <p:nvSpPr>
          <p:cNvPr id="20" name="Line 16"/>
          <p:cNvSpPr>
            <a:spLocks noChangeShapeType="1"/>
          </p:cNvSpPr>
          <p:nvPr/>
        </p:nvSpPr>
        <p:spPr bwMode="auto">
          <a:xfrm rot="1800000" flipV="1">
            <a:off x="1327150" y="2385343"/>
            <a:ext cx="0" cy="53975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6885" name="Text Box 17"/>
          <p:cNvSpPr txBox="1">
            <a:spLocks noChangeArrowheads="1"/>
          </p:cNvSpPr>
          <p:nvPr/>
        </p:nvSpPr>
        <p:spPr bwMode="auto">
          <a:xfrm>
            <a:off x="1350963" y="2048796"/>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6886" name="Text Box 18"/>
          <p:cNvSpPr txBox="1">
            <a:spLocks noChangeArrowheads="1"/>
          </p:cNvSpPr>
          <p:nvPr/>
        </p:nvSpPr>
        <p:spPr bwMode="auto">
          <a:xfrm>
            <a:off x="1785939" y="2048796"/>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B050"/>
                </a:solidFill>
                <a:latin typeface="Arial Narrow" panose="020B0606020202030204" pitchFamily="34" charset="0"/>
                <a:cs typeface="Calibri" pitchFamily="34" charset="0"/>
              </a:rPr>
              <a:t>CH</a:t>
            </a:r>
            <a:r>
              <a:rPr lang="fr-FR" sz="2700" b="0" baseline="-25000">
                <a:solidFill>
                  <a:srgbClr val="00B050"/>
                </a:solidFill>
                <a:latin typeface="Arial Narrow" panose="020B0606020202030204" pitchFamily="34" charset="0"/>
                <a:cs typeface="Calibri" pitchFamily="34" charset="0"/>
              </a:rPr>
              <a:t>2</a:t>
            </a:r>
            <a:r>
              <a:rPr lang="fr-FR" sz="2700" b="0">
                <a:solidFill>
                  <a:srgbClr val="00B050"/>
                </a:solidFill>
                <a:latin typeface="Arial Narrow" panose="020B0606020202030204" pitchFamily="34" charset="0"/>
                <a:cs typeface="Calibri" pitchFamily="34" charset="0"/>
              </a:rPr>
              <a:t>OH</a:t>
            </a:r>
          </a:p>
        </p:txBody>
      </p:sp>
      <p:sp>
        <p:nvSpPr>
          <p:cNvPr id="23" name="Line 19"/>
          <p:cNvSpPr>
            <a:spLocks noChangeShapeType="1"/>
          </p:cNvSpPr>
          <p:nvPr/>
        </p:nvSpPr>
        <p:spPr bwMode="auto">
          <a:xfrm>
            <a:off x="1541463" y="1785268"/>
            <a:ext cx="0" cy="360362"/>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6888" name="Line 20"/>
          <p:cNvSpPr>
            <a:spLocks noChangeShapeType="1"/>
          </p:cNvSpPr>
          <p:nvPr/>
        </p:nvSpPr>
        <p:spPr bwMode="auto">
          <a:xfrm flipV="1">
            <a:off x="1135063" y="26441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6889" name="Rectangle 21"/>
          <p:cNvSpPr>
            <a:spLocks noChangeArrowheads="1"/>
          </p:cNvSpPr>
          <p:nvPr/>
        </p:nvSpPr>
        <p:spPr bwMode="auto">
          <a:xfrm>
            <a:off x="933450" y="223612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26" name="Line 22"/>
          <p:cNvSpPr>
            <a:spLocks noChangeShapeType="1"/>
          </p:cNvSpPr>
          <p:nvPr/>
        </p:nvSpPr>
        <p:spPr bwMode="auto">
          <a:xfrm flipV="1">
            <a:off x="1541463" y="2479005"/>
            <a:ext cx="0" cy="24765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6891" name="Rectangle 23"/>
          <p:cNvSpPr>
            <a:spLocks noChangeArrowheads="1"/>
          </p:cNvSpPr>
          <p:nvPr/>
        </p:nvSpPr>
        <p:spPr bwMode="auto">
          <a:xfrm>
            <a:off x="1336676" y="134077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6892" name="Line 24"/>
          <p:cNvSpPr>
            <a:spLocks noChangeShapeType="1"/>
          </p:cNvSpPr>
          <p:nvPr/>
        </p:nvSpPr>
        <p:spPr bwMode="auto">
          <a:xfrm flipV="1">
            <a:off x="1135063" y="32029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6893" name="Rectangle 25"/>
          <p:cNvSpPr>
            <a:spLocks noChangeArrowheads="1"/>
          </p:cNvSpPr>
          <p:nvPr/>
        </p:nvSpPr>
        <p:spPr bwMode="auto">
          <a:xfrm>
            <a:off x="696915" y="335372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HO</a:t>
            </a:r>
          </a:p>
        </p:txBody>
      </p:sp>
      <p:sp>
        <p:nvSpPr>
          <p:cNvPr id="30" name="Line 26"/>
          <p:cNvSpPr>
            <a:spLocks noChangeShapeType="1"/>
          </p:cNvSpPr>
          <p:nvPr/>
        </p:nvSpPr>
        <p:spPr bwMode="auto">
          <a:xfrm>
            <a:off x="1630363" y="2305968"/>
            <a:ext cx="254000" cy="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6895" name="Line 27"/>
          <p:cNvSpPr>
            <a:spLocks noChangeShapeType="1"/>
          </p:cNvSpPr>
          <p:nvPr/>
        </p:nvSpPr>
        <p:spPr bwMode="auto">
          <a:xfrm flipV="1">
            <a:off x="2513013" y="34315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6896" name="Rectangle 28"/>
          <p:cNvSpPr>
            <a:spLocks noChangeArrowheads="1"/>
          </p:cNvSpPr>
          <p:nvPr/>
        </p:nvSpPr>
        <p:spPr bwMode="auto">
          <a:xfrm>
            <a:off x="2319339" y="302352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6897" name="Line 29"/>
          <p:cNvSpPr>
            <a:spLocks noChangeShapeType="1"/>
          </p:cNvSpPr>
          <p:nvPr/>
        </p:nvSpPr>
        <p:spPr bwMode="auto">
          <a:xfrm flipV="1">
            <a:off x="2513013" y="39776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6898" name="Rectangle 30"/>
          <p:cNvSpPr>
            <a:spLocks noChangeArrowheads="1"/>
          </p:cNvSpPr>
          <p:nvPr/>
        </p:nvSpPr>
        <p:spPr bwMode="auto">
          <a:xfrm>
            <a:off x="2297115" y="410302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36899" name="Line 31"/>
          <p:cNvSpPr>
            <a:spLocks noChangeShapeType="1"/>
          </p:cNvSpPr>
          <p:nvPr/>
        </p:nvSpPr>
        <p:spPr bwMode="auto">
          <a:xfrm flipV="1">
            <a:off x="1579563" y="34188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6900" name="Rectangle 32"/>
          <p:cNvSpPr>
            <a:spLocks noChangeArrowheads="1"/>
          </p:cNvSpPr>
          <p:nvPr/>
        </p:nvSpPr>
        <p:spPr bwMode="auto">
          <a:xfrm>
            <a:off x="1350965" y="301082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36901" name="Line 33"/>
          <p:cNvSpPr>
            <a:spLocks noChangeShapeType="1"/>
          </p:cNvSpPr>
          <p:nvPr/>
        </p:nvSpPr>
        <p:spPr bwMode="auto">
          <a:xfrm flipV="1">
            <a:off x="1579563" y="39649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6902" name="Rectangle 34"/>
          <p:cNvSpPr>
            <a:spLocks noChangeArrowheads="1"/>
          </p:cNvSpPr>
          <p:nvPr/>
        </p:nvSpPr>
        <p:spPr bwMode="auto">
          <a:xfrm>
            <a:off x="1385888" y="409032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6903" name="Text Box 35"/>
          <p:cNvSpPr txBox="1">
            <a:spLocks noChangeArrowheads="1"/>
          </p:cNvSpPr>
          <p:nvPr/>
        </p:nvSpPr>
        <p:spPr bwMode="auto">
          <a:xfrm>
            <a:off x="2859088" y="318861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36904" name="Text Box 36"/>
          <p:cNvSpPr txBox="1">
            <a:spLocks noChangeArrowheads="1"/>
          </p:cNvSpPr>
          <p:nvPr/>
        </p:nvSpPr>
        <p:spPr bwMode="auto">
          <a:xfrm>
            <a:off x="2630488" y="37791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36905" name="Text Box 37"/>
          <p:cNvSpPr txBox="1">
            <a:spLocks noChangeArrowheads="1"/>
          </p:cNvSpPr>
          <p:nvPr/>
        </p:nvSpPr>
        <p:spPr bwMode="auto">
          <a:xfrm>
            <a:off x="1176338" y="37791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36906" name="Text Box 38"/>
          <p:cNvSpPr txBox="1">
            <a:spLocks noChangeArrowheads="1"/>
          </p:cNvSpPr>
          <p:nvPr/>
        </p:nvSpPr>
        <p:spPr bwMode="auto">
          <a:xfrm>
            <a:off x="763588" y="292191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36907" name="Text Box 39"/>
          <p:cNvSpPr txBox="1">
            <a:spLocks noChangeArrowheads="1"/>
          </p:cNvSpPr>
          <p:nvPr/>
        </p:nvSpPr>
        <p:spPr bwMode="auto">
          <a:xfrm>
            <a:off x="1112839" y="20138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36908" name="Text Box 40"/>
          <p:cNvSpPr txBox="1">
            <a:spLocks noChangeArrowheads="1"/>
          </p:cNvSpPr>
          <p:nvPr/>
        </p:nvSpPr>
        <p:spPr bwMode="auto">
          <a:xfrm>
            <a:off x="1785938" y="17852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36909" name="Rectangle 41"/>
          <p:cNvSpPr>
            <a:spLocks noChangeArrowheads="1"/>
          </p:cNvSpPr>
          <p:nvPr/>
        </p:nvSpPr>
        <p:spPr bwMode="auto">
          <a:xfrm>
            <a:off x="1312865" y="2640933"/>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FF9900"/>
                </a:solidFill>
                <a:latin typeface="Arial Narrow" panose="020B0606020202030204" pitchFamily="34" charset="0"/>
                <a:cs typeface="Calibri" pitchFamily="34" charset="0"/>
              </a:rPr>
              <a:t>OH</a:t>
            </a:r>
          </a:p>
        </p:txBody>
      </p:sp>
      <p:sp>
        <p:nvSpPr>
          <p:cNvPr id="50" name="Oval 46"/>
          <p:cNvSpPr>
            <a:spLocks noChangeArrowheads="1"/>
          </p:cNvSpPr>
          <p:nvPr/>
        </p:nvSpPr>
        <p:spPr bwMode="auto">
          <a:xfrm>
            <a:off x="6230938" y="2956843"/>
            <a:ext cx="792162" cy="792162"/>
          </a:xfrm>
          <a:prstGeom prst="ellipse">
            <a:avLst/>
          </a:prstGeom>
          <a:gradFill rotWithShape="1">
            <a:gsLst>
              <a:gs pos="0">
                <a:schemeClr val="bg1"/>
              </a:gs>
              <a:gs pos="100000">
                <a:schemeClr val="bg1">
                  <a:gamma/>
                  <a:shade val="56078"/>
                  <a:invGamma/>
                </a:schemeClr>
              </a:gs>
            </a:gsLst>
            <a:path path="shape">
              <a:fillToRect l="50000" t="50000" r="50000" b="50000"/>
            </a:path>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Calibri" pitchFamily="34" charset="0"/>
            </a:endParaRPr>
          </a:p>
        </p:txBody>
      </p:sp>
      <p:sp>
        <p:nvSpPr>
          <p:cNvPr id="22575" name="AutoShape 47"/>
          <p:cNvSpPr>
            <a:spLocks noChangeArrowheads="1"/>
          </p:cNvSpPr>
          <p:nvPr/>
        </p:nvSpPr>
        <p:spPr bwMode="auto">
          <a:xfrm rot="15464529" flipH="1">
            <a:off x="5619750" y="2883820"/>
            <a:ext cx="287338" cy="1223962"/>
          </a:xfrm>
          <a:custGeom>
            <a:avLst/>
            <a:gdLst>
              <a:gd name="T0" fmla="*/ 251421 w 21600"/>
              <a:gd name="T1" fmla="*/ 611981 h 21600"/>
              <a:gd name="T2" fmla="*/ 143669 w 21600"/>
              <a:gd name="T3" fmla="*/ 1223962 h 21600"/>
              <a:gd name="T4" fmla="*/ 35917 w 21600"/>
              <a:gd name="T5" fmla="*/ 611981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36912" name="Arc 51"/>
          <p:cNvSpPr>
            <a:spLocks/>
          </p:cNvSpPr>
          <p:nvPr/>
        </p:nvSpPr>
        <p:spPr bwMode="auto">
          <a:xfrm>
            <a:off x="5557840" y="3098130"/>
            <a:ext cx="490537" cy="812800"/>
          </a:xfrm>
          <a:custGeom>
            <a:avLst/>
            <a:gdLst>
              <a:gd name="T0" fmla="*/ 26550834 w 37919"/>
              <a:gd name="T1" fmla="*/ 805141618 h 43200"/>
              <a:gd name="T2" fmla="*/ 0 w 37919"/>
              <a:gd name="T3" fmla="*/ 2147483647 h 43200"/>
              <a:gd name="T4" fmla="*/ 457039309 w 37919"/>
              <a:gd name="T5" fmla="*/ 2147483647 h 43200"/>
              <a:gd name="T6" fmla="*/ 0 60000 65536"/>
              <a:gd name="T7" fmla="*/ 0 60000 65536"/>
              <a:gd name="T8" fmla="*/ 0 60000 65536"/>
            </a:gdLst>
            <a:ahLst/>
            <a:cxnLst>
              <a:cxn ang="T6">
                <a:pos x="T0" y="T1"/>
              </a:cxn>
              <a:cxn ang="T7">
                <a:pos x="T2" y="T3"/>
              </a:cxn>
              <a:cxn ang="T8">
                <a:pos x="T4" y="T5"/>
              </a:cxn>
            </a:cxnLst>
            <a:rect l="0" t="0" r="r" b="b"/>
            <a:pathLst>
              <a:path w="37919" h="43200" fill="none"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path>
              <a:path w="37919" h="43200" stroke="0"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lnTo>
                  <a:pt x="16319" y="21600"/>
                </a:lnTo>
                <a:lnTo>
                  <a:pt x="947" y="6424"/>
                </a:lnTo>
                <a:close/>
              </a:path>
            </a:pathLst>
          </a:custGeom>
          <a:noFill/>
          <a:ln w="28575">
            <a:solidFill>
              <a:schemeClr val="tx1"/>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6913" name="Text Box 53"/>
          <p:cNvSpPr txBox="1">
            <a:spLocks noChangeArrowheads="1"/>
          </p:cNvSpPr>
          <p:nvPr/>
        </p:nvSpPr>
        <p:spPr bwMode="auto">
          <a:xfrm>
            <a:off x="6407151" y="3066381"/>
            <a:ext cx="506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000000"/>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5</a:t>
            </a:r>
          </a:p>
        </p:txBody>
      </p:sp>
      <p:sp>
        <p:nvSpPr>
          <p:cNvPr id="22581" name="AutoShape 48"/>
          <p:cNvSpPr>
            <a:spLocks noChangeArrowheads="1"/>
          </p:cNvSpPr>
          <p:nvPr/>
        </p:nvSpPr>
        <p:spPr bwMode="auto">
          <a:xfrm rot="4264555">
            <a:off x="7321552" y="2466308"/>
            <a:ext cx="287337" cy="1223962"/>
          </a:xfrm>
          <a:custGeom>
            <a:avLst/>
            <a:gdLst>
              <a:gd name="T0" fmla="*/ 251421 w 21600"/>
              <a:gd name="T1" fmla="*/ 611982 h 21600"/>
              <a:gd name="T2" fmla="*/ 143669 w 21600"/>
              <a:gd name="T3" fmla="*/ 1223963 h 21600"/>
              <a:gd name="T4" fmla="*/ 35917 w 21600"/>
              <a:gd name="T5" fmla="*/ 611982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59" name="Oval 50"/>
          <p:cNvSpPr>
            <a:spLocks noChangeArrowheads="1"/>
          </p:cNvSpPr>
          <p:nvPr/>
        </p:nvSpPr>
        <p:spPr bwMode="auto">
          <a:xfrm>
            <a:off x="4537077" y="3261643"/>
            <a:ext cx="792163" cy="792162"/>
          </a:xfrm>
          <a:prstGeom prst="ellipse">
            <a:avLst/>
          </a:prstGeom>
          <a:solidFill>
            <a:schemeClr val="bg1">
              <a:lumMod val="65000"/>
            </a:schemeClr>
          </a:solidFill>
          <a:ln w="9525">
            <a:solidFill>
              <a:schemeClr val="tx1"/>
            </a:solidFill>
            <a:round/>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Calibri" pitchFamily="34" charset="0"/>
            </a:endParaRPr>
          </a:p>
        </p:txBody>
      </p:sp>
      <p:sp>
        <p:nvSpPr>
          <p:cNvPr id="36917" name="Text Box 52"/>
          <p:cNvSpPr txBox="1">
            <a:spLocks noChangeArrowheads="1"/>
          </p:cNvSpPr>
          <p:nvPr/>
        </p:nvSpPr>
        <p:spPr bwMode="auto">
          <a:xfrm>
            <a:off x="4703764" y="3396580"/>
            <a:ext cx="506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FFFF"/>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4</a:t>
            </a:r>
          </a:p>
        </p:txBody>
      </p:sp>
      <p:grpSp>
        <p:nvGrpSpPr>
          <p:cNvPr id="36918" name="Groupe 1"/>
          <p:cNvGrpSpPr>
            <a:grpSpLocks/>
          </p:cNvGrpSpPr>
          <p:nvPr/>
        </p:nvGrpSpPr>
        <p:grpSpPr bwMode="auto">
          <a:xfrm>
            <a:off x="7827963" y="2399634"/>
            <a:ext cx="792162" cy="792163"/>
            <a:chOff x="7980363" y="3844925"/>
            <a:chExt cx="647700" cy="647700"/>
          </a:xfrm>
        </p:grpSpPr>
        <p:sp>
          <p:nvSpPr>
            <p:cNvPr id="36921" name="Oval 49"/>
            <p:cNvSpPr>
              <a:spLocks noChangeArrowheads="1"/>
            </p:cNvSpPr>
            <p:nvPr/>
          </p:nvSpPr>
          <p:spPr bwMode="auto">
            <a:xfrm>
              <a:off x="7980363" y="3844925"/>
              <a:ext cx="647700" cy="647700"/>
            </a:xfrm>
            <a:prstGeom prst="ellipse">
              <a:avLst/>
            </a:prstGeom>
            <a:solidFill>
              <a:srgbClr val="00B050"/>
            </a:solidFill>
            <a:ln w="9525">
              <a:solidFill>
                <a:schemeClr val="tx1"/>
              </a:solidFill>
              <a:round/>
              <a:headEnd/>
              <a:tailEnd/>
            </a:ln>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6922" name="Text Box 55"/>
            <p:cNvSpPr txBox="1">
              <a:spLocks noChangeArrowheads="1"/>
            </p:cNvSpPr>
            <p:nvPr/>
          </p:nvSpPr>
          <p:spPr bwMode="auto">
            <a:xfrm>
              <a:off x="8112648" y="3938628"/>
              <a:ext cx="414435" cy="42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FFFF"/>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6</a:t>
              </a:r>
            </a:p>
          </p:txBody>
        </p:sp>
      </p:grpSp>
      <p:sp>
        <p:nvSpPr>
          <p:cNvPr id="64" name="Ellipse 63"/>
          <p:cNvSpPr/>
          <p:nvPr/>
        </p:nvSpPr>
        <p:spPr bwMode="auto">
          <a:xfrm>
            <a:off x="5764213" y="2001168"/>
            <a:ext cx="165100" cy="165100"/>
          </a:xfrm>
          <a:prstGeom prst="ellips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fr-FR" sz="2800" b="1">
              <a:solidFill>
                <a:srgbClr val="000000"/>
              </a:solidFill>
              <a:latin typeface="Arial Narrow" panose="020B0606020202030204" pitchFamily="34" charset="0"/>
              <a:cs typeface="Arial" charset="0"/>
            </a:endParaRPr>
          </a:p>
        </p:txBody>
      </p:sp>
      <p:sp>
        <p:nvSpPr>
          <p:cNvPr id="65" name="Ellipse 64"/>
          <p:cNvSpPr/>
          <p:nvPr/>
        </p:nvSpPr>
        <p:spPr bwMode="auto">
          <a:xfrm>
            <a:off x="7021513" y="4641180"/>
            <a:ext cx="165100" cy="165100"/>
          </a:xfrm>
          <a:prstGeom prst="ellips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fr-FR" sz="2800" b="1">
              <a:solidFill>
                <a:srgbClr val="000000"/>
              </a:solidFill>
              <a:latin typeface="Arial Narrow" panose="020B0606020202030204" pitchFamily="34" charset="0"/>
              <a:cs typeface="Arial" charset="0"/>
            </a:endParaRPr>
          </a:p>
        </p:txBody>
      </p:sp>
      <p:sp>
        <p:nvSpPr>
          <p:cNvPr id="58" name="Forme libre 57"/>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1" name="Triangle isocèle 60"/>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8" name="Triangle isocèle 67"/>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69" name="Image 68"/>
          <p:cNvPicPr>
            <a:picLocks noChangeAspect="1"/>
          </p:cNvPicPr>
          <p:nvPr/>
        </p:nvPicPr>
        <p:blipFill>
          <a:blip r:embed="rId2" cstate="print"/>
          <a:stretch>
            <a:fillRect/>
          </a:stretch>
        </p:blipFill>
        <p:spPr>
          <a:xfrm>
            <a:off x="7680192" y="133387"/>
            <a:ext cx="1122991" cy="687247"/>
          </a:xfrm>
          <a:prstGeom prst="rect">
            <a:avLst/>
          </a:prstGeom>
        </p:spPr>
      </p:pic>
      <p:sp>
        <p:nvSpPr>
          <p:cNvPr id="70"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71"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3224153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44"/>
          <p:cNvSpPr>
            <a:spLocks noChangeAspect="1" noChangeArrowheads="1"/>
          </p:cNvSpPr>
          <p:nvPr/>
        </p:nvSpPr>
        <p:spPr bwMode="auto">
          <a:xfrm>
            <a:off x="7218363" y="4225259"/>
            <a:ext cx="684212" cy="684213"/>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7891" name="Oval 42"/>
          <p:cNvSpPr>
            <a:spLocks noChangeAspect="1" noChangeArrowheads="1"/>
          </p:cNvSpPr>
          <p:nvPr/>
        </p:nvSpPr>
        <p:spPr bwMode="auto">
          <a:xfrm>
            <a:off x="5056190" y="2452022"/>
            <a:ext cx="288925" cy="2889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3554" name="AutoShape 45"/>
          <p:cNvSpPr>
            <a:spLocks noChangeArrowheads="1"/>
          </p:cNvSpPr>
          <p:nvPr/>
        </p:nvSpPr>
        <p:spPr bwMode="auto">
          <a:xfrm rot="8546277" flipV="1">
            <a:off x="7069138" y="3448968"/>
            <a:ext cx="287337" cy="1223962"/>
          </a:xfrm>
          <a:custGeom>
            <a:avLst/>
            <a:gdLst>
              <a:gd name="T0" fmla="*/ 251421 w 21600"/>
              <a:gd name="T1" fmla="*/ 611982 h 21600"/>
              <a:gd name="T2" fmla="*/ 143669 w 21600"/>
              <a:gd name="T3" fmla="*/ 1223963 h 21600"/>
              <a:gd name="T4" fmla="*/ 35917 w 21600"/>
              <a:gd name="T5" fmla="*/ 611982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23563" name="AutoShape 43"/>
          <p:cNvSpPr>
            <a:spLocks noChangeArrowheads="1"/>
          </p:cNvSpPr>
          <p:nvPr/>
        </p:nvSpPr>
        <p:spPr bwMode="auto">
          <a:xfrm rot="7095962">
            <a:off x="5678490" y="2313907"/>
            <a:ext cx="287337" cy="1223963"/>
          </a:xfrm>
          <a:custGeom>
            <a:avLst/>
            <a:gdLst>
              <a:gd name="T0" fmla="*/ 251421 w 21600"/>
              <a:gd name="T1" fmla="*/ 611981 h 21600"/>
              <a:gd name="T2" fmla="*/ 143669 w 21600"/>
              <a:gd name="T3" fmla="*/ 1223962 h 21600"/>
              <a:gd name="T4" fmla="*/ 35917 w 21600"/>
              <a:gd name="T5" fmla="*/ 611981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37901" name="Rectangle 9"/>
          <p:cNvSpPr>
            <a:spLocks noChangeArrowheads="1"/>
          </p:cNvSpPr>
          <p:nvPr/>
        </p:nvSpPr>
        <p:spPr bwMode="auto">
          <a:xfrm>
            <a:off x="1770063" y="3780757"/>
            <a:ext cx="539750" cy="74613"/>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7902" name="Text Box 10"/>
          <p:cNvSpPr txBox="1">
            <a:spLocks noChangeArrowheads="1"/>
          </p:cNvSpPr>
          <p:nvPr/>
        </p:nvSpPr>
        <p:spPr bwMode="auto">
          <a:xfrm>
            <a:off x="1393826" y="3553746"/>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7903" name="Text Box 11"/>
          <p:cNvSpPr txBox="1">
            <a:spLocks noChangeArrowheads="1"/>
          </p:cNvSpPr>
          <p:nvPr/>
        </p:nvSpPr>
        <p:spPr bwMode="auto">
          <a:xfrm>
            <a:off x="2297113" y="3558508"/>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7904" name="AutoShape 12"/>
          <p:cNvSpPr>
            <a:spLocks noChangeArrowheads="1"/>
          </p:cNvSpPr>
          <p:nvPr/>
        </p:nvSpPr>
        <p:spPr bwMode="auto">
          <a:xfrm rot="-1800000">
            <a:off x="1289052" y="3175918"/>
            <a:ext cx="74613"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7905" name="AutoShape 13"/>
          <p:cNvSpPr>
            <a:spLocks noChangeArrowheads="1"/>
          </p:cNvSpPr>
          <p:nvPr/>
        </p:nvSpPr>
        <p:spPr bwMode="auto">
          <a:xfrm rot="1800000">
            <a:off x="2689227" y="3175918"/>
            <a:ext cx="74613"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7906" name="Text Box 14"/>
          <p:cNvSpPr txBox="1">
            <a:spLocks noChangeArrowheads="1"/>
          </p:cNvSpPr>
          <p:nvPr/>
        </p:nvSpPr>
        <p:spPr bwMode="auto">
          <a:xfrm>
            <a:off x="935038" y="2786983"/>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808080"/>
                </a:solidFill>
                <a:latin typeface="Arial Narrow" panose="020B0606020202030204" pitchFamily="34" charset="0"/>
                <a:cs typeface="Calibri" pitchFamily="34" charset="0"/>
              </a:rPr>
              <a:t>C</a:t>
            </a:r>
          </a:p>
        </p:txBody>
      </p:sp>
      <p:sp>
        <p:nvSpPr>
          <p:cNvPr id="37907" name="Text Box 15"/>
          <p:cNvSpPr txBox="1">
            <a:spLocks noChangeArrowheads="1"/>
          </p:cNvSpPr>
          <p:nvPr/>
        </p:nvSpPr>
        <p:spPr bwMode="auto">
          <a:xfrm>
            <a:off x="2711451" y="2786983"/>
            <a:ext cx="8146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CHO</a:t>
            </a:r>
          </a:p>
        </p:txBody>
      </p:sp>
      <p:sp>
        <p:nvSpPr>
          <p:cNvPr id="25" name="Line 16"/>
          <p:cNvSpPr>
            <a:spLocks noChangeShapeType="1"/>
          </p:cNvSpPr>
          <p:nvPr/>
        </p:nvSpPr>
        <p:spPr bwMode="auto">
          <a:xfrm rot="1800000" flipV="1">
            <a:off x="1327150" y="2385343"/>
            <a:ext cx="0" cy="53975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7909" name="Text Box 17"/>
          <p:cNvSpPr txBox="1">
            <a:spLocks noChangeArrowheads="1"/>
          </p:cNvSpPr>
          <p:nvPr/>
        </p:nvSpPr>
        <p:spPr bwMode="auto">
          <a:xfrm>
            <a:off x="1350963" y="2048796"/>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7910" name="Text Box 18"/>
          <p:cNvSpPr txBox="1">
            <a:spLocks noChangeArrowheads="1"/>
          </p:cNvSpPr>
          <p:nvPr/>
        </p:nvSpPr>
        <p:spPr bwMode="auto">
          <a:xfrm>
            <a:off x="1785939" y="2048796"/>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B050"/>
                </a:solidFill>
                <a:latin typeface="Arial Narrow" panose="020B0606020202030204" pitchFamily="34" charset="0"/>
                <a:cs typeface="Calibri" pitchFamily="34" charset="0"/>
              </a:rPr>
              <a:t>CH</a:t>
            </a:r>
            <a:r>
              <a:rPr lang="fr-FR" sz="2700" b="0" baseline="-25000">
                <a:solidFill>
                  <a:srgbClr val="00B050"/>
                </a:solidFill>
                <a:latin typeface="Arial Narrow" panose="020B0606020202030204" pitchFamily="34" charset="0"/>
                <a:cs typeface="Calibri" pitchFamily="34" charset="0"/>
              </a:rPr>
              <a:t>2</a:t>
            </a:r>
            <a:r>
              <a:rPr lang="fr-FR" sz="2700" b="0">
                <a:solidFill>
                  <a:srgbClr val="00B050"/>
                </a:solidFill>
                <a:latin typeface="Arial Narrow" panose="020B0606020202030204" pitchFamily="34" charset="0"/>
                <a:cs typeface="Calibri" pitchFamily="34" charset="0"/>
              </a:rPr>
              <a:t>OH</a:t>
            </a:r>
          </a:p>
        </p:txBody>
      </p:sp>
      <p:sp>
        <p:nvSpPr>
          <p:cNvPr id="28" name="Line 19"/>
          <p:cNvSpPr>
            <a:spLocks noChangeShapeType="1"/>
          </p:cNvSpPr>
          <p:nvPr/>
        </p:nvSpPr>
        <p:spPr bwMode="auto">
          <a:xfrm>
            <a:off x="1541463" y="1785268"/>
            <a:ext cx="0" cy="360362"/>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7912" name="Line 20"/>
          <p:cNvSpPr>
            <a:spLocks noChangeShapeType="1"/>
          </p:cNvSpPr>
          <p:nvPr/>
        </p:nvSpPr>
        <p:spPr bwMode="auto">
          <a:xfrm flipV="1">
            <a:off x="1135063" y="26441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7913" name="Rectangle 21"/>
          <p:cNvSpPr>
            <a:spLocks noChangeArrowheads="1"/>
          </p:cNvSpPr>
          <p:nvPr/>
        </p:nvSpPr>
        <p:spPr bwMode="auto">
          <a:xfrm>
            <a:off x="933450" y="223612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1" name="Line 22"/>
          <p:cNvSpPr>
            <a:spLocks noChangeShapeType="1"/>
          </p:cNvSpPr>
          <p:nvPr/>
        </p:nvSpPr>
        <p:spPr bwMode="auto">
          <a:xfrm flipV="1">
            <a:off x="1541463" y="2479005"/>
            <a:ext cx="0" cy="24765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7915" name="Rectangle 23"/>
          <p:cNvSpPr>
            <a:spLocks noChangeArrowheads="1"/>
          </p:cNvSpPr>
          <p:nvPr/>
        </p:nvSpPr>
        <p:spPr bwMode="auto">
          <a:xfrm>
            <a:off x="1336676" y="134077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7916" name="Line 24"/>
          <p:cNvSpPr>
            <a:spLocks noChangeShapeType="1"/>
          </p:cNvSpPr>
          <p:nvPr/>
        </p:nvSpPr>
        <p:spPr bwMode="auto">
          <a:xfrm flipV="1">
            <a:off x="1135063" y="32029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7917" name="Rectangle 25"/>
          <p:cNvSpPr>
            <a:spLocks noChangeArrowheads="1"/>
          </p:cNvSpPr>
          <p:nvPr/>
        </p:nvSpPr>
        <p:spPr bwMode="auto">
          <a:xfrm>
            <a:off x="696915" y="335372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HO</a:t>
            </a:r>
          </a:p>
        </p:txBody>
      </p:sp>
      <p:sp>
        <p:nvSpPr>
          <p:cNvPr id="35" name="Line 26"/>
          <p:cNvSpPr>
            <a:spLocks noChangeShapeType="1"/>
          </p:cNvSpPr>
          <p:nvPr/>
        </p:nvSpPr>
        <p:spPr bwMode="auto">
          <a:xfrm>
            <a:off x="1630363" y="2305968"/>
            <a:ext cx="254000" cy="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7919" name="Line 27"/>
          <p:cNvSpPr>
            <a:spLocks noChangeShapeType="1"/>
          </p:cNvSpPr>
          <p:nvPr/>
        </p:nvSpPr>
        <p:spPr bwMode="auto">
          <a:xfrm flipV="1">
            <a:off x="2513013" y="34315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7920" name="Rectangle 28"/>
          <p:cNvSpPr>
            <a:spLocks noChangeArrowheads="1"/>
          </p:cNvSpPr>
          <p:nvPr/>
        </p:nvSpPr>
        <p:spPr bwMode="auto">
          <a:xfrm>
            <a:off x="2319339" y="302352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7921" name="Line 29"/>
          <p:cNvSpPr>
            <a:spLocks noChangeShapeType="1"/>
          </p:cNvSpPr>
          <p:nvPr/>
        </p:nvSpPr>
        <p:spPr bwMode="auto">
          <a:xfrm flipV="1">
            <a:off x="2513013" y="39776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7922" name="Rectangle 30"/>
          <p:cNvSpPr>
            <a:spLocks noChangeArrowheads="1"/>
          </p:cNvSpPr>
          <p:nvPr/>
        </p:nvSpPr>
        <p:spPr bwMode="auto">
          <a:xfrm>
            <a:off x="2297115" y="410302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37923" name="Line 31"/>
          <p:cNvSpPr>
            <a:spLocks noChangeShapeType="1"/>
          </p:cNvSpPr>
          <p:nvPr/>
        </p:nvSpPr>
        <p:spPr bwMode="auto">
          <a:xfrm flipV="1">
            <a:off x="1579563" y="34188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7924" name="Rectangle 32"/>
          <p:cNvSpPr>
            <a:spLocks noChangeArrowheads="1"/>
          </p:cNvSpPr>
          <p:nvPr/>
        </p:nvSpPr>
        <p:spPr bwMode="auto">
          <a:xfrm>
            <a:off x="1350965" y="301082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37925" name="Line 33"/>
          <p:cNvSpPr>
            <a:spLocks noChangeShapeType="1"/>
          </p:cNvSpPr>
          <p:nvPr/>
        </p:nvSpPr>
        <p:spPr bwMode="auto">
          <a:xfrm flipV="1">
            <a:off x="1579563" y="3964905"/>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7926" name="Rectangle 34"/>
          <p:cNvSpPr>
            <a:spLocks noChangeArrowheads="1"/>
          </p:cNvSpPr>
          <p:nvPr/>
        </p:nvSpPr>
        <p:spPr bwMode="auto">
          <a:xfrm>
            <a:off x="1385888" y="409032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7927" name="Text Box 35"/>
          <p:cNvSpPr txBox="1">
            <a:spLocks noChangeArrowheads="1"/>
          </p:cNvSpPr>
          <p:nvPr/>
        </p:nvSpPr>
        <p:spPr bwMode="auto">
          <a:xfrm>
            <a:off x="2859088" y="318861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37928" name="Text Box 36"/>
          <p:cNvSpPr txBox="1">
            <a:spLocks noChangeArrowheads="1"/>
          </p:cNvSpPr>
          <p:nvPr/>
        </p:nvSpPr>
        <p:spPr bwMode="auto">
          <a:xfrm>
            <a:off x="2630488" y="37791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37929" name="Text Box 37"/>
          <p:cNvSpPr txBox="1">
            <a:spLocks noChangeArrowheads="1"/>
          </p:cNvSpPr>
          <p:nvPr/>
        </p:nvSpPr>
        <p:spPr bwMode="auto">
          <a:xfrm>
            <a:off x="1176338" y="37791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37930" name="Text Box 38"/>
          <p:cNvSpPr txBox="1">
            <a:spLocks noChangeArrowheads="1"/>
          </p:cNvSpPr>
          <p:nvPr/>
        </p:nvSpPr>
        <p:spPr bwMode="auto">
          <a:xfrm>
            <a:off x="763588" y="292191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37931" name="Text Box 39"/>
          <p:cNvSpPr txBox="1">
            <a:spLocks noChangeArrowheads="1"/>
          </p:cNvSpPr>
          <p:nvPr/>
        </p:nvSpPr>
        <p:spPr bwMode="auto">
          <a:xfrm>
            <a:off x="1112839" y="20138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37932" name="Text Box 40"/>
          <p:cNvSpPr txBox="1">
            <a:spLocks noChangeArrowheads="1"/>
          </p:cNvSpPr>
          <p:nvPr/>
        </p:nvSpPr>
        <p:spPr bwMode="auto">
          <a:xfrm>
            <a:off x="1785938" y="178526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37933" name="Rectangle 41"/>
          <p:cNvSpPr>
            <a:spLocks noChangeArrowheads="1"/>
          </p:cNvSpPr>
          <p:nvPr/>
        </p:nvSpPr>
        <p:spPr bwMode="auto">
          <a:xfrm>
            <a:off x="1312865" y="2640933"/>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FF9900"/>
                </a:solidFill>
                <a:latin typeface="Arial Narrow" panose="020B0606020202030204" pitchFamily="34" charset="0"/>
                <a:cs typeface="Calibri" pitchFamily="34" charset="0"/>
              </a:rPr>
              <a:t>OH</a:t>
            </a:r>
          </a:p>
        </p:txBody>
      </p:sp>
      <p:sp>
        <p:nvSpPr>
          <p:cNvPr id="51" name="Oval 46"/>
          <p:cNvSpPr>
            <a:spLocks noChangeArrowheads="1"/>
          </p:cNvSpPr>
          <p:nvPr/>
        </p:nvSpPr>
        <p:spPr bwMode="auto">
          <a:xfrm>
            <a:off x="6230938" y="2956843"/>
            <a:ext cx="792162" cy="792162"/>
          </a:xfrm>
          <a:prstGeom prst="ellipse">
            <a:avLst/>
          </a:prstGeom>
          <a:gradFill rotWithShape="1">
            <a:gsLst>
              <a:gs pos="0">
                <a:schemeClr val="bg1"/>
              </a:gs>
              <a:gs pos="100000">
                <a:schemeClr val="bg1">
                  <a:gamma/>
                  <a:shade val="56078"/>
                  <a:invGamma/>
                </a:schemeClr>
              </a:gs>
            </a:gsLst>
            <a:path path="shape">
              <a:fillToRect l="50000" t="50000" r="50000" b="50000"/>
            </a:path>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Calibri" pitchFamily="34" charset="0"/>
            </a:endParaRPr>
          </a:p>
        </p:txBody>
      </p:sp>
      <p:sp>
        <p:nvSpPr>
          <p:cNvPr id="23598" name="AutoShape 47"/>
          <p:cNvSpPr>
            <a:spLocks noChangeArrowheads="1"/>
          </p:cNvSpPr>
          <p:nvPr/>
        </p:nvSpPr>
        <p:spPr bwMode="auto">
          <a:xfrm rot="15464529" flipH="1">
            <a:off x="5619750" y="2883820"/>
            <a:ext cx="287338" cy="1223962"/>
          </a:xfrm>
          <a:custGeom>
            <a:avLst/>
            <a:gdLst>
              <a:gd name="T0" fmla="*/ 251421 w 21600"/>
              <a:gd name="T1" fmla="*/ 611981 h 21600"/>
              <a:gd name="T2" fmla="*/ 143669 w 21600"/>
              <a:gd name="T3" fmla="*/ 1223962 h 21600"/>
              <a:gd name="T4" fmla="*/ 35917 w 21600"/>
              <a:gd name="T5" fmla="*/ 611981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37936" name="Arc 51"/>
          <p:cNvSpPr>
            <a:spLocks/>
          </p:cNvSpPr>
          <p:nvPr/>
        </p:nvSpPr>
        <p:spPr bwMode="auto">
          <a:xfrm>
            <a:off x="5557840" y="3098130"/>
            <a:ext cx="490537" cy="812800"/>
          </a:xfrm>
          <a:custGeom>
            <a:avLst/>
            <a:gdLst>
              <a:gd name="T0" fmla="*/ 26550834 w 37919"/>
              <a:gd name="T1" fmla="*/ 805141618 h 43200"/>
              <a:gd name="T2" fmla="*/ 0 w 37919"/>
              <a:gd name="T3" fmla="*/ 2147483647 h 43200"/>
              <a:gd name="T4" fmla="*/ 457039309 w 37919"/>
              <a:gd name="T5" fmla="*/ 2147483647 h 43200"/>
              <a:gd name="T6" fmla="*/ 0 60000 65536"/>
              <a:gd name="T7" fmla="*/ 0 60000 65536"/>
              <a:gd name="T8" fmla="*/ 0 60000 65536"/>
            </a:gdLst>
            <a:ahLst/>
            <a:cxnLst>
              <a:cxn ang="T6">
                <a:pos x="T0" y="T1"/>
              </a:cxn>
              <a:cxn ang="T7">
                <a:pos x="T2" y="T3"/>
              </a:cxn>
              <a:cxn ang="T8">
                <a:pos x="T4" y="T5"/>
              </a:cxn>
            </a:cxnLst>
            <a:rect l="0" t="0" r="r" b="b"/>
            <a:pathLst>
              <a:path w="37919" h="43200" fill="none"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path>
              <a:path w="37919" h="43200" stroke="0"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lnTo>
                  <a:pt x="16319" y="21600"/>
                </a:lnTo>
                <a:lnTo>
                  <a:pt x="947" y="6424"/>
                </a:lnTo>
                <a:close/>
              </a:path>
            </a:pathLst>
          </a:custGeom>
          <a:noFill/>
          <a:ln w="28575">
            <a:solidFill>
              <a:schemeClr val="tx1"/>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7937" name="Text Box 53"/>
          <p:cNvSpPr txBox="1">
            <a:spLocks noChangeArrowheads="1"/>
          </p:cNvSpPr>
          <p:nvPr/>
        </p:nvSpPr>
        <p:spPr bwMode="auto">
          <a:xfrm>
            <a:off x="6407151" y="3066381"/>
            <a:ext cx="506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000000"/>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5</a:t>
            </a:r>
          </a:p>
        </p:txBody>
      </p:sp>
      <p:sp>
        <p:nvSpPr>
          <p:cNvPr id="23604" name="AutoShape 48"/>
          <p:cNvSpPr>
            <a:spLocks noChangeArrowheads="1"/>
          </p:cNvSpPr>
          <p:nvPr/>
        </p:nvSpPr>
        <p:spPr bwMode="auto">
          <a:xfrm rot="2867512">
            <a:off x="7180263" y="2131344"/>
            <a:ext cx="287338" cy="1223963"/>
          </a:xfrm>
          <a:custGeom>
            <a:avLst/>
            <a:gdLst>
              <a:gd name="T0" fmla="*/ 251421 w 21600"/>
              <a:gd name="T1" fmla="*/ 611982 h 21600"/>
              <a:gd name="T2" fmla="*/ 143669 w 21600"/>
              <a:gd name="T3" fmla="*/ 1223963 h 21600"/>
              <a:gd name="T4" fmla="*/ 35917 w 21600"/>
              <a:gd name="T5" fmla="*/ 611982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68" name="Oval 50"/>
          <p:cNvSpPr>
            <a:spLocks noChangeArrowheads="1"/>
          </p:cNvSpPr>
          <p:nvPr/>
        </p:nvSpPr>
        <p:spPr bwMode="auto">
          <a:xfrm>
            <a:off x="4537077" y="3261643"/>
            <a:ext cx="792163" cy="792162"/>
          </a:xfrm>
          <a:prstGeom prst="ellipse">
            <a:avLst/>
          </a:prstGeom>
          <a:solidFill>
            <a:schemeClr val="bg1">
              <a:lumMod val="65000"/>
            </a:schemeClr>
          </a:solidFill>
          <a:ln w="9525">
            <a:solidFill>
              <a:schemeClr val="tx1"/>
            </a:solidFill>
            <a:round/>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Calibri" pitchFamily="34" charset="0"/>
            </a:endParaRPr>
          </a:p>
        </p:txBody>
      </p:sp>
      <p:sp>
        <p:nvSpPr>
          <p:cNvPr id="37941" name="Text Box 52"/>
          <p:cNvSpPr txBox="1">
            <a:spLocks noChangeArrowheads="1"/>
          </p:cNvSpPr>
          <p:nvPr/>
        </p:nvSpPr>
        <p:spPr bwMode="auto">
          <a:xfrm>
            <a:off x="4703764" y="3396580"/>
            <a:ext cx="506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FFFF"/>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4</a:t>
            </a:r>
          </a:p>
        </p:txBody>
      </p:sp>
      <p:grpSp>
        <p:nvGrpSpPr>
          <p:cNvPr id="37942" name="Groupe 1"/>
          <p:cNvGrpSpPr>
            <a:grpSpLocks/>
          </p:cNvGrpSpPr>
          <p:nvPr/>
        </p:nvGrpSpPr>
        <p:grpSpPr bwMode="auto">
          <a:xfrm>
            <a:off x="7524752" y="1764634"/>
            <a:ext cx="792163" cy="792163"/>
            <a:chOff x="7980363" y="3844925"/>
            <a:chExt cx="647700" cy="647700"/>
          </a:xfrm>
        </p:grpSpPr>
        <p:sp>
          <p:nvSpPr>
            <p:cNvPr id="37945" name="Oval 49"/>
            <p:cNvSpPr>
              <a:spLocks noChangeArrowheads="1"/>
            </p:cNvSpPr>
            <p:nvPr/>
          </p:nvSpPr>
          <p:spPr bwMode="auto">
            <a:xfrm>
              <a:off x="7980363" y="3844925"/>
              <a:ext cx="647700" cy="647700"/>
            </a:xfrm>
            <a:prstGeom prst="ellipse">
              <a:avLst/>
            </a:prstGeom>
            <a:solidFill>
              <a:srgbClr val="00B050"/>
            </a:solidFill>
            <a:ln w="9525">
              <a:solidFill>
                <a:schemeClr val="tx1"/>
              </a:solidFill>
              <a:round/>
              <a:headEnd/>
              <a:tailEnd/>
            </a:ln>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7946" name="Text Box 55"/>
            <p:cNvSpPr txBox="1">
              <a:spLocks noChangeArrowheads="1"/>
            </p:cNvSpPr>
            <p:nvPr/>
          </p:nvSpPr>
          <p:spPr bwMode="auto">
            <a:xfrm>
              <a:off x="8112648" y="3938628"/>
              <a:ext cx="414435" cy="42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FFFF"/>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6</a:t>
              </a:r>
            </a:p>
          </p:txBody>
        </p:sp>
      </p:grpSp>
      <p:sp>
        <p:nvSpPr>
          <p:cNvPr id="73" name="Ellipse 72"/>
          <p:cNvSpPr/>
          <p:nvPr/>
        </p:nvSpPr>
        <p:spPr bwMode="auto">
          <a:xfrm>
            <a:off x="5184775" y="2556793"/>
            <a:ext cx="165100" cy="165100"/>
          </a:xfrm>
          <a:prstGeom prst="ellips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fr-FR" sz="2800" b="1">
              <a:solidFill>
                <a:srgbClr val="000000"/>
              </a:solidFill>
              <a:latin typeface="Arial Narrow" panose="020B0606020202030204" pitchFamily="34" charset="0"/>
              <a:cs typeface="Arial" charset="0"/>
            </a:endParaRPr>
          </a:p>
        </p:txBody>
      </p:sp>
      <p:sp>
        <p:nvSpPr>
          <p:cNvPr id="74" name="Ellipse 73"/>
          <p:cNvSpPr/>
          <p:nvPr/>
        </p:nvSpPr>
        <p:spPr bwMode="auto">
          <a:xfrm>
            <a:off x="7475538" y="4423693"/>
            <a:ext cx="165100" cy="165100"/>
          </a:xfrm>
          <a:prstGeom prst="ellips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fr-FR" sz="2800" b="1">
              <a:solidFill>
                <a:srgbClr val="000000"/>
              </a:solidFill>
              <a:latin typeface="Arial Narrow" panose="020B0606020202030204" pitchFamily="34" charset="0"/>
              <a:cs typeface="Arial" charset="0"/>
            </a:endParaRPr>
          </a:p>
        </p:txBody>
      </p:sp>
      <p:sp>
        <p:nvSpPr>
          <p:cNvPr id="58" name="Forme libre 57"/>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0" name="Triangle isocèle 59"/>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5" name="Triangle isocèle 64"/>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66" name="Image 65"/>
          <p:cNvPicPr>
            <a:picLocks noChangeAspect="1"/>
          </p:cNvPicPr>
          <p:nvPr/>
        </p:nvPicPr>
        <p:blipFill>
          <a:blip r:embed="rId2" cstate="print"/>
          <a:stretch>
            <a:fillRect/>
          </a:stretch>
        </p:blipFill>
        <p:spPr>
          <a:xfrm>
            <a:off x="7680192" y="133387"/>
            <a:ext cx="1122991" cy="687247"/>
          </a:xfrm>
          <a:prstGeom prst="rect">
            <a:avLst/>
          </a:prstGeom>
        </p:spPr>
      </p:pic>
      <p:sp>
        <p:nvSpPr>
          <p:cNvPr id="67"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69"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1217166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e 1"/>
          <p:cNvGrpSpPr>
            <a:grpSpLocks/>
          </p:cNvGrpSpPr>
          <p:nvPr/>
        </p:nvGrpSpPr>
        <p:grpSpPr bwMode="auto">
          <a:xfrm>
            <a:off x="6770688" y="1340770"/>
            <a:ext cx="792162" cy="792163"/>
            <a:chOff x="7980363" y="3844925"/>
            <a:chExt cx="647700" cy="647700"/>
          </a:xfrm>
        </p:grpSpPr>
        <p:sp>
          <p:nvSpPr>
            <p:cNvPr id="38969" name="Oval 49"/>
            <p:cNvSpPr>
              <a:spLocks noChangeArrowheads="1"/>
            </p:cNvSpPr>
            <p:nvPr/>
          </p:nvSpPr>
          <p:spPr bwMode="auto">
            <a:xfrm>
              <a:off x="7980363" y="3844925"/>
              <a:ext cx="647700" cy="647700"/>
            </a:xfrm>
            <a:prstGeom prst="ellipse">
              <a:avLst/>
            </a:prstGeom>
            <a:solidFill>
              <a:srgbClr val="00B050"/>
            </a:solidFill>
            <a:ln w="9525">
              <a:solidFill>
                <a:schemeClr val="tx1"/>
              </a:solidFill>
              <a:round/>
              <a:headEnd/>
              <a:tailEnd/>
            </a:ln>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8970" name="Text Box 55"/>
            <p:cNvSpPr txBox="1">
              <a:spLocks noChangeArrowheads="1"/>
            </p:cNvSpPr>
            <p:nvPr/>
          </p:nvSpPr>
          <p:spPr bwMode="auto">
            <a:xfrm>
              <a:off x="8112648" y="3938628"/>
              <a:ext cx="414435" cy="42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FFFF"/>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6</a:t>
              </a:r>
            </a:p>
          </p:txBody>
        </p:sp>
      </p:grpSp>
      <p:sp>
        <p:nvSpPr>
          <p:cNvPr id="38915" name="Oval 42"/>
          <p:cNvSpPr>
            <a:spLocks noChangeAspect="1" noChangeArrowheads="1"/>
          </p:cNvSpPr>
          <p:nvPr/>
        </p:nvSpPr>
        <p:spPr bwMode="auto">
          <a:xfrm>
            <a:off x="5329240" y="4220497"/>
            <a:ext cx="287337" cy="2889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4629" name="AutoShape 48"/>
          <p:cNvSpPr>
            <a:spLocks noChangeArrowheads="1"/>
          </p:cNvSpPr>
          <p:nvPr/>
        </p:nvSpPr>
        <p:spPr bwMode="auto">
          <a:xfrm rot="1115122">
            <a:off x="6794500" y="1977356"/>
            <a:ext cx="222250" cy="1223962"/>
          </a:xfrm>
          <a:custGeom>
            <a:avLst/>
            <a:gdLst>
              <a:gd name="T0" fmla="*/ 195647 w 21600"/>
              <a:gd name="T1" fmla="*/ 611982 h 21600"/>
              <a:gd name="T2" fmla="*/ 111799 w 21600"/>
              <a:gd name="T3" fmla="*/ 1223963 h 21600"/>
              <a:gd name="T4" fmla="*/ 27950 w 21600"/>
              <a:gd name="T5" fmla="*/ 611982 h 21600"/>
              <a:gd name="T6" fmla="*/ 11179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24579" name="AutoShape 43"/>
          <p:cNvSpPr>
            <a:spLocks noChangeArrowheads="1"/>
          </p:cNvSpPr>
          <p:nvPr/>
        </p:nvSpPr>
        <p:spPr bwMode="auto">
          <a:xfrm rot="3034280">
            <a:off x="5821363" y="3339432"/>
            <a:ext cx="287338" cy="1223963"/>
          </a:xfrm>
          <a:custGeom>
            <a:avLst/>
            <a:gdLst>
              <a:gd name="T0" fmla="*/ 251421 w 21600"/>
              <a:gd name="T1" fmla="*/ 611981 h 21600"/>
              <a:gd name="T2" fmla="*/ 143669 w 21600"/>
              <a:gd name="T3" fmla="*/ 1223962 h 21600"/>
              <a:gd name="T4" fmla="*/ 35917 w 21600"/>
              <a:gd name="T5" fmla="*/ 611981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24588" name="AutoShape 45"/>
          <p:cNvSpPr>
            <a:spLocks noChangeArrowheads="1"/>
          </p:cNvSpPr>
          <p:nvPr/>
        </p:nvSpPr>
        <p:spPr bwMode="auto">
          <a:xfrm rot="7154941" flipV="1">
            <a:off x="7248525" y="3196558"/>
            <a:ext cx="287338" cy="1223962"/>
          </a:xfrm>
          <a:custGeom>
            <a:avLst/>
            <a:gdLst>
              <a:gd name="T0" fmla="*/ 251421 w 21600"/>
              <a:gd name="T1" fmla="*/ 611982 h 21600"/>
              <a:gd name="T2" fmla="*/ 143669 w 21600"/>
              <a:gd name="T3" fmla="*/ 1223963 h 21600"/>
              <a:gd name="T4" fmla="*/ 35917 w 21600"/>
              <a:gd name="T5" fmla="*/ 611982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38926" name="Rectangle 9"/>
          <p:cNvSpPr>
            <a:spLocks noChangeArrowheads="1"/>
          </p:cNvSpPr>
          <p:nvPr/>
        </p:nvSpPr>
        <p:spPr bwMode="auto">
          <a:xfrm>
            <a:off x="1770063" y="3801397"/>
            <a:ext cx="539750" cy="74613"/>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8927" name="Text Box 10"/>
          <p:cNvSpPr txBox="1">
            <a:spLocks noChangeArrowheads="1"/>
          </p:cNvSpPr>
          <p:nvPr/>
        </p:nvSpPr>
        <p:spPr bwMode="auto">
          <a:xfrm>
            <a:off x="1393826" y="3574381"/>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8928" name="Text Box 11"/>
          <p:cNvSpPr txBox="1">
            <a:spLocks noChangeArrowheads="1"/>
          </p:cNvSpPr>
          <p:nvPr/>
        </p:nvSpPr>
        <p:spPr bwMode="auto">
          <a:xfrm>
            <a:off x="2297113" y="3579143"/>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8929" name="AutoShape 12"/>
          <p:cNvSpPr>
            <a:spLocks noChangeArrowheads="1"/>
          </p:cNvSpPr>
          <p:nvPr/>
        </p:nvSpPr>
        <p:spPr bwMode="auto">
          <a:xfrm rot="-1800000">
            <a:off x="1289052" y="3196556"/>
            <a:ext cx="74613"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8930" name="AutoShape 13"/>
          <p:cNvSpPr>
            <a:spLocks noChangeArrowheads="1"/>
          </p:cNvSpPr>
          <p:nvPr/>
        </p:nvSpPr>
        <p:spPr bwMode="auto">
          <a:xfrm rot="1800000">
            <a:off x="2689227" y="3196556"/>
            <a:ext cx="74613"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8931" name="Text Box 14"/>
          <p:cNvSpPr txBox="1">
            <a:spLocks noChangeArrowheads="1"/>
          </p:cNvSpPr>
          <p:nvPr/>
        </p:nvSpPr>
        <p:spPr bwMode="auto">
          <a:xfrm>
            <a:off x="935038" y="2807621"/>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808080"/>
                </a:solidFill>
                <a:latin typeface="Arial Narrow" panose="020B0606020202030204" pitchFamily="34" charset="0"/>
                <a:cs typeface="Calibri" pitchFamily="34" charset="0"/>
              </a:rPr>
              <a:t>C</a:t>
            </a:r>
          </a:p>
        </p:txBody>
      </p:sp>
      <p:sp>
        <p:nvSpPr>
          <p:cNvPr id="38932" name="Text Box 15"/>
          <p:cNvSpPr txBox="1">
            <a:spLocks noChangeArrowheads="1"/>
          </p:cNvSpPr>
          <p:nvPr/>
        </p:nvSpPr>
        <p:spPr bwMode="auto">
          <a:xfrm>
            <a:off x="2711451" y="2807621"/>
            <a:ext cx="8146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CHO</a:t>
            </a:r>
          </a:p>
        </p:txBody>
      </p:sp>
      <p:sp>
        <p:nvSpPr>
          <p:cNvPr id="23" name="Line 16"/>
          <p:cNvSpPr>
            <a:spLocks noChangeShapeType="1"/>
          </p:cNvSpPr>
          <p:nvPr/>
        </p:nvSpPr>
        <p:spPr bwMode="auto">
          <a:xfrm rot="1800000" flipV="1">
            <a:off x="1327150" y="2405981"/>
            <a:ext cx="0" cy="53975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8934" name="Text Box 17"/>
          <p:cNvSpPr txBox="1">
            <a:spLocks noChangeArrowheads="1"/>
          </p:cNvSpPr>
          <p:nvPr/>
        </p:nvSpPr>
        <p:spPr bwMode="auto">
          <a:xfrm>
            <a:off x="1350963" y="2069434"/>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8935" name="Text Box 18"/>
          <p:cNvSpPr txBox="1">
            <a:spLocks noChangeArrowheads="1"/>
          </p:cNvSpPr>
          <p:nvPr/>
        </p:nvSpPr>
        <p:spPr bwMode="auto">
          <a:xfrm>
            <a:off x="1785939" y="2069434"/>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B050"/>
                </a:solidFill>
                <a:latin typeface="Arial Narrow" panose="020B0606020202030204" pitchFamily="34" charset="0"/>
                <a:cs typeface="Calibri" pitchFamily="34" charset="0"/>
              </a:rPr>
              <a:t>CH</a:t>
            </a:r>
            <a:r>
              <a:rPr lang="fr-FR" sz="2700" b="0" baseline="-25000">
                <a:solidFill>
                  <a:srgbClr val="00B050"/>
                </a:solidFill>
                <a:latin typeface="Arial Narrow" panose="020B0606020202030204" pitchFamily="34" charset="0"/>
                <a:cs typeface="Calibri" pitchFamily="34" charset="0"/>
              </a:rPr>
              <a:t>2</a:t>
            </a:r>
            <a:r>
              <a:rPr lang="fr-FR" sz="2700" b="0">
                <a:solidFill>
                  <a:srgbClr val="00B050"/>
                </a:solidFill>
                <a:latin typeface="Arial Narrow" panose="020B0606020202030204" pitchFamily="34" charset="0"/>
                <a:cs typeface="Calibri" pitchFamily="34" charset="0"/>
              </a:rPr>
              <a:t>OH</a:t>
            </a:r>
          </a:p>
        </p:txBody>
      </p:sp>
      <p:sp>
        <p:nvSpPr>
          <p:cNvPr id="26" name="Line 19"/>
          <p:cNvSpPr>
            <a:spLocks noChangeShapeType="1"/>
          </p:cNvSpPr>
          <p:nvPr/>
        </p:nvSpPr>
        <p:spPr bwMode="auto">
          <a:xfrm>
            <a:off x="1541463" y="1805906"/>
            <a:ext cx="0" cy="360362"/>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8937" name="Line 20"/>
          <p:cNvSpPr>
            <a:spLocks noChangeShapeType="1"/>
          </p:cNvSpPr>
          <p:nvPr/>
        </p:nvSpPr>
        <p:spPr bwMode="auto">
          <a:xfrm flipV="1">
            <a:off x="1135063" y="2664743"/>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8938" name="Rectangle 21"/>
          <p:cNvSpPr>
            <a:spLocks noChangeArrowheads="1"/>
          </p:cNvSpPr>
          <p:nvPr/>
        </p:nvSpPr>
        <p:spPr bwMode="auto">
          <a:xfrm>
            <a:off x="933450" y="2256759"/>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29" name="Line 22"/>
          <p:cNvSpPr>
            <a:spLocks noChangeShapeType="1"/>
          </p:cNvSpPr>
          <p:nvPr/>
        </p:nvSpPr>
        <p:spPr bwMode="auto">
          <a:xfrm flipV="1">
            <a:off x="1541463" y="2499643"/>
            <a:ext cx="0" cy="24765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8940" name="Rectangle 23"/>
          <p:cNvSpPr>
            <a:spLocks noChangeArrowheads="1"/>
          </p:cNvSpPr>
          <p:nvPr/>
        </p:nvSpPr>
        <p:spPr bwMode="auto">
          <a:xfrm>
            <a:off x="1336676" y="1361409"/>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8941" name="Line 24"/>
          <p:cNvSpPr>
            <a:spLocks noChangeShapeType="1"/>
          </p:cNvSpPr>
          <p:nvPr/>
        </p:nvSpPr>
        <p:spPr bwMode="auto">
          <a:xfrm flipV="1">
            <a:off x="1135063" y="3223543"/>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8942" name="Rectangle 25"/>
          <p:cNvSpPr>
            <a:spLocks noChangeArrowheads="1"/>
          </p:cNvSpPr>
          <p:nvPr/>
        </p:nvSpPr>
        <p:spPr bwMode="auto">
          <a:xfrm>
            <a:off x="696915" y="3374356"/>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HO</a:t>
            </a:r>
          </a:p>
        </p:txBody>
      </p:sp>
      <p:sp>
        <p:nvSpPr>
          <p:cNvPr id="33" name="Line 26"/>
          <p:cNvSpPr>
            <a:spLocks noChangeShapeType="1"/>
          </p:cNvSpPr>
          <p:nvPr/>
        </p:nvSpPr>
        <p:spPr bwMode="auto">
          <a:xfrm>
            <a:off x="1630363" y="2326606"/>
            <a:ext cx="254000" cy="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8944" name="Line 27"/>
          <p:cNvSpPr>
            <a:spLocks noChangeShapeType="1"/>
          </p:cNvSpPr>
          <p:nvPr/>
        </p:nvSpPr>
        <p:spPr bwMode="auto">
          <a:xfrm flipV="1">
            <a:off x="2513013" y="3452143"/>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8945" name="Rectangle 28"/>
          <p:cNvSpPr>
            <a:spLocks noChangeArrowheads="1"/>
          </p:cNvSpPr>
          <p:nvPr/>
        </p:nvSpPr>
        <p:spPr bwMode="auto">
          <a:xfrm>
            <a:off x="2319339" y="3044159"/>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8946" name="Line 29"/>
          <p:cNvSpPr>
            <a:spLocks noChangeShapeType="1"/>
          </p:cNvSpPr>
          <p:nvPr/>
        </p:nvSpPr>
        <p:spPr bwMode="auto">
          <a:xfrm flipV="1">
            <a:off x="2513013" y="3998243"/>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8947" name="Rectangle 30"/>
          <p:cNvSpPr>
            <a:spLocks noChangeArrowheads="1"/>
          </p:cNvSpPr>
          <p:nvPr/>
        </p:nvSpPr>
        <p:spPr bwMode="auto">
          <a:xfrm>
            <a:off x="2297115" y="4123659"/>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38948" name="Line 31"/>
          <p:cNvSpPr>
            <a:spLocks noChangeShapeType="1"/>
          </p:cNvSpPr>
          <p:nvPr/>
        </p:nvSpPr>
        <p:spPr bwMode="auto">
          <a:xfrm flipV="1">
            <a:off x="1579563" y="3439443"/>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8949" name="Rectangle 32"/>
          <p:cNvSpPr>
            <a:spLocks noChangeArrowheads="1"/>
          </p:cNvSpPr>
          <p:nvPr/>
        </p:nvSpPr>
        <p:spPr bwMode="auto">
          <a:xfrm>
            <a:off x="1350965" y="3031459"/>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38950" name="Line 33"/>
          <p:cNvSpPr>
            <a:spLocks noChangeShapeType="1"/>
          </p:cNvSpPr>
          <p:nvPr/>
        </p:nvSpPr>
        <p:spPr bwMode="auto">
          <a:xfrm flipV="1">
            <a:off x="1579563" y="3985543"/>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8951" name="Rectangle 34"/>
          <p:cNvSpPr>
            <a:spLocks noChangeArrowheads="1"/>
          </p:cNvSpPr>
          <p:nvPr/>
        </p:nvSpPr>
        <p:spPr bwMode="auto">
          <a:xfrm>
            <a:off x="1385888" y="4110959"/>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8952" name="Text Box 35"/>
          <p:cNvSpPr txBox="1">
            <a:spLocks noChangeArrowheads="1"/>
          </p:cNvSpPr>
          <p:nvPr/>
        </p:nvSpPr>
        <p:spPr bwMode="auto">
          <a:xfrm>
            <a:off x="2859088" y="320925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38953" name="Text Box 36"/>
          <p:cNvSpPr txBox="1">
            <a:spLocks noChangeArrowheads="1"/>
          </p:cNvSpPr>
          <p:nvPr/>
        </p:nvSpPr>
        <p:spPr bwMode="auto">
          <a:xfrm>
            <a:off x="2630488" y="379980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38954" name="Text Box 37"/>
          <p:cNvSpPr txBox="1">
            <a:spLocks noChangeArrowheads="1"/>
          </p:cNvSpPr>
          <p:nvPr/>
        </p:nvSpPr>
        <p:spPr bwMode="auto">
          <a:xfrm>
            <a:off x="1176338" y="379980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38955" name="Text Box 38"/>
          <p:cNvSpPr txBox="1">
            <a:spLocks noChangeArrowheads="1"/>
          </p:cNvSpPr>
          <p:nvPr/>
        </p:nvSpPr>
        <p:spPr bwMode="auto">
          <a:xfrm>
            <a:off x="763588" y="294255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38956" name="Text Box 39"/>
          <p:cNvSpPr txBox="1">
            <a:spLocks noChangeArrowheads="1"/>
          </p:cNvSpPr>
          <p:nvPr/>
        </p:nvSpPr>
        <p:spPr bwMode="auto">
          <a:xfrm>
            <a:off x="1112839" y="203450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38957" name="Text Box 40"/>
          <p:cNvSpPr txBox="1">
            <a:spLocks noChangeArrowheads="1"/>
          </p:cNvSpPr>
          <p:nvPr/>
        </p:nvSpPr>
        <p:spPr bwMode="auto">
          <a:xfrm>
            <a:off x="1785938" y="180590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38958" name="Rectangle 41"/>
          <p:cNvSpPr>
            <a:spLocks noChangeArrowheads="1"/>
          </p:cNvSpPr>
          <p:nvPr/>
        </p:nvSpPr>
        <p:spPr bwMode="auto">
          <a:xfrm>
            <a:off x="1312865" y="266157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FF9900"/>
                </a:solidFill>
                <a:latin typeface="Arial Narrow" panose="020B0606020202030204" pitchFamily="34" charset="0"/>
                <a:cs typeface="Calibri" pitchFamily="34" charset="0"/>
              </a:rPr>
              <a:t>OH</a:t>
            </a:r>
          </a:p>
        </p:txBody>
      </p:sp>
      <p:sp>
        <p:nvSpPr>
          <p:cNvPr id="49" name="Oval 46"/>
          <p:cNvSpPr>
            <a:spLocks noChangeArrowheads="1"/>
          </p:cNvSpPr>
          <p:nvPr/>
        </p:nvSpPr>
        <p:spPr bwMode="auto">
          <a:xfrm>
            <a:off x="6230938" y="2977481"/>
            <a:ext cx="792162" cy="792162"/>
          </a:xfrm>
          <a:prstGeom prst="ellipse">
            <a:avLst/>
          </a:prstGeom>
          <a:gradFill rotWithShape="1">
            <a:gsLst>
              <a:gs pos="0">
                <a:schemeClr val="bg1"/>
              </a:gs>
              <a:gs pos="100000">
                <a:schemeClr val="bg1">
                  <a:gamma/>
                  <a:shade val="56078"/>
                  <a:invGamma/>
                </a:schemeClr>
              </a:gs>
            </a:gsLst>
            <a:path path="shape">
              <a:fillToRect l="50000" t="50000" r="50000" b="50000"/>
            </a:path>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Calibri" pitchFamily="34" charset="0"/>
            </a:endParaRPr>
          </a:p>
        </p:txBody>
      </p:sp>
      <p:sp>
        <p:nvSpPr>
          <p:cNvPr id="24623" name="AutoShape 47"/>
          <p:cNvSpPr>
            <a:spLocks noChangeArrowheads="1"/>
          </p:cNvSpPr>
          <p:nvPr/>
        </p:nvSpPr>
        <p:spPr bwMode="auto">
          <a:xfrm rot="15464529" flipH="1">
            <a:off x="5619750" y="2904456"/>
            <a:ext cx="287338" cy="1223962"/>
          </a:xfrm>
          <a:custGeom>
            <a:avLst/>
            <a:gdLst>
              <a:gd name="T0" fmla="*/ 251421 w 21600"/>
              <a:gd name="T1" fmla="*/ 611981 h 21600"/>
              <a:gd name="T2" fmla="*/ 143669 w 21600"/>
              <a:gd name="T3" fmla="*/ 1223962 h 21600"/>
              <a:gd name="T4" fmla="*/ 35917 w 21600"/>
              <a:gd name="T5" fmla="*/ 611981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38961" name="Arc 51"/>
          <p:cNvSpPr>
            <a:spLocks/>
          </p:cNvSpPr>
          <p:nvPr/>
        </p:nvSpPr>
        <p:spPr bwMode="auto">
          <a:xfrm>
            <a:off x="5557840" y="3118768"/>
            <a:ext cx="490537" cy="812800"/>
          </a:xfrm>
          <a:custGeom>
            <a:avLst/>
            <a:gdLst>
              <a:gd name="T0" fmla="*/ 26550834 w 37919"/>
              <a:gd name="T1" fmla="*/ 805141618 h 43200"/>
              <a:gd name="T2" fmla="*/ 0 w 37919"/>
              <a:gd name="T3" fmla="*/ 2147483647 h 43200"/>
              <a:gd name="T4" fmla="*/ 457039309 w 37919"/>
              <a:gd name="T5" fmla="*/ 2147483647 h 43200"/>
              <a:gd name="T6" fmla="*/ 0 60000 65536"/>
              <a:gd name="T7" fmla="*/ 0 60000 65536"/>
              <a:gd name="T8" fmla="*/ 0 60000 65536"/>
            </a:gdLst>
            <a:ahLst/>
            <a:cxnLst>
              <a:cxn ang="T6">
                <a:pos x="T0" y="T1"/>
              </a:cxn>
              <a:cxn ang="T7">
                <a:pos x="T2" y="T3"/>
              </a:cxn>
              <a:cxn ang="T8">
                <a:pos x="T4" y="T5"/>
              </a:cxn>
            </a:cxnLst>
            <a:rect l="0" t="0" r="r" b="b"/>
            <a:pathLst>
              <a:path w="37919" h="43200" fill="none"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path>
              <a:path w="37919" h="43200" stroke="0"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lnTo>
                  <a:pt x="16319" y="21600"/>
                </a:lnTo>
                <a:lnTo>
                  <a:pt x="947" y="6424"/>
                </a:lnTo>
                <a:close/>
              </a:path>
            </a:pathLst>
          </a:custGeom>
          <a:noFill/>
          <a:ln w="28575">
            <a:solidFill>
              <a:schemeClr val="tx1"/>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8962" name="Text Box 53"/>
          <p:cNvSpPr txBox="1">
            <a:spLocks noChangeArrowheads="1"/>
          </p:cNvSpPr>
          <p:nvPr/>
        </p:nvSpPr>
        <p:spPr bwMode="auto">
          <a:xfrm>
            <a:off x="6407151" y="3087019"/>
            <a:ext cx="506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000000"/>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5</a:t>
            </a:r>
          </a:p>
        </p:txBody>
      </p:sp>
      <p:sp>
        <p:nvSpPr>
          <p:cNvPr id="59" name="Oval 50"/>
          <p:cNvSpPr>
            <a:spLocks noChangeArrowheads="1"/>
          </p:cNvSpPr>
          <p:nvPr/>
        </p:nvSpPr>
        <p:spPr bwMode="auto">
          <a:xfrm>
            <a:off x="4537077" y="3282281"/>
            <a:ext cx="792163" cy="792162"/>
          </a:xfrm>
          <a:prstGeom prst="ellipse">
            <a:avLst/>
          </a:prstGeom>
          <a:solidFill>
            <a:schemeClr val="bg1">
              <a:lumMod val="65000"/>
            </a:schemeClr>
          </a:solidFill>
          <a:ln w="9525">
            <a:solidFill>
              <a:schemeClr val="tx1"/>
            </a:solidFill>
            <a:round/>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Calibri" pitchFamily="34" charset="0"/>
            </a:endParaRPr>
          </a:p>
        </p:txBody>
      </p:sp>
      <p:sp>
        <p:nvSpPr>
          <p:cNvPr id="38965" name="Text Box 52"/>
          <p:cNvSpPr txBox="1">
            <a:spLocks noChangeArrowheads="1"/>
          </p:cNvSpPr>
          <p:nvPr/>
        </p:nvSpPr>
        <p:spPr bwMode="auto">
          <a:xfrm>
            <a:off x="4703764" y="3417218"/>
            <a:ext cx="506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FFFF"/>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4</a:t>
            </a:r>
          </a:p>
        </p:txBody>
      </p:sp>
      <p:sp>
        <p:nvSpPr>
          <p:cNvPr id="64" name="Ellipse 63"/>
          <p:cNvSpPr/>
          <p:nvPr/>
        </p:nvSpPr>
        <p:spPr bwMode="auto">
          <a:xfrm>
            <a:off x="6988175" y="1899568"/>
            <a:ext cx="215900" cy="215900"/>
          </a:xfrm>
          <a:prstGeom prst="ellips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fr-FR" sz="2800" b="1">
              <a:solidFill>
                <a:srgbClr val="000000"/>
              </a:solidFill>
              <a:latin typeface="Arial Narrow" panose="020B0606020202030204" pitchFamily="34" charset="0"/>
              <a:cs typeface="Arial" charset="0"/>
            </a:endParaRPr>
          </a:p>
        </p:txBody>
      </p:sp>
      <p:sp>
        <p:nvSpPr>
          <p:cNvPr id="65" name="Ellipse 64"/>
          <p:cNvSpPr/>
          <p:nvPr/>
        </p:nvSpPr>
        <p:spPr bwMode="auto">
          <a:xfrm>
            <a:off x="5451475" y="4225256"/>
            <a:ext cx="165100" cy="165100"/>
          </a:xfrm>
          <a:prstGeom prst="ellips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fr-FR" sz="2800" b="1">
              <a:solidFill>
                <a:srgbClr val="000000"/>
              </a:solidFill>
              <a:latin typeface="Arial Narrow" panose="020B0606020202030204" pitchFamily="34" charset="0"/>
              <a:cs typeface="Arial" charset="0"/>
            </a:endParaRPr>
          </a:p>
        </p:txBody>
      </p:sp>
      <p:sp>
        <p:nvSpPr>
          <p:cNvPr id="38968" name="Oval 44"/>
          <p:cNvSpPr>
            <a:spLocks noChangeAspect="1" noChangeArrowheads="1"/>
          </p:cNvSpPr>
          <p:nvPr/>
        </p:nvSpPr>
        <p:spPr bwMode="auto">
          <a:xfrm>
            <a:off x="7697788" y="3769644"/>
            <a:ext cx="684212" cy="684213"/>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58" name="Forme libre 57"/>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1" name="Triangle isocèle 60"/>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8" name="Triangle isocèle 67"/>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69" name="Image 68"/>
          <p:cNvPicPr>
            <a:picLocks noChangeAspect="1"/>
          </p:cNvPicPr>
          <p:nvPr/>
        </p:nvPicPr>
        <p:blipFill>
          <a:blip r:embed="rId2" cstate="print"/>
          <a:stretch>
            <a:fillRect/>
          </a:stretch>
        </p:blipFill>
        <p:spPr>
          <a:xfrm>
            <a:off x="7680192" y="133387"/>
            <a:ext cx="1122991" cy="687247"/>
          </a:xfrm>
          <a:prstGeom prst="rect">
            <a:avLst/>
          </a:prstGeom>
        </p:spPr>
      </p:pic>
      <p:sp>
        <p:nvSpPr>
          <p:cNvPr id="70"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71"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1051727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e 1"/>
          <p:cNvGrpSpPr>
            <a:grpSpLocks/>
          </p:cNvGrpSpPr>
          <p:nvPr/>
        </p:nvGrpSpPr>
        <p:grpSpPr bwMode="auto">
          <a:xfrm>
            <a:off x="6230938" y="1340768"/>
            <a:ext cx="792162" cy="792162"/>
            <a:chOff x="7980363" y="3844925"/>
            <a:chExt cx="647700" cy="647700"/>
          </a:xfrm>
        </p:grpSpPr>
        <p:sp>
          <p:nvSpPr>
            <p:cNvPr id="39993" name="Oval 49"/>
            <p:cNvSpPr>
              <a:spLocks noChangeArrowheads="1"/>
            </p:cNvSpPr>
            <p:nvPr/>
          </p:nvSpPr>
          <p:spPr bwMode="auto">
            <a:xfrm>
              <a:off x="7980363" y="3844925"/>
              <a:ext cx="647700" cy="647700"/>
            </a:xfrm>
            <a:prstGeom prst="ellipse">
              <a:avLst/>
            </a:prstGeom>
            <a:solidFill>
              <a:srgbClr val="00B050"/>
            </a:solidFill>
            <a:ln w="9525">
              <a:solidFill>
                <a:schemeClr val="tx1"/>
              </a:solidFill>
              <a:round/>
              <a:headEnd/>
              <a:tailEnd/>
            </a:ln>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9994" name="Text Box 55"/>
            <p:cNvSpPr txBox="1">
              <a:spLocks noChangeArrowheads="1"/>
            </p:cNvSpPr>
            <p:nvPr/>
          </p:nvSpPr>
          <p:spPr bwMode="auto">
            <a:xfrm>
              <a:off x="8112648" y="3938628"/>
              <a:ext cx="414435" cy="42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FFFF"/>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6</a:t>
              </a:r>
            </a:p>
          </p:txBody>
        </p:sp>
      </p:grpSp>
      <p:sp>
        <p:nvSpPr>
          <p:cNvPr id="25604" name="AutoShape 43"/>
          <p:cNvSpPr>
            <a:spLocks noChangeArrowheads="1"/>
          </p:cNvSpPr>
          <p:nvPr/>
        </p:nvSpPr>
        <p:spPr bwMode="auto">
          <a:xfrm rot="10800000">
            <a:off x="6483350" y="1921793"/>
            <a:ext cx="287338" cy="1223962"/>
          </a:xfrm>
          <a:custGeom>
            <a:avLst/>
            <a:gdLst>
              <a:gd name="T0" fmla="*/ 251421 w 21600"/>
              <a:gd name="T1" fmla="*/ 611981 h 21600"/>
              <a:gd name="T2" fmla="*/ 143669 w 21600"/>
              <a:gd name="T3" fmla="*/ 1223962 h 21600"/>
              <a:gd name="T4" fmla="*/ 35917 w 21600"/>
              <a:gd name="T5" fmla="*/ 611981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25605" name="AutoShape 45"/>
          <p:cNvSpPr>
            <a:spLocks noChangeArrowheads="1"/>
          </p:cNvSpPr>
          <p:nvPr/>
        </p:nvSpPr>
        <p:spPr bwMode="auto">
          <a:xfrm rot="10800000" flipV="1">
            <a:off x="6483350" y="3577559"/>
            <a:ext cx="287338" cy="1223963"/>
          </a:xfrm>
          <a:custGeom>
            <a:avLst/>
            <a:gdLst>
              <a:gd name="T0" fmla="*/ 251421 w 21600"/>
              <a:gd name="T1" fmla="*/ 611982 h 21600"/>
              <a:gd name="T2" fmla="*/ 143669 w 21600"/>
              <a:gd name="T3" fmla="*/ 1223963 h 21600"/>
              <a:gd name="T4" fmla="*/ 35917 w 21600"/>
              <a:gd name="T5" fmla="*/ 611982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39948" name="Rectangle 9"/>
          <p:cNvSpPr>
            <a:spLocks noChangeArrowheads="1"/>
          </p:cNvSpPr>
          <p:nvPr/>
        </p:nvSpPr>
        <p:spPr bwMode="auto">
          <a:xfrm>
            <a:off x="1770063" y="3790282"/>
            <a:ext cx="539750" cy="74613"/>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9949" name="Text Box 10"/>
          <p:cNvSpPr txBox="1">
            <a:spLocks noChangeArrowheads="1"/>
          </p:cNvSpPr>
          <p:nvPr/>
        </p:nvSpPr>
        <p:spPr bwMode="auto">
          <a:xfrm>
            <a:off x="1393826" y="3563271"/>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9950" name="Text Box 11"/>
          <p:cNvSpPr txBox="1">
            <a:spLocks noChangeArrowheads="1"/>
          </p:cNvSpPr>
          <p:nvPr/>
        </p:nvSpPr>
        <p:spPr bwMode="auto">
          <a:xfrm>
            <a:off x="2297113" y="3568033"/>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9951" name="AutoShape 12"/>
          <p:cNvSpPr>
            <a:spLocks noChangeArrowheads="1"/>
          </p:cNvSpPr>
          <p:nvPr/>
        </p:nvSpPr>
        <p:spPr bwMode="auto">
          <a:xfrm rot="-1800000">
            <a:off x="1289052" y="3185443"/>
            <a:ext cx="74613"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9952" name="AutoShape 13"/>
          <p:cNvSpPr>
            <a:spLocks noChangeArrowheads="1"/>
          </p:cNvSpPr>
          <p:nvPr/>
        </p:nvSpPr>
        <p:spPr bwMode="auto">
          <a:xfrm rot="1800000">
            <a:off x="2689227" y="3185443"/>
            <a:ext cx="74613"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39953" name="Text Box 14"/>
          <p:cNvSpPr txBox="1">
            <a:spLocks noChangeArrowheads="1"/>
          </p:cNvSpPr>
          <p:nvPr/>
        </p:nvSpPr>
        <p:spPr bwMode="auto">
          <a:xfrm>
            <a:off x="935038" y="2796508"/>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808080"/>
                </a:solidFill>
                <a:latin typeface="Arial Narrow" panose="020B0606020202030204" pitchFamily="34" charset="0"/>
                <a:cs typeface="Calibri" pitchFamily="34" charset="0"/>
              </a:rPr>
              <a:t>C</a:t>
            </a:r>
          </a:p>
        </p:txBody>
      </p:sp>
      <p:sp>
        <p:nvSpPr>
          <p:cNvPr id="39954" name="Text Box 15"/>
          <p:cNvSpPr txBox="1">
            <a:spLocks noChangeArrowheads="1"/>
          </p:cNvSpPr>
          <p:nvPr/>
        </p:nvSpPr>
        <p:spPr bwMode="auto">
          <a:xfrm>
            <a:off x="2711451" y="2796508"/>
            <a:ext cx="8146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CHO</a:t>
            </a:r>
          </a:p>
        </p:txBody>
      </p:sp>
      <p:sp>
        <p:nvSpPr>
          <p:cNvPr id="22" name="Line 16"/>
          <p:cNvSpPr>
            <a:spLocks noChangeShapeType="1"/>
          </p:cNvSpPr>
          <p:nvPr/>
        </p:nvSpPr>
        <p:spPr bwMode="auto">
          <a:xfrm rot="1800000" flipV="1">
            <a:off x="1327150" y="2394868"/>
            <a:ext cx="0" cy="53975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9956" name="Text Box 17"/>
          <p:cNvSpPr txBox="1">
            <a:spLocks noChangeArrowheads="1"/>
          </p:cNvSpPr>
          <p:nvPr/>
        </p:nvSpPr>
        <p:spPr bwMode="auto">
          <a:xfrm>
            <a:off x="1350963" y="2058321"/>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39957" name="Text Box 18"/>
          <p:cNvSpPr txBox="1">
            <a:spLocks noChangeArrowheads="1"/>
          </p:cNvSpPr>
          <p:nvPr/>
        </p:nvSpPr>
        <p:spPr bwMode="auto">
          <a:xfrm>
            <a:off x="1347205" y="1363915"/>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b="0" dirty="0">
                <a:solidFill>
                  <a:srgbClr val="00B050"/>
                </a:solidFill>
                <a:latin typeface="Arial Narrow" panose="020B0606020202030204" pitchFamily="34" charset="0"/>
                <a:cs typeface="Calibri" pitchFamily="34" charset="0"/>
              </a:rPr>
              <a:t>CH</a:t>
            </a:r>
            <a:r>
              <a:rPr lang="fr-FR" sz="2700" b="0" baseline="-25000" dirty="0">
                <a:solidFill>
                  <a:srgbClr val="00B050"/>
                </a:solidFill>
                <a:latin typeface="Arial Narrow" panose="020B0606020202030204" pitchFamily="34" charset="0"/>
                <a:cs typeface="Calibri" pitchFamily="34" charset="0"/>
              </a:rPr>
              <a:t>2</a:t>
            </a:r>
            <a:r>
              <a:rPr lang="fr-FR" sz="2700" b="0" dirty="0">
                <a:solidFill>
                  <a:srgbClr val="00B050"/>
                </a:solidFill>
                <a:latin typeface="Arial Narrow" panose="020B0606020202030204" pitchFamily="34" charset="0"/>
                <a:cs typeface="Calibri" pitchFamily="34" charset="0"/>
              </a:rPr>
              <a:t>OH</a:t>
            </a:r>
          </a:p>
        </p:txBody>
      </p:sp>
      <p:sp>
        <p:nvSpPr>
          <p:cNvPr id="25" name="Line 19"/>
          <p:cNvSpPr>
            <a:spLocks noChangeShapeType="1"/>
          </p:cNvSpPr>
          <p:nvPr/>
        </p:nvSpPr>
        <p:spPr bwMode="auto">
          <a:xfrm>
            <a:off x="1541463" y="1794793"/>
            <a:ext cx="0" cy="360362"/>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9959" name="Line 20"/>
          <p:cNvSpPr>
            <a:spLocks noChangeShapeType="1"/>
          </p:cNvSpPr>
          <p:nvPr/>
        </p:nvSpPr>
        <p:spPr bwMode="auto">
          <a:xfrm flipV="1">
            <a:off x="1135063" y="2653630"/>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9960" name="Rectangle 21"/>
          <p:cNvSpPr>
            <a:spLocks noChangeArrowheads="1"/>
          </p:cNvSpPr>
          <p:nvPr/>
        </p:nvSpPr>
        <p:spPr bwMode="auto">
          <a:xfrm>
            <a:off x="933450" y="2245646"/>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28" name="Line 22"/>
          <p:cNvSpPr>
            <a:spLocks noChangeShapeType="1"/>
          </p:cNvSpPr>
          <p:nvPr/>
        </p:nvSpPr>
        <p:spPr bwMode="auto">
          <a:xfrm flipV="1">
            <a:off x="1541463" y="2488530"/>
            <a:ext cx="0" cy="24765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9962" name="Rectangle 23"/>
          <p:cNvSpPr>
            <a:spLocks noChangeArrowheads="1"/>
          </p:cNvSpPr>
          <p:nvPr/>
        </p:nvSpPr>
        <p:spPr bwMode="auto">
          <a:xfrm>
            <a:off x="1346297" y="258864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dirty="0">
                <a:solidFill>
                  <a:srgbClr val="000000"/>
                </a:solidFill>
                <a:latin typeface="Arial Narrow" panose="020B0606020202030204" pitchFamily="34" charset="0"/>
                <a:cs typeface="Calibri" pitchFamily="34" charset="0"/>
              </a:rPr>
              <a:t>H</a:t>
            </a:r>
          </a:p>
        </p:txBody>
      </p:sp>
      <p:sp>
        <p:nvSpPr>
          <p:cNvPr id="39963" name="Line 24"/>
          <p:cNvSpPr>
            <a:spLocks noChangeShapeType="1"/>
          </p:cNvSpPr>
          <p:nvPr/>
        </p:nvSpPr>
        <p:spPr bwMode="auto">
          <a:xfrm flipV="1">
            <a:off x="1135063" y="3212430"/>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9964" name="Rectangle 25"/>
          <p:cNvSpPr>
            <a:spLocks noChangeArrowheads="1"/>
          </p:cNvSpPr>
          <p:nvPr/>
        </p:nvSpPr>
        <p:spPr bwMode="auto">
          <a:xfrm>
            <a:off x="696915" y="3363246"/>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HO</a:t>
            </a:r>
          </a:p>
        </p:txBody>
      </p:sp>
      <p:sp>
        <p:nvSpPr>
          <p:cNvPr id="32" name="Line 26"/>
          <p:cNvSpPr>
            <a:spLocks noChangeShapeType="1"/>
          </p:cNvSpPr>
          <p:nvPr/>
        </p:nvSpPr>
        <p:spPr bwMode="auto">
          <a:xfrm>
            <a:off x="1630363" y="2315493"/>
            <a:ext cx="254000" cy="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solidFill>
                <a:srgbClr val="000000"/>
              </a:solidFill>
              <a:latin typeface="Arial Narrow" panose="020B0606020202030204" pitchFamily="34" charset="0"/>
              <a:cs typeface="Calibri" pitchFamily="34" charset="0"/>
            </a:endParaRPr>
          </a:p>
        </p:txBody>
      </p:sp>
      <p:sp>
        <p:nvSpPr>
          <p:cNvPr id="39966" name="Line 27"/>
          <p:cNvSpPr>
            <a:spLocks noChangeShapeType="1"/>
          </p:cNvSpPr>
          <p:nvPr/>
        </p:nvSpPr>
        <p:spPr bwMode="auto">
          <a:xfrm flipV="1">
            <a:off x="2513013" y="3441030"/>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9967" name="Rectangle 28"/>
          <p:cNvSpPr>
            <a:spLocks noChangeArrowheads="1"/>
          </p:cNvSpPr>
          <p:nvPr/>
        </p:nvSpPr>
        <p:spPr bwMode="auto">
          <a:xfrm>
            <a:off x="2319339" y="3033046"/>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9968" name="Line 29"/>
          <p:cNvSpPr>
            <a:spLocks noChangeShapeType="1"/>
          </p:cNvSpPr>
          <p:nvPr/>
        </p:nvSpPr>
        <p:spPr bwMode="auto">
          <a:xfrm flipV="1">
            <a:off x="2513013" y="3987130"/>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9969" name="Rectangle 30"/>
          <p:cNvSpPr>
            <a:spLocks noChangeArrowheads="1"/>
          </p:cNvSpPr>
          <p:nvPr/>
        </p:nvSpPr>
        <p:spPr bwMode="auto">
          <a:xfrm>
            <a:off x="2297115" y="4112546"/>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39970" name="Line 31"/>
          <p:cNvSpPr>
            <a:spLocks noChangeShapeType="1"/>
          </p:cNvSpPr>
          <p:nvPr/>
        </p:nvSpPr>
        <p:spPr bwMode="auto">
          <a:xfrm flipV="1">
            <a:off x="1579563" y="3428330"/>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9971" name="Rectangle 32"/>
          <p:cNvSpPr>
            <a:spLocks noChangeArrowheads="1"/>
          </p:cNvSpPr>
          <p:nvPr/>
        </p:nvSpPr>
        <p:spPr bwMode="auto">
          <a:xfrm>
            <a:off x="1350965" y="3020346"/>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39972" name="Line 33"/>
          <p:cNvSpPr>
            <a:spLocks noChangeShapeType="1"/>
          </p:cNvSpPr>
          <p:nvPr/>
        </p:nvSpPr>
        <p:spPr bwMode="auto">
          <a:xfrm flipV="1">
            <a:off x="1579563" y="3974430"/>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9973" name="Rectangle 34"/>
          <p:cNvSpPr>
            <a:spLocks noChangeArrowheads="1"/>
          </p:cNvSpPr>
          <p:nvPr/>
        </p:nvSpPr>
        <p:spPr bwMode="auto">
          <a:xfrm>
            <a:off x="1385888" y="4099846"/>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39974" name="Text Box 35"/>
          <p:cNvSpPr txBox="1">
            <a:spLocks noChangeArrowheads="1"/>
          </p:cNvSpPr>
          <p:nvPr/>
        </p:nvSpPr>
        <p:spPr bwMode="auto">
          <a:xfrm>
            <a:off x="2859088" y="319814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39975" name="Text Box 36"/>
          <p:cNvSpPr txBox="1">
            <a:spLocks noChangeArrowheads="1"/>
          </p:cNvSpPr>
          <p:nvPr/>
        </p:nvSpPr>
        <p:spPr bwMode="auto">
          <a:xfrm>
            <a:off x="2630488" y="378869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39976" name="Text Box 37"/>
          <p:cNvSpPr txBox="1">
            <a:spLocks noChangeArrowheads="1"/>
          </p:cNvSpPr>
          <p:nvPr/>
        </p:nvSpPr>
        <p:spPr bwMode="auto">
          <a:xfrm>
            <a:off x="1176338" y="378869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39977" name="Text Box 38"/>
          <p:cNvSpPr txBox="1">
            <a:spLocks noChangeArrowheads="1"/>
          </p:cNvSpPr>
          <p:nvPr/>
        </p:nvSpPr>
        <p:spPr bwMode="auto">
          <a:xfrm>
            <a:off x="763588" y="293144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39978" name="Text Box 39"/>
          <p:cNvSpPr txBox="1">
            <a:spLocks noChangeArrowheads="1"/>
          </p:cNvSpPr>
          <p:nvPr/>
        </p:nvSpPr>
        <p:spPr bwMode="auto">
          <a:xfrm>
            <a:off x="1112839" y="202339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39979" name="Text Box 40"/>
          <p:cNvSpPr txBox="1">
            <a:spLocks noChangeArrowheads="1"/>
          </p:cNvSpPr>
          <p:nvPr/>
        </p:nvSpPr>
        <p:spPr bwMode="auto">
          <a:xfrm>
            <a:off x="1785938" y="179479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39980" name="Rectangle 41"/>
          <p:cNvSpPr>
            <a:spLocks noChangeArrowheads="1"/>
          </p:cNvSpPr>
          <p:nvPr/>
        </p:nvSpPr>
        <p:spPr bwMode="auto">
          <a:xfrm>
            <a:off x="1869793" y="209529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FF9900"/>
                </a:solidFill>
                <a:latin typeface="Arial Narrow" panose="020B0606020202030204" pitchFamily="34" charset="0"/>
                <a:cs typeface="Calibri" pitchFamily="34" charset="0"/>
              </a:rPr>
              <a:t>OH</a:t>
            </a:r>
          </a:p>
        </p:txBody>
      </p:sp>
      <p:sp>
        <p:nvSpPr>
          <p:cNvPr id="48" name="Oval 46"/>
          <p:cNvSpPr>
            <a:spLocks noChangeArrowheads="1"/>
          </p:cNvSpPr>
          <p:nvPr/>
        </p:nvSpPr>
        <p:spPr bwMode="auto">
          <a:xfrm>
            <a:off x="6230938" y="2966368"/>
            <a:ext cx="792162" cy="792162"/>
          </a:xfrm>
          <a:prstGeom prst="ellipse">
            <a:avLst/>
          </a:prstGeom>
          <a:gradFill rotWithShape="1">
            <a:gsLst>
              <a:gs pos="0">
                <a:schemeClr val="bg1"/>
              </a:gs>
              <a:gs pos="100000">
                <a:schemeClr val="bg1">
                  <a:gamma/>
                  <a:shade val="56078"/>
                  <a:invGamma/>
                </a:schemeClr>
              </a:gs>
            </a:gsLst>
            <a:path path="shape">
              <a:fillToRect l="50000" t="50000" r="50000" b="50000"/>
            </a:path>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Calibri" pitchFamily="34" charset="0"/>
            </a:endParaRPr>
          </a:p>
        </p:txBody>
      </p:sp>
      <p:sp>
        <p:nvSpPr>
          <p:cNvPr id="25647" name="AutoShape 47"/>
          <p:cNvSpPr>
            <a:spLocks noChangeArrowheads="1"/>
          </p:cNvSpPr>
          <p:nvPr/>
        </p:nvSpPr>
        <p:spPr bwMode="auto">
          <a:xfrm rot="15464529" flipH="1">
            <a:off x="5619750" y="2893345"/>
            <a:ext cx="287338" cy="1223962"/>
          </a:xfrm>
          <a:custGeom>
            <a:avLst/>
            <a:gdLst>
              <a:gd name="T0" fmla="*/ 251421 w 21600"/>
              <a:gd name="T1" fmla="*/ 611981 h 21600"/>
              <a:gd name="T2" fmla="*/ 143669 w 21600"/>
              <a:gd name="T3" fmla="*/ 1223962 h 21600"/>
              <a:gd name="T4" fmla="*/ 35917 w 21600"/>
              <a:gd name="T5" fmla="*/ 611981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39983" name="Arc 51"/>
          <p:cNvSpPr>
            <a:spLocks/>
          </p:cNvSpPr>
          <p:nvPr/>
        </p:nvSpPr>
        <p:spPr bwMode="auto">
          <a:xfrm>
            <a:off x="5557840" y="3107655"/>
            <a:ext cx="490537" cy="812800"/>
          </a:xfrm>
          <a:custGeom>
            <a:avLst/>
            <a:gdLst>
              <a:gd name="T0" fmla="*/ 26550834 w 37919"/>
              <a:gd name="T1" fmla="*/ 805141618 h 43200"/>
              <a:gd name="T2" fmla="*/ 0 w 37919"/>
              <a:gd name="T3" fmla="*/ 2147483647 h 43200"/>
              <a:gd name="T4" fmla="*/ 457039309 w 37919"/>
              <a:gd name="T5" fmla="*/ 2147483647 h 43200"/>
              <a:gd name="T6" fmla="*/ 0 60000 65536"/>
              <a:gd name="T7" fmla="*/ 0 60000 65536"/>
              <a:gd name="T8" fmla="*/ 0 60000 65536"/>
            </a:gdLst>
            <a:ahLst/>
            <a:cxnLst>
              <a:cxn ang="T6">
                <a:pos x="T0" y="T1"/>
              </a:cxn>
              <a:cxn ang="T7">
                <a:pos x="T2" y="T3"/>
              </a:cxn>
              <a:cxn ang="T8">
                <a:pos x="T4" y="T5"/>
              </a:cxn>
            </a:cxnLst>
            <a:rect l="0" t="0" r="r" b="b"/>
            <a:pathLst>
              <a:path w="37919" h="43200" fill="none"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path>
              <a:path w="37919" h="43200" stroke="0"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lnTo>
                  <a:pt x="16319" y="21600"/>
                </a:lnTo>
                <a:lnTo>
                  <a:pt x="947" y="6424"/>
                </a:lnTo>
                <a:close/>
              </a:path>
            </a:pathLst>
          </a:custGeom>
          <a:noFill/>
          <a:ln w="28575">
            <a:solidFill>
              <a:schemeClr val="tx1"/>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9984" name="Text Box 53"/>
          <p:cNvSpPr txBox="1">
            <a:spLocks noChangeArrowheads="1"/>
          </p:cNvSpPr>
          <p:nvPr/>
        </p:nvSpPr>
        <p:spPr bwMode="auto">
          <a:xfrm>
            <a:off x="6407151" y="3075906"/>
            <a:ext cx="506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000000"/>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5</a:t>
            </a:r>
          </a:p>
        </p:txBody>
      </p:sp>
      <p:sp>
        <p:nvSpPr>
          <p:cNvPr id="25652" name="AutoShape 48"/>
          <p:cNvSpPr>
            <a:spLocks noChangeArrowheads="1"/>
          </p:cNvSpPr>
          <p:nvPr/>
        </p:nvSpPr>
        <p:spPr bwMode="auto">
          <a:xfrm rot="6135471">
            <a:off x="7348538" y="2893344"/>
            <a:ext cx="287338" cy="1223963"/>
          </a:xfrm>
          <a:custGeom>
            <a:avLst/>
            <a:gdLst>
              <a:gd name="T0" fmla="*/ 251421 w 21600"/>
              <a:gd name="T1" fmla="*/ 611982 h 21600"/>
              <a:gd name="T2" fmla="*/ 143669 w 21600"/>
              <a:gd name="T3" fmla="*/ 1223963 h 21600"/>
              <a:gd name="T4" fmla="*/ 35917 w 21600"/>
              <a:gd name="T5" fmla="*/ 611982 h 21600"/>
              <a:gd name="T6" fmla="*/ 14366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lumMod val="40000"/>
              <a:lumOff val="60000"/>
            </a:schemeClr>
          </a:solidFill>
          <a:ln w="9525">
            <a:solidFill>
              <a:schemeClr val="bg2">
                <a:lumMod val="40000"/>
                <a:lumOff val="60000"/>
              </a:schemeClr>
            </a:solidFill>
            <a:miter lim="800000"/>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Arial" charset="0"/>
            </a:endParaRPr>
          </a:p>
        </p:txBody>
      </p:sp>
      <p:sp>
        <p:nvSpPr>
          <p:cNvPr id="39987" name="Oval 42"/>
          <p:cNvSpPr>
            <a:spLocks noChangeAspect="1" noChangeArrowheads="1"/>
          </p:cNvSpPr>
          <p:nvPr/>
        </p:nvSpPr>
        <p:spPr bwMode="auto">
          <a:xfrm>
            <a:off x="6483350" y="4739609"/>
            <a:ext cx="287338" cy="2889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39988" name="Oval 44"/>
          <p:cNvSpPr>
            <a:spLocks noChangeAspect="1" noChangeArrowheads="1"/>
          </p:cNvSpPr>
          <p:nvPr/>
        </p:nvSpPr>
        <p:spPr bwMode="auto">
          <a:xfrm>
            <a:off x="7923213" y="3325143"/>
            <a:ext cx="684212" cy="68421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59" name="Oval 50"/>
          <p:cNvSpPr>
            <a:spLocks noChangeArrowheads="1"/>
          </p:cNvSpPr>
          <p:nvPr/>
        </p:nvSpPr>
        <p:spPr bwMode="auto">
          <a:xfrm>
            <a:off x="4537077" y="3271168"/>
            <a:ext cx="792163" cy="792162"/>
          </a:xfrm>
          <a:prstGeom prst="ellipse">
            <a:avLst/>
          </a:prstGeom>
          <a:solidFill>
            <a:schemeClr val="bg1">
              <a:lumMod val="65000"/>
            </a:schemeClr>
          </a:solidFill>
          <a:ln w="9525">
            <a:solidFill>
              <a:schemeClr val="tx1"/>
            </a:solidFill>
            <a:round/>
            <a:headEnd/>
            <a:tailEnd/>
          </a:ln>
          <a:effectLst/>
        </p:spPr>
        <p:txBody>
          <a:bodyPr wrap="none" anchor="ctr"/>
          <a:lstStyle/>
          <a:p>
            <a:pPr fontAlgn="base">
              <a:spcBef>
                <a:spcPct val="0"/>
              </a:spcBef>
              <a:spcAft>
                <a:spcPct val="0"/>
              </a:spcAft>
              <a:defRPr/>
            </a:pPr>
            <a:endParaRPr lang="fr-FR" sz="2000" b="1">
              <a:solidFill>
                <a:srgbClr val="000000"/>
              </a:solidFill>
              <a:latin typeface="Arial Narrow" panose="020B0606020202030204" pitchFamily="34" charset="0"/>
              <a:cs typeface="Calibri" pitchFamily="34" charset="0"/>
            </a:endParaRPr>
          </a:p>
        </p:txBody>
      </p:sp>
      <p:sp>
        <p:nvSpPr>
          <p:cNvPr id="39990" name="Text Box 52"/>
          <p:cNvSpPr txBox="1">
            <a:spLocks noChangeArrowheads="1"/>
          </p:cNvSpPr>
          <p:nvPr/>
        </p:nvSpPr>
        <p:spPr bwMode="auto">
          <a:xfrm>
            <a:off x="4703764" y="3406105"/>
            <a:ext cx="506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FFFF"/>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4</a:t>
            </a:r>
          </a:p>
        </p:txBody>
      </p:sp>
      <p:sp>
        <p:nvSpPr>
          <p:cNvPr id="64" name="Ellipse 63"/>
          <p:cNvSpPr/>
          <p:nvPr/>
        </p:nvSpPr>
        <p:spPr bwMode="auto">
          <a:xfrm>
            <a:off x="6546850" y="1858293"/>
            <a:ext cx="165100" cy="165100"/>
          </a:xfrm>
          <a:prstGeom prst="ellips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fr-FR" sz="2800" b="1">
              <a:solidFill>
                <a:srgbClr val="000000"/>
              </a:solidFill>
              <a:latin typeface="Arial Narrow" panose="020B0606020202030204" pitchFamily="34" charset="0"/>
              <a:cs typeface="Arial" charset="0"/>
            </a:endParaRPr>
          </a:p>
        </p:txBody>
      </p:sp>
      <p:sp>
        <p:nvSpPr>
          <p:cNvPr id="65" name="Ellipse 64"/>
          <p:cNvSpPr/>
          <p:nvPr/>
        </p:nvSpPr>
        <p:spPr bwMode="auto">
          <a:xfrm>
            <a:off x="6543675" y="4718968"/>
            <a:ext cx="165100" cy="165100"/>
          </a:xfrm>
          <a:prstGeom prst="ellips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fr-FR" sz="2800" b="1">
              <a:solidFill>
                <a:srgbClr val="000000"/>
              </a:solidFill>
              <a:latin typeface="Arial Narrow" panose="020B0606020202030204" pitchFamily="34" charset="0"/>
              <a:cs typeface="Arial" charset="0"/>
            </a:endParaRPr>
          </a:p>
        </p:txBody>
      </p:sp>
      <p:sp>
        <p:nvSpPr>
          <p:cNvPr id="58" name="Forme libre 57"/>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1" name="Triangle isocèle 60"/>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8" name="Triangle isocèle 67"/>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69" name="Image 68"/>
          <p:cNvPicPr>
            <a:picLocks noChangeAspect="1"/>
          </p:cNvPicPr>
          <p:nvPr/>
        </p:nvPicPr>
        <p:blipFill>
          <a:blip r:embed="rId2" cstate="print"/>
          <a:stretch>
            <a:fillRect/>
          </a:stretch>
        </p:blipFill>
        <p:spPr>
          <a:xfrm>
            <a:off x="7680192" y="133387"/>
            <a:ext cx="1122991" cy="687247"/>
          </a:xfrm>
          <a:prstGeom prst="rect">
            <a:avLst/>
          </a:prstGeom>
        </p:spPr>
      </p:pic>
      <p:sp>
        <p:nvSpPr>
          <p:cNvPr id="70"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71"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69386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Rectangle 29"/>
          <p:cNvSpPr>
            <a:spLocks noChangeArrowheads="1"/>
          </p:cNvSpPr>
          <p:nvPr/>
        </p:nvSpPr>
        <p:spPr bwMode="auto">
          <a:xfrm>
            <a:off x="4186511" y="4010870"/>
            <a:ext cx="539750" cy="74613"/>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6090" name="Text Box 30"/>
          <p:cNvSpPr txBox="1">
            <a:spLocks noChangeArrowheads="1"/>
          </p:cNvSpPr>
          <p:nvPr/>
        </p:nvSpPr>
        <p:spPr bwMode="auto">
          <a:xfrm>
            <a:off x="3814809" y="3783854"/>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6091" name="Text Box 31"/>
          <p:cNvSpPr txBox="1">
            <a:spLocks noChangeArrowheads="1"/>
          </p:cNvSpPr>
          <p:nvPr/>
        </p:nvSpPr>
        <p:spPr bwMode="auto">
          <a:xfrm>
            <a:off x="4704036" y="3788616"/>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6092" name="AutoShape 32"/>
          <p:cNvSpPr>
            <a:spLocks noChangeArrowheads="1"/>
          </p:cNvSpPr>
          <p:nvPr/>
        </p:nvSpPr>
        <p:spPr bwMode="auto">
          <a:xfrm rot="-1800000">
            <a:off x="3705498" y="3406029"/>
            <a:ext cx="74612"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6093" name="AutoShape 33"/>
          <p:cNvSpPr>
            <a:spLocks noChangeArrowheads="1"/>
          </p:cNvSpPr>
          <p:nvPr/>
        </p:nvSpPr>
        <p:spPr bwMode="auto">
          <a:xfrm rot="1800000">
            <a:off x="5105673" y="3406029"/>
            <a:ext cx="74612"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6094" name="Text Box 34"/>
          <p:cNvSpPr txBox="1">
            <a:spLocks noChangeArrowheads="1"/>
          </p:cNvSpPr>
          <p:nvPr/>
        </p:nvSpPr>
        <p:spPr bwMode="auto">
          <a:xfrm>
            <a:off x="3351487" y="3017094"/>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6095" name="Text Box 35"/>
          <p:cNvSpPr txBox="1">
            <a:spLocks noChangeArrowheads="1"/>
          </p:cNvSpPr>
          <p:nvPr/>
        </p:nvSpPr>
        <p:spPr bwMode="auto">
          <a:xfrm>
            <a:off x="5127901" y="3017094"/>
            <a:ext cx="7713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r>
              <a:rPr lang="fr-FR" sz="2700" b="0">
                <a:solidFill>
                  <a:srgbClr val="0000FF"/>
                </a:solidFill>
                <a:latin typeface="Arial Narrow" panose="020B0606020202030204" pitchFamily="34" charset="0"/>
                <a:cs typeface="Calibri" pitchFamily="34" charset="0"/>
              </a:rPr>
              <a:t>=O</a:t>
            </a:r>
          </a:p>
        </p:txBody>
      </p:sp>
      <p:sp>
        <p:nvSpPr>
          <p:cNvPr id="46096" name="Line 36"/>
          <p:cNvSpPr>
            <a:spLocks noChangeShapeType="1"/>
          </p:cNvSpPr>
          <p:nvPr/>
        </p:nvSpPr>
        <p:spPr bwMode="auto">
          <a:xfrm rot="1800000" flipV="1">
            <a:off x="3743598" y="2615454"/>
            <a:ext cx="0" cy="539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097" name="Text Box 37"/>
          <p:cNvSpPr txBox="1">
            <a:spLocks noChangeArrowheads="1"/>
          </p:cNvSpPr>
          <p:nvPr/>
        </p:nvSpPr>
        <p:spPr bwMode="auto">
          <a:xfrm>
            <a:off x="3732486" y="2278907"/>
            <a:ext cx="12073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     </a:t>
            </a:r>
            <a:r>
              <a:rPr lang="fr-FR" sz="2700" b="0">
                <a:solidFill>
                  <a:srgbClr val="FF0000"/>
                </a:solidFill>
                <a:latin typeface="Arial Narrow" panose="020B0606020202030204" pitchFamily="34" charset="0"/>
                <a:cs typeface="Calibri" pitchFamily="34" charset="0"/>
              </a:rPr>
              <a:t>OH</a:t>
            </a:r>
          </a:p>
        </p:txBody>
      </p:sp>
      <p:sp>
        <p:nvSpPr>
          <p:cNvPr id="46098" name="Text Box 38"/>
          <p:cNvSpPr txBox="1">
            <a:spLocks noChangeArrowheads="1"/>
          </p:cNvSpPr>
          <p:nvPr/>
        </p:nvSpPr>
        <p:spPr bwMode="auto">
          <a:xfrm>
            <a:off x="3732487" y="1593107"/>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46099" name="Line 39"/>
          <p:cNvSpPr>
            <a:spLocks noChangeShapeType="1"/>
          </p:cNvSpPr>
          <p:nvPr/>
        </p:nvSpPr>
        <p:spPr bwMode="auto">
          <a:xfrm>
            <a:off x="3957910" y="2015379"/>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00" name="Line 40"/>
          <p:cNvSpPr>
            <a:spLocks noChangeShapeType="1"/>
          </p:cNvSpPr>
          <p:nvPr/>
        </p:nvSpPr>
        <p:spPr bwMode="auto">
          <a:xfrm flipV="1">
            <a:off x="5348560" y="281071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01" name="Rectangle 41"/>
          <p:cNvSpPr>
            <a:spLocks noChangeArrowheads="1"/>
          </p:cNvSpPr>
          <p:nvPr/>
        </p:nvSpPr>
        <p:spPr bwMode="auto">
          <a:xfrm>
            <a:off x="5162824" y="2390032"/>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02" name="Line 42"/>
          <p:cNvSpPr>
            <a:spLocks noChangeShapeType="1"/>
          </p:cNvSpPr>
          <p:nvPr/>
        </p:nvSpPr>
        <p:spPr bwMode="auto">
          <a:xfrm flipV="1">
            <a:off x="3536998" y="287421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03" name="Rectangle 43"/>
          <p:cNvSpPr>
            <a:spLocks noChangeArrowheads="1"/>
          </p:cNvSpPr>
          <p:nvPr/>
        </p:nvSpPr>
        <p:spPr bwMode="auto">
          <a:xfrm>
            <a:off x="3317923" y="2466232"/>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04" name="Line 44"/>
          <p:cNvSpPr>
            <a:spLocks noChangeShapeType="1"/>
          </p:cNvSpPr>
          <p:nvPr/>
        </p:nvSpPr>
        <p:spPr bwMode="auto">
          <a:xfrm flipV="1">
            <a:off x="3957910" y="270911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05" name="Rectangle 45"/>
          <p:cNvSpPr>
            <a:spLocks noChangeArrowheads="1"/>
          </p:cNvSpPr>
          <p:nvPr/>
        </p:nvSpPr>
        <p:spPr bwMode="auto">
          <a:xfrm>
            <a:off x="3735661" y="2840882"/>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06" name="Line 46"/>
          <p:cNvSpPr>
            <a:spLocks noChangeShapeType="1"/>
          </p:cNvSpPr>
          <p:nvPr/>
        </p:nvSpPr>
        <p:spPr bwMode="auto">
          <a:xfrm flipV="1">
            <a:off x="3536998" y="343301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07" name="Rectangle 47"/>
          <p:cNvSpPr>
            <a:spLocks noChangeArrowheads="1"/>
          </p:cNvSpPr>
          <p:nvPr/>
        </p:nvSpPr>
        <p:spPr bwMode="auto">
          <a:xfrm>
            <a:off x="3116927" y="3583832"/>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000000"/>
                </a:solidFill>
                <a:latin typeface="Arial Narrow" panose="020B0606020202030204" pitchFamily="34" charset="0"/>
                <a:cs typeface="Calibri" pitchFamily="34" charset="0"/>
              </a:rPr>
              <a:t>HO</a:t>
            </a:r>
          </a:p>
        </p:txBody>
      </p:sp>
      <p:sp>
        <p:nvSpPr>
          <p:cNvPr id="46108" name="Line 48"/>
          <p:cNvSpPr>
            <a:spLocks noChangeShapeType="1"/>
          </p:cNvSpPr>
          <p:nvPr/>
        </p:nvSpPr>
        <p:spPr bwMode="auto">
          <a:xfrm>
            <a:off x="4046810" y="2544016"/>
            <a:ext cx="25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09" name="Line 49"/>
          <p:cNvSpPr>
            <a:spLocks noChangeShapeType="1"/>
          </p:cNvSpPr>
          <p:nvPr/>
        </p:nvSpPr>
        <p:spPr bwMode="auto">
          <a:xfrm flipV="1">
            <a:off x="4929460" y="366161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10" name="Rectangle 50"/>
          <p:cNvSpPr>
            <a:spLocks noChangeArrowheads="1"/>
          </p:cNvSpPr>
          <p:nvPr/>
        </p:nvSpPr>
        <p:spPr bwMode="auto">
          <a:xfrm>
            <a:off x="4700861" y="3253632"/>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11" name="Line 51"/>
          <p:cNvSpPr>
            <a:spLocks noChangeShapeType="1"/>
          </p:cNvSpPr>
          <p:nvPr/>
        </p:nvSpPr>
        <p:spPr bwMode="auto">
          <a:xfrm flipV="1">
            <a:off x="4929460" y="420771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12" name="Rectangle 52"/>
          <p:cNvSpPr>
            <a:spLocks noChangeArrowheads="1"/>
          </p:cNvSpPr>
          <p:nvPr/>
        </p:nvSpPr>
        <p:spPr bwMode="auto">
          <a:xfrm>
            <a:off x="4523969" y="4333132"/>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HO</a:t>
            </a:r>
          </a:p>
        </p:txBody>
      </p:sp>
      <p:sp>
        <p:nvSpPr>
          <p:cNvPr id="46113" name="Line 53"/>
          <p:cNvSpPr>
            <a:spLocks noChangeShapeType="1"/>
          </p:cNvSpPr>
          <p:nvPr/>
        </p:nvSpPr>
        <p:spPr bwMode="auto">
          <a:xfrm flipV="1">
            <a:off x="3996010" y="364891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14" name="Rectangle 54"/>
          <p:cNvSpPr>
            <a:spLocks noChangeArrowheads="1"/>
          </p:cNvSpPr>
          <p:nvPr/>
        </p:nvSpPr>
        <p:spPr bwMode="auto">
          <a:xfrm>
            <a:off x="3767413" y="3240932"/>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46115" name="Line 55"/>
          <p:cNvSpPr>
            <a:spLocks noChangeShapeType="1"/>
          </p:cNvSpPr>
          <p:nvPr/>
        </p:nvSpPr>
        <p:spPr bwMode="auto">
          <a:xfrm flipV="1">
            <a:off x="3996010" y="419501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16" name="Rectangle 56"/>
          <p:cNvSpPr>
            <a:spLocks noChangeArrowheads="1"/>
          </p:cNvSpPr>
          <p:nvPr/>
        </p:nvSpPr>
        <p:spPr bwMode="auto">
          <a:xfrm>
            <a:off x="3802335" y="4320432"/>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17" name="Text Box 57"/>
          <p:cNvSpPr txBox="1">
            <a:spLocks noChangeArrowheads="1"/>
          </p:cNvSpPr>
          <p:nvPr/>
        </p:nvSpPr>
        <p:spPr bwMode="auto">
          <a:xfrm>
            <a:off x="5275535" y="341872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46118" name="Text Box 58"/>
          <p:cNvSpPr txBox="1">
            <a:spLocks noChangeArrowheads="1"/>
          </p:cNvSpPr>
          <p:nvPr/>
        </p:nvSpPr>
        <p:spPr bwMode="auto">
          <a:xfrm>
            <a:off x="5123135" y="389656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46119" name="Text Box 59"/>
          <p:cNvSpPr txBox="1">
            <a:spLocks noChangeArrowheads="1"/>
          </p:cNvSpPr>
          <p:nvPr/>
        </p:nvSpPr>
        <p:spPr bwMode="auto">
          <a:xfrm>
            <a:off x="3694385" y="397276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46120" name="Text Box 60"/>
          <p:cNvSpPr txBox="1">
            <a:spLocks noChangeArrowheads="1"/>
          </p:cNvSpPr>
          <p:nvPr/>
        </p:nvSpPr>
        <p:spPr bwMode="auto">
          <a:xfrm>
            <a:off x="3180035" y="311551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46121" name="Text Box 61"/>
          <p:cNvSpPr txBox="1">
            <a:spLocks noChangeArrowheads="1"/>
          </p:cNvSpPr>
          <p:nvPr/>
        </p:nvSpPr>
        <p:spPr bwMode="auto">
          <a:xfrm>
            <a:off x="4037286" y="208681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46122" name="Text Box 62"/>
          <p:cNvSpPr txBox="1">
            <a:spLocks noChangeArrowheads="1"/>
          </p:cNvSpPr>
          <p:nvPr/>
        </p:nvSpPr>
        <p:spPr bwMode="auto">
          <a:xfrm>
            <a:off x="3770586" y="132481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46124" name="Rectangle 69"/>
          <p:cNvSpPr>
            <a:spLocks noChangeArrowheads="1"/>
          </p:cNvSpPr>
          <p:nvPr/>
        </p:nvSpPr>
        <p:spPr bwMode="auto">
          <a:xfrm>
            <a:off x="7445042" y="3970225"/>
            <a:ext cx="539750" cy="74613"/>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6125" name="Text Box 70"/>
          <p:cNvSpPr txBox="1">
            <a:spLocks noChangeArrowheads="1"/>
          </p:cNvSpPr>
          <p:nvPr/>
        </p:nvSpPr>
        <p:spPr bwMode="auto">
          <a:xfrm>
            <a:off x="7073339" y="3743213"/>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6126" name="Text Box 71"/>
          <p:cNvSpPr txBox="1">
            <a:spLocks noChangeArrowheads="1"/>
          </p:cNvSpPr>
          <p:nvPr/>
        </p:nvSpPr>
        <p:spPr bwMode="auto">
          <a:xfrm>
            <a:off x="7962568" y="3747975"/>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6127" name="AutoShape 72"/>
          <p:cNvSpPr>
            <a:spLocks noChangeArrowheads="1"/>
          </p:cNvSpPr>
          <p:nvPr/>
        </p:nvSpPr>
        <p:spPr bwMode="auto">
          <a:xfrm rot="-1800000">
            <a:off x="6964030" y="3365385"/>
            <a:ext cx="74612"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6128" name="AutoShape 73"/>
          <p:cNvSpPr>
            <a:spLocks noChangeArrowheads="1"/>
          </p:cNvSpPr>
          <p:nvPr/>
        </p:nvSpPr>
        <p:spPr bwMode="auto">
          <a:xfrm rot="1800000">
            <a:off x="8364205" y="3365385"/>
            <a:ext cx="74612"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6129" name="Text Box 74"/>
          <p:cNvSpPr txBox="1">
            <a:spLocks noChangeArrowheads="1"/>
          </p:cNvSpPr>
          <p:nvPr/>
        </p:nvSpPr>
        <p:spPr bwMode="auto">
          <a:xfrm>
            <a:off x="6610018" y="2976450"/>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6130" name="Text Box 75"/>
          <p:cNvSpPr txBox="1">
            <a:spLocks noChangeArrowheads="1"/>
          </p:cNvSpPr>
          <p:nvPr/>
        </p:nvSpPr>
        <p:spPr bwMode="auto">
          <a:xfrm>
            <a:off x="8424530" y="2976450"/>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a:t>
            </a:r>
          </a:p>
        </p:txBody>
      </p:sp>
      <p:sp>
        <p:nvSpPr>
          <p:cNvPr id="46131" name="Line 76"/>
          <p:cNvSpPr>
            <a:spLocks noChangeShapeType="1"/>
          </p:cNvSpPr>
          <p:nvPr/>
        </p:nvSpPr>
        <p:spPr bwMode="auto">
          <a:xfrm rot="1800000" flipV="1">
            <a:off x="7002130" y="2574810"/>
            <a:ext cx="0" cy="539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32" name="Text Box 77"/>
          <p:cNvSpPr txBox="1">
            <a:spLocks noChangeArrowheads="1"/>
          </p:cNvSpPr>
          <p:nvPr/>
        </p:nvSpPr>
        <p:spPr bwMode="auto">
          <a:xfrm>
            <a:off x="6991017" y="2238263"/>
            <a:ext cx="138371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          </a:t>
            </a:r>
            <a:r>
              <a:rPr lang="fr-FR" sz="2700" b="0">
                <a:solidFill>
                  <a:srgbClr val="FF0000"/>
                </a:solidFill>
                <a:latin typeface="Arial Narrow" panose="020B0606020202030204" pitchFamily="34" charset="0"/>
                <a:cs typeface="Calibri" pitchFamily="34" charset="0"/>
              </a:rPr>
              <a:t>O</a:t>
            </a:r>
          </a:p>
        </p:txBody>
      </p:sp>
      <p:sp>
        <p:nvSpPr>
          <p:cNvPr id="46133" name="Text Box 78"/>
          <p:cNvSpPr txBox="1">
            <a:spLocks noChangeArrowheads="1"/>
          </p:cNvSpPr>
          <p:nvPr/>
        </p:nvSpPr>
        <p:spPr bwMode="auto">
          <a:xfrm>
            <a:off x="6991019" y="1571511"/>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46134" name="Line 79"/>
          <p:cNvSpPr>
            <a:spLocks noChangeShapeType="1"/>
          </p:cNvSpPr>
          <p:nvPr/>
        </p:nvSpPr>
        <p:spPr bwMode="auto">
          <a:xfrm>
            <a:off x="7216442" y="1974735"/>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35" name="Line 80"/>
          <p:cNvSpPr>
            <a:spLocks noChangeShapeType="1"/>
          </p:cNvSpPr>
          <p:nvPr/>
        </p:nvSpPr>
        <p:spPr bwMode="auto">
          <a:xfrm flipV="1">
            <a:off x="8607092" y="2770072"/>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36" name="Rectangle 81"/>
          <p:cNvSpPr>
            <a:spLocks noChangeArrowheads="1"/>
          </p:cNvSpPr>
          <p:nvPr/>
        </p:nvSpPr>
        <p:spPr bwMode="auto">
          <a:xfrm>
            <a:off x="8402984" y="2349388"/>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000000"/>
                </a:solidFill>
                <a:latin typeface="Arial Narrow" panose="020B0606020202030204" pitchFamily="34" charset="0"/>
                <a:cs typeface="Calibri" pitchFamily="34" charset="0"/>
              </a:rPr>
              <a:t>H</a:t>
            </a:r>
          </a:p>
        </p:txBody>
      </p:sp>
      <p:sp>
        <p:nvSpPr>
          <p:cNvPr id="46137" name="Line 82"/>
          <p:cNvSpPr>
            <a:spLocks noChangeShapeType="1"/>
          </p:cNvSpPr>
          <p:nvPr/>
        </p:nvSpPr>
        <p:spPr bwMode="auto">
          <a:xfrm flipV="1">
            <a:off x="6810042" y="2833572"/>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38" name="Rectangle 83"/>
          <p:cNvSpPr>
            <a:spLocks noChangeArrowheads="1"/>
          </p:cNvSpPr>
          <p:nvPr/>
        </p:nvSpPr>
        <p:spPr bwMode="auto">
          <a:xfrm>
            <a:off x="6581443" y="2425588"/>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39" name="Line 84"/>
          <p:cNvSpPr>
            <a:spLocks noChangeShapeType="1"/>
          </p:cNvSpPr>
          <p:nvPr/>
        </p:nvSpPr>
        <p:spPr bwMode="auto">
          <a:xfrm flipV="1">
            <a:off x="7216442" y="2668472"/>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40" name="Rectangle 85"/>
          <p:cNvSpPr>
            <a:spLocks noChangeArrowheads="1"/>
          </p:cNvSpPr>
          <p:nvPr/>
        </p:nvSpPr>
        <p:spPr bwMode="auto">
          <a:xfrm>
            <a:off x="6994193" y="2800238"/>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41" name="Line 86"/>
          <p:cNvSpPr>
            <a:spLocks noChangeShapeType="1"/>
          </p:cNvSpPr>
          <p:nvPr/>
        </p:nvSpPr>
        <p:spPr bwMode="auto">
          <a:xfrm flipV="1">
            <a:off x="6810042" y="3392372"/>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42" name="Rectangle 87"/>
          <p:cNvSpPr>
            <a:spLocks noChangeArrowheads="1"/>
          </p:cNvSpPr>
          <p:nvPr/>
        </p:nvSpPr>
        <p:spPr bwMode="auto">
          <a:xfrm>
            <a:off x="6389971" y="3543188"/>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000000"/>
                </a:solidFill>
                <a:latin typeface="Arial Narrow" panose="020B0606020202030204" pitchFamily="34" charset="0"/>
                <a:cs typeface="Calibri" pitchFamily="34" charset="0"/>
              </a:rPr>
              <a:t>HO</a:t>
            </a:r>
          </a:p>
        </p:txBody>
      </p:sp>
      <p:sp>
        <p:nvSpPr>
          <p:cNvPr id="46143" name="Line 88"/>
          <p:cNvSpPr>
            <a:spLocks noChangeShapeType="1"/>
          </p:cNvSpPr>
          <p:nvPr/>
        </p:nvSpPr>
        <p:spPr bwMode="auto">
          <a:xfrm>
            <a:off x="7337094" y="2503372"/>
            <a:ext cx="6508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44" name="Line 89"/>
          <p:cNvSpPr>
            <a:spLocks noChangeShapeType="1"/>
          </p:cNvSpPr>
          <p:nvPr/>
        </p:nvSpPr>
        <p:spPr bwMode="auto">
          <a:xfrm flipV="1">
            <a:off x="8187992" y="3620972"/>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45" name="Rectangle 90"/>
          <p:cNvSpPr>
            <a:spLocks noChangeArrowheads="1"/>
          </p:cNvSpPr>
          <p:nvPr/>
        </p:nvSpPr>
        <p:spPr bwMode="auto">
          <a:xfrm>
            <a:off x="7959392" y="3212988"/>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46" name="Line 91"/>
          <p:cNvSpPr>
            <a:spLocks noChangeShapeType="1"/>
          </p:cNvSpPr>
          <p:nvPr/>
        </p:nvSpPr>
        <p:spPr bwMode="auto">
          <a:xfrm flipV="1">
            <a:off x="8187992" y="4167072"/>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47" name="Rectangle 92"/>
          <p:cNvSpPr>
            <a:spLocks noChangeArrowheads="1"/>
          </p:cNvSpPr>
          <p:nvPr/>
        </p:nvSpPr>
        <p:spPr bwMode="auto">
          <a:xfrm>
            <a:off x="7787263" y="4292488"/>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HO</a:t>
            </a:r>
          </a:p>
        </p:txBody>
      </p:sp>
      <p:sp>
        <p:nvSpPr>
          <p:cNvPr id="46148" name="Line 93"/>
          <p:cNvSpPr>
            <a:spLocks noChangeShapeType="1"/>
          </p:cNvSpPr>
          <p:nvPr/>
        </p:nvSpPr>
        <p:spPr bwMode="auto">
          <a:xfrm flipV="1">
            <a:off x="7254542" y="3608272"/>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49" name="Rectangle 94"/>
          <p:cNvSpPr>
            <a:spLocks noChangeArrowheads="1"/>
          </p:cNvSpPr>
          <p:nvPr/>
        </p:nvSpPr>
        <p:spPr bwMode="auto">
          <a:xfrm>
            <a:off x="7025943" y="3200286"/>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46150" name="Line 95"/>
          <p:cNvSpPr>
            <a:spLocks noChangeShapeType="1"/>
          </p:cNvSpPr>
          <p:nvPr/>
        </p:nvSpPr>
        <p:spPr bwMode="auto">
          <a:xfrm flipV="1">
            <a:off x="7254542" y="4154372"/>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51" name="Rectangle 96"/>
          <p:cNvSpPr>
            <a:spLocks noChangeArrowheads="1"/>
          </p:cNvSpPr>
          <p:nvPr/>
        </p:nvSpPr>
        <p:spPr bwMode="auto">
          <a:xfrm>
            <a:off x="7058599" y="4279788"/>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52" name="Text Box 97"/>
          <p:cNvSpPr txBox="1">
            <a:spLocks noChangeArrowheads="1"/>
          </p:cNvSpPr>
          <p:nvPr/>
        </p:nvSpPr>
        <p:spPr bwMode="auto">
          <a:xfrm>
            <a:off x="8702095" y="306058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46153" name="Text Box 98"/>
          <p:cNvSpPr txBox="1">
            <a:spLocks noChangeArrowheads="1"/>
          </p:cNvSpPr>
          <p:nvPr/>
        </p:nvSpPr>
        <p:spPr bwMode="auto">
          <a:xfrm>
            <a:off x="8381667" y="389243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46154" name="Text Box 99"/>
          <p:cNvSpPr txBox="1">
            <a:spLocks noChangeArrowheads="1"/>
          </p:cNvSpPr>
          <p:nvPr/>
        </p:nvSpPr>
        <p:spPr bwMode="auto">
          <a:xfrm>
            <a:off x="6952917" y="396863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46155" name="Text Box 100"/>
          <p:cNvSpPr txBox="1">
            <a:spLocks noChangeArrowheads="1"/>
          </p:cNvSpPr>
          <p:nvPr/>
        </p:nvSpPr>
        <p:spPr bwMode="auto">
          <a:xfrm>
            <a:off x="6438567" y="311138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46156" name="Text Box 101"/>
          <p:cNvSpPr txBox="1">
            <a:spLocks noChangeArrowheads="1"/>
          </p:cNvSpPr>
          <p:nvPr/>
        </p:nvSpPr>
        <p:spPr bwMode="auto">
          <a:xfrm>
            <a:off x="7295817" y="208268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46157" name="Text Box 102"/>
          <p:cNvSpPr txBox="1">
            <a:spLocks noChangeArrowheads="1"/>
          </p:cNvSpPr>
          <p:nvPr/>
        </p:nvSpPr>
        <p:spPr bwMode="auto">
          <a:xfrm>
            <a:off x="6800517" y="164453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46158" name="Line 103"/>
          <p:cNvSpPr>
            <a:spLocks noChangeShapeType="1"/>
          </p:cNvSpPr>
          <p:nvPr/>
        </p:nvSpPr>
        <p:spPr bwMode="auto">
          <a:xfrm rot="-1800000" flipH="1" flipV="1">
            <a:off x="8384842" y="2568460"/>
            <a:ext cx="0" cy="5397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59" name="Line 104"/>
          <p:cNvSpPr>
            <a:spLocks noChangeShapeType="1"/>
          </p:cNvSpPr>
          <p:nvPr/>
        </p:nvSpPr>
        <p:spPr bwMode="auto">
          <a:xfrm flipV="1">
            <a:off x="8610267" y="3381260"/>
            <a:ext cx="0" cy="2476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60" name="Rectangle 105"/>
          <p:cNvSpPr>
            <a:spLocks noChangeArrowheads="1"/>
          </p:cNvSpPr>
          <p:nvPr/>
        </p:nvSpPr>
        <p:spPr bwMode="auto">
          <a:xfrm>
            <a:off x="8391194" y="3506675"/>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0000FF"/>
                </a:solidFill>
                <a:latin typeface="Arial Narrow" panose="020B0606020202030204" pitchFamily="34" charset="0"/>
                <a:cs typeface="Calibri" pitchFamily="34" charset="0"/>
              </a:rPr>
              <a:t>OH</a:t>
            </a:r>
          </a:p>
        </p:txBody>
      </p:sp>
      <p:sp>
        <p:nvSpPr>
          <p:cNvPr id="46161" name="Text Box 106"/>
          <p:cNvSpPr txBox="1">
            <a:spLocks noChangeArrowheads="1"/>
          </p:cNvSpPr>
          <p:nvPr/>
        </p:nvSpPr>
        <p:spPr bwMode="auto">
          <a:xfrm>
            <a:off x="6933631" y="4642890"/>
            <a:ext cx="2010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b="0" dirty="0">
                <a:solidFill>
                  <a:srgbClr val="000000"/>
                </a:solidFill>
                <a:latin typeface="Symbol" panose="05050102010706020507" pitchFamily="18" charset="2"/>
                <a:cs typeface="Calibri" pitchFamily="34" charset="0"/>
              </a:rPr>
              <a:t>a</a:t>
            </a:r>
            <a:r>
              <a:rPr lang="fr-FR" b="0" dirty="0">
                <a:solidFill>
                  <a:srgbClr val="000000"/>
                </a:solidFill>
                <a:latin typeface="Arial Narrow" panose="020B0606020202030204" pitchFamily="34" charset="0"/>
                <a:cs typeface="Calibri" pitchFamily="34" charset="0"/>
              </a:rPr>
              <a:t>-D-</a:t>
            </a:r>
            <a:r>
              <a:rPr lang="fr-FR" b="0" dirty="0" err="1">
                <a:solidFill>
                  <a:srgbClr val="000000"/>
                </a:solidFill>
                <a:latin typeface="Arial Narrow" panose="020B0606020202030204" pitchFamily="34" charset="0"/>
                <a:cs typeface="Calibri" pitchFamily="34" charset="0"/>
              </a:rPr>
              <a:t>glucopyranose</a:t>
            </a:r>
            <a:endParaRPr lang="fr-FR" b="0" dirty="0">
              <a:solidFill>
                <a:srgbClr val="000000"/>
              </a:solidFill>
              <a:latin typeface="Arial Narrow" panose="020B0606020202030204" pitchFamily="34" charset="0"/>
              <a:cs typeface="Calibri" pitchFamily="34" charset="0"/>
            </a:endParaRPr>
          </a:p>
        </p:txBody>
      </p:sp>
      <p:sp>
        <p:nvSpPr>
          <p:cNvPr id="46227" name="Arc 108"/>
          <p:cNvSpPr>
            <a:spLocks/>
          </p:cNvSpPr>
          <p:nvPr/>
        </p:nvSpPr>
        <p:spPr bwMode="auto">
          <a:xfrm rot="16200000" flipH="1" flipV="1">
            <a:off x="4507226" y="3204079"/>
            <a:ext cx="388938" cy="3593184"/>
          </a:xfrm>
          <a:custGeom>
            <a:avLst/>
            <a:gdLst>
              <a:gd name="T0" fmla="*/ 0 w 23187"/>
              <a:gd name="T1" fmla="*/ 0 h 43200"/>
              <a:gd name="T2" fmla="*/ 0 w 23187"/>
              <a:gd name="T3" fmla="*/ 0 h 43200"/>
              <a:gd name="T4" fmla="*/ 0 w 23187"/>
              <a:gd name="T5" fmla="*/ 0 h 43200"/>
              <a:gd name="T6" fmla="*/ 0 60000 65536"/>
              <a:gd name="T7" fmla="*/ 0 60000 65536"/>
              <a:gd name="T8" fmla="*/ 0 60000 65536"/>
            </a:gdLst>
            <a:ahLst/>
            <a:cxnLst>
              <a:cxn ang="T6">
                <a:pos x="T0" y="T1"/>
              </a:cxn>
              <a:cxn ang="T7">
                <a:pos x="T2" y="T3"/>
              </a:cxn>
              <a:cxn ang="T8">
                <a:pos x="T4" y="T5"/>
              </a:cxn>
            </a:cxnLst>
            <a:rect l="0" t="0" r="r" b="b"/>
            <a:pathLst>
              <a:path w="23187" h="43200" fill="none" extrusionOk="0">
                <a:moveTo>
                  <a:pt x="1586" y="0"/>
                </a:moveTo>
                <a:cubicBezTo>
                  <a:pt x="13516" y="0"/>
                  <a:pt x="23187" y="9670"/>
                  <a:pt x="23187" y="21600"/>
                </a:cubicBezTo>
                <a:cubicBezTo>
                  <a:pt x="23187" y="33529"/>
                  <a:pt x="13516" y="43200"/>
                  <a:pt x="1587" y="43200"/>
                </a:cubicBezTo>
                <a:cubicBezTo>
                  <a:pt x="1057" y="43200"/>
                  <a:pt x="528" y="43180"/>
                  <a:pt x="0" y="43141"/>
                </a:cubicBezTo>
              </a:path>
              <a:path w="23187" h="43200" stroke="0" extrusionOk="0">
                <a:moveTo>
                  <a:pt x="1586" y="0"/>
                </a:moveTo>
                <a:cubicBezTo>
                  <a:pt x="13516" y="0"/>
                  <a:pt x="23187" y="9670"/>
                  <a:pt x="23187" y="21600"/>
                </a:cubicBezTo>
                <a:cubicBezTo>
                  <a:pt x="23187" y="33529"/>
                  <a:pt x="13516" y="43200"/>
                  <a:pt x="1587" y="43200"/>
                </a:cubicBezTo>
                <a:cubicBezTo>
                  <a:pt x="1057" y="43200"/>
                  <a:pt x="528" y="43180"/>
                  <a:pt x="0" y="43141"/>
                </a:cubicBezTo>
                <a:lnTo>
                  <a:pt x="1587" y="21600"/>
                </a:lnTo>
                <a:lnTo>
                  <a:pt x="1586" y="0"/>
                </a:lnTo>
                <a:close/>
              </a:path>
            </a:pathLst>
          </a:custGeom>
          <a:noFill/>
          <a:ln w="38100">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228" name="Arc 109"/>
          <p:cNvSpPr>
            <a:spLocks/>
          </p:cNvSpPr>
          <p:nvPr/>
        </p:nvSpPr>
        <p:spPr bwMode="auto">
          <a:xfrm rot="16200000" flipH="1" flipV="1">
            <a:off x="4520258" y="3086793"/>
            <a:ext cx="427038" cy="4170660"/>
          </a:xfrm>
          <a:custGeom>
            <a:avLst/>
            <a:gdLst>
              <a:gd name="T0" fmla="*/ 0 w 23187"/>
              <a:gd name="T1" fmla="*/ 0 h 43200"/>
              <a:gd name="T2" fmla="*/ 0 w 23187"/>
              <a:gd name="T3" fmla="*/ 0 h 43200"/>
              <a:gd name="T4" fmla="*/ 0 w 23187"/>
              <a:gd name="T5" fmla="*/ 0 h 43200"/>
              <a:gd name="T6" fmla="*/ 0 60000 65536"/>
              <a:gd name="T7" fmla="*/ 0 60000 65536"/>
              <a:gd name="T8" fmla="*/ 0 60000 65536"/>
            </a:gdLst>
            <a:ahLst/>
            <a:cxnLst>
              <a:cxn ang="T6">
                <a:pos x="T0" y="T1"/>
              </a:cxn>
              <a:cxn ang="T7">
                <a:pos x="T2" y="T3"/>
              </a:cxn>
              <a:cxn ang="T8">
                <a:pos x="T4" y="T5"/>
              </a:cxn>
            </a:cxnLst>
            <a:rect l="0" t="0" r="r" b="b"/>
            <a:pathLst>
              <a:path w="23187" h="43200" fill="none" extrusionOk="0">
                <a:moveTo>
                  <a:pt x="1586" y="0"/>
                </a:moveTo>
                <a:cubicBezTo>
                  <a:pt x="13516" y="0"/>
                  <a:pt x="23187" y="9670"/>
                  <a:pt x="23187" y="21600"/>
                </a:cubicBezTo>
                <a:cubicBezTo>
                  <a:pt x="23187" y="33529"/>
                  <a:pt x="13516" y="43200"/>
                  <a:pt x="1587" y="43200"/>
                </a:cubicBezTo>
                <a:cubicBezTo>
                  <a:pt x="1057" y="43200"/>
                  <a:pt x="528" y="43180"/>
                  <a:pt x="0" y="43141"/>
                </a:cubicBezTo>
              </a:path>
              <a:path w="23187" h="43200" stroke="0" extrusionOk="0">
                <a:moveTo>
                  <a:pt x="1586" y="0"/>
                </a:moveTo>
                <a:cubicBezTo>
                  <a:pt x="13516" y="0"/>
                  <a:pt x="23187" y="9670"/>
                  <a:pt x="23187" y="21600"/>
                </a:cubicBezTo>
                <a:cubicBezTo>
                  <a:pt x="23187" y="33529"/>
                  <a:pt x="13516" y="43200"/>
                  <a:pt x="1587" y="43200"/>
                </a:cubicBezTo>
                <a:cubicBezTo>
                  <a:pt x="1057" y="43200"/>
                  <a:pt x="528" y="43180"/>
                  <a:pt x="0" y="43141"/>
                </a:cubicBezTo>
                <a:lnTo>
                  <a:pt x="1587" y="21600"/>
                </a:lnTo>
                <a:lnTo>
                  <a:pt x="1586" y="0"/>
                </a:lnTo>
                <a:close/>
              </a:path>
            </a:pathLst>
          </a:custGeom>
          <a:noFill/>
          <a:ln w="38100">
            <a:solidFill>
              <a:schemeClr val="tx1"/>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229" name="Text Box 110"/>
          <p:cNvSpPr txBox="1">
            <a:spLocks noChangeArrowheads="1"/>
          </p:cNvSpPr>
          <p:nvPr/>
        </p:nvSpPr>
        <p:spPr bwMode="auto">
          <a:xfrm>
            <a:off x="3878538" y="5044923"/>
            <a:ext cx="1708149" cy="40011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eaLnBrk="1" fontAlgn="base" hangingPunct="1">
              <a:spcBef>
                <a:spcPct val="0"/>
              </a:spcBef>
              <a:spcAft>
                <a:spcPct val="0"/>
              </a:spcAft>
            </a:pPr>
            <a:r>
              <a:rPr lang="fr-FR" dirty="0">
                <a:solidFill>
                  <a:srgbClr val="000000"/>
                </a:solidFill>
                <a:latin typeface="Arial Narrow" panose="020B0606020202030204" pitchFamily="34" charset="0"/>
                <a:cs typeface="Calibri" pitchFamily="34" charset="0"/>
              </a:rPr>
              <a:t>mutarotation</a:t>
            </a:r>
          </a:p>
        </p:txBody>
      </p:sp>
      <p:sp>
        <p:nvSpPr>
          <p:cNvPr id="46163" name="Rectangle 112"/>
          <p:cNvSpPr>
            <a:spLocks noChangeArrowheads="1"/>
          </p:cNvSpPr>
          <p:nvPr/>
        </p:nvSpPr>
        <p:spPr bwMode="auto">
          <a:xfrm>
            <a:off x="1094855" y="3960888"/>
            <a:ext cx="539750" cy="74613"/>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6164" name="Text Box 113"/>
          <p:cNvSpPr txBox="1">
            <a:spLocks noChangeArrowheads="1"/>
          </p:cNvSpPr>
          <p:nvPr/>
        </p:nvSpPr>
        <p:spPr bwMode="auto">
          <a:xfrm>
            <a:off x="723153" y="3733875"/>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6165" name="Text Box 114"/>
          <p:cNvSpPr txBox="1">
            <a:spLocks noChangeArrowheads="1"/>
          </p:cNvSpPr>
          <p:nvPr/>
        </p:nvSpPr>
        <p:spPr bwMode="auto">
          <a:xfrm>
            <a:off x="1612380" y="3738637"/>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6166" name="AutoShape 115"/>
          <p:cNvSpPr>
            <a:spLocks noChangeArrowheads="1"/>
          </p:cNvSpPr>
          <p:nvPr/>
        </p:nvSpPr>
        <p:spPr bwMode="auto">
          <a:xfrm rot="-1800000">
            <a:off x="613842" y="3356047"/>
            <a:ext cx="74612"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6167" name="AutoShape 116"/>
          <p:cNvSpPr>
            <a:spLocks noChangeArrowheads="1"/>
          </p:cNvSpPr>
          <p:nvPr/>
        </p:nvSpPr>
        <p:spPr bwMode="auto">
          <a:xfrm rot="1800000">
            <a:off x="2014017" y="3356047"/>
            <a:ext cx="74612"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6168" name="Text Box 117"/>
          <p:cNvSpPr txBox="1">
            <a:spLocks noChangeArrowheads="1"/>
          </p:cNvSpPr>
          <p:nvPr/>
        </p:nvSpPr>
        <p:spPr bwMode="auto">
          <a:xfrm>
            <a:off x="259831" y="2967112"/>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6169" name="Text Box 118"/>
          <p:cNvSpPr txBox="1">
            <a:spLocks noChangeArrowheads="1"/>
          </p:cNvSpPr>
          <p:nvPr/>
        </p:nvSpPr>
        <p:spPr bwMode="auto">
          <a:xfrm>
            <a:off x="2074342" y="2967112"/>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a:t>
            </a:r>
          </a:p>
        </p:txBody>
      </p:sp>
      <p:sp>
        <p:nvSpPr>
          <p:cNvPr id="46170" name="Line 119"/>
          <p:cNvSpPr>
            <a:spLocks noChangeShapeType="1"/>
          </p:cNvSpPr>
          <p:nvPr/>
        </p:nvSpPr>
        <p:spPr bwMode="auto">
          <a:xfrm rot="1800000" flipV="1">
            <a:off x="651942" y="2565472"/>
            <a:ext cx="0" cy="539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71" name="Text Box 120"/>
          <p:cNvSpPr txBox="1">
            <a:spLocks noChangeArrowheads="1"/>
          </p:cNvSpPr>
          <p:nvPr/>
        </p:nvSpPr>
        <p:spPr bwMode="auto">
          <a:xfrm>
            <a:off x="640829" y="2228925"/>
            <a:ext cx="138371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          </a:t>
            </a:r>
            <a:r>
              <a:rPr lang="fr-FR" sz="2700" b="0">
                <a:solidFill>
                  <a:srgbClr val="FF0000"/>
                </a:solidFill>
                <a:latin typeface="Arial Narrow" panose="020B0606020202030204" pitchFamily="34" charset="0"/>
                <a:cs typeface="Calibri" pitchFamily="34" charset="0"/>
              </a:rPr>
              <a:t>O</a:t>
            </a:r>
          </a:p>
        </p:txBody>
      </p:sp>
      <p:sp>
        <p:nvSpPr>
          <p:cNvPr id="46172" name="Text Box 121"/>
          <p:cNvSpPr txBox="1">
            <a:spLocks noChangeArrowheads="1"/>
          </p:cNvSpPr>
          <p:nvPr/>
        </p:nvSpPr>
        <p:spPr bwMode="auto">
          <a:xfrm>
            <a:off x="640831" y="1524075"/>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46173" name="Line 122"/>
          <p:cNvSpPr>
            <a:spLocks noChangeShapeType="1"/>
          </p:cNvSpPr>
          <p:nvPr/>
        </p:nvSpPr>
        <p:spPr bwMode="auto">
          <a:xfrm>
            <a:off x="866254" y="1965397"/>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74" name="Line 123"/>
          <p:cNvSpPr>
            <a:spLocks noChangeShapeType="1"/>
          </p:cNvSpPr>
          <p:nvPr/>
        </p:nvSpPr>
        <p:spPr bwMode="auto">
          <a:xfrm flipV="1">
            <a:off x="2256904" y="2760734"/>
            <a:ext cx="0" cy="2476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75" name="Rectangle 124"/>
          <p:cNvSpPr>
            <a:spLocks noChangeArrowheads="1"/>
          </p:cNvSpPr>
          <p:nvPr/>
        </p:nvSpPr>
        <p:spPr bwMode="auto">
          <a:xfrm>
            <a:off x="2077121" y="3559248"/>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000000"/>
                </a:solidFill>
                <a:latin typeface="Arial Narrow" panose="020B0606020202030204" pitchFamily="34" charset="0"/>
                <a:cs typeface="Calibri" pitchFamily="34" charset="0"/>
              </a:rPr>
              <a:t>H</a:t>
            </a:r>
          </a:p>
        </p:txBody>
      </p:sp>
      <p:sp>
        <p:nvSpPr>
          <p:cNvPr id="46176" name="Line 125"/>
          <p:cNvSpPr>
            <a:spLocks noChangeShapeType="1"/>
          </p:cNvSpPr>
          <p:nvPr/>
        </p:nvSpPr>
        <p:spPr bwMode="auto">
          <a:xfrm flipV="1">
            <a:off x="459854" y="2824234"/>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77" name="Rectangle 126"/>
          <p:cNvSpPr>
            <a:spLocks noChangeArrowheads="1"/>
          </p:cNvSpPr>
          <p:nvPr/>
        </p:nvSpPr>
        <p:spPr bwMode="auto">
          <a:xfrm>
            <a:off x="231255" y="2416250"/>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78" name="Line 127"/>
          <p:cNvSpPr>
            <a:spLocks noChangeShapeType="1"/>
          </p:cNvSpPr>
          <p:nvPr/>
        </p:nvSpPr>
        <p:spPr bwMode="auto">
          <a:xfrm flipV="1">
            <a:off x="866254" y="2659134"/>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79" name="Rectangle 128"/>
          <p:cNvSpPr>
            <a:spLocks noChangeArrowheads="1"/>
          </p:cNvSpPr>
          <p:nvPr/>
        </p:nvSpPr>
        <p:spPr bwMode="auto">
          <a:xfrm>
            <a:off x="644005" y="2790900"/>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80" name="Line 129"/>
          <p:cNvSpPr>
            <a:spLocks noChangeShapeType="1"/>
          </p:cNvSpPr>
          <p:nvPr/>
        </p:nvSpPr>
        <p:spPr bwMode="auto">
          <a:xfrm flipV="1">
            <a:off x="459854" y="3383034"/>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81" name="Rectangle 130"/>
          <p:cNvSpPr>
            <a:spLocks noChangeArrowheads="1"/>
          </p:cNvSpPr>
          <p:nvPr/>
        </p:nvSpPr>
        <p:spPr bwMode="auto">
          <a:xfrm>
            <a:off x="43559" y="3561629"/>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HO</a:t>
            </a:r>
          </a:p>
        </p:txBody>
      </p:sp>
      <p:sp>
        <p:nvSpPr>
          <p:cNvPr id="46182" name="Line 131"/>
          <p:cNvSpPr>
            <a:spLocks noChangeShapeType="1"/>
          </p:cNvSpPr>
          <p:nvPr/>
        </p:nvSpPr>
        <p:spPr bwMode="auto">
          <a:xfrm>
            <a:off x="986906" y="2494034"/>
            <a:ext cx="6508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83" name="Line 132"/>
          <p:cNvSpPr>
            <a:spLocks noChangeShapeType="1"/>
          </p:cNvSpPr>
          <p:nvPr/>
        </p:nvSpPr>
        <p:spPr bwMode="auto">
          <a:xfrm flipV="1">
            <a:off x="1837804" y="3611634"/>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84" name="Rectangle 133"/>
          <p:cNvSpPr>
            <a:spLocks noChangeArrowheads="1"/>
          </p:cNvSpPr>
          <p:nvPr/>
        </p:nvSpPr>
        <p:spPr bwMode="auto">
          <a:xfrm>
            <a:off x="1609205" y="3203650"/>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85" name="Line 134"/>
          <p:cNvSpPr>
            <a:spLocks noChangeShapeType="1"/>
          </p:cNvSpPr>
          <p:nvPr/>
        </p:nvSpPr>
        <p:spPr bwMode="auto">
          <a:xfrm flipV="1">
            <a:off x="1837804" y="4157734"/>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86" name="Rectangle 135"/>
          <p:cNvSpPr>
            <a:spLocks noChangeArrowheads="1"/>
          </p:cNvSpPr>
          <p:nvPr/>
        </p:nvSpPr>
        <p:spPr bwMode="auto">
          <a:xfrm>
            <a:off x="1405326" y="4283150"/>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000000"/>
                </a:solidFill>
                <a:latin typeface="Arial Narrow" panose="020B0606020202030204" pitchFamily="34" charset="0"/>
                <a:cs typeface="Calibri" pitchFamily="34" charset="0"/>
              </a:rPr>
              <a:t>HO</a:t>
            </a:r>
          </a:p>
        </p:txBody>
      </p:sp>
      <p:sp>
        <p:nvSpPr>
          <p:cNvPr id="46187" name="Line 136"/>
          <p:cNvSpPr>
            <a:spLocks noChangeShapeType="1"/>
          </p:cNvSpPr>
          <p:nvPr/>
        </p:nvSpPr>
        <p:spPr bwMode="auto">
          <a:xfrm flipV="1">
            <a:off x="904354" y="3598934"/>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88" name="Rectangle 137"/>
          <p:cNvSpPr>
            <a:spLocks noChangeArrowheads="1"/>
          </p:cNvSpPr>
          <p:nvPr/>
        </p:nvSpPr>
        <p:spPr bwMode="auto">
          <a:xfrm>
            <a:off x="675757" y="3190949"/>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46189" name="Line 138"/>
          <p:cNvSpPr>
            <a:spLocks noChangeShapeType="1"/>
          </p:cNvSpPr>
          <p:nvPr/>
        </p:nvSpPr>
        <p:spPr bwMode="auto">
          <a:xfrm flipV="1">
            <a:off x="904354" y="4145034"/>
            <a:ext cx="0" cy="24765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90" name="Rectangle 139"/>
          <p:cNvSpPr>
            <a:spLocks noChangeArrowheads="1"/>
          </p:cNvSpPr>
          <p:nvPr/>
        </p:nvSpPr>
        <p:spPr bwMode="auto">
          <a:xfrm>
            <a:off x="708410" y="4270450"/>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6191" name="Text Box 140"/>
          <p:cNvSpPr txBox="1">
            <a:spLocks noChangeArrowheads="1"/>
          </p:cNvSpPr>
          <p:nvPr/>
        </p:nvSpPr>
        <p:spPr bwMode="auto">
          <a:xfrm>
            <a:off x="2267745" y="305124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46192" name="Text Box 141"/>
          <p:cNvSpPr txBox="1">
            <a:spLocks noChangeArrowheads="1"/>
          </p:cNvSpPr>
          <p:nvPr/>
        </p:nvSpPr>
        <p:spPr bwMode="auto">
          <a:xfrm>
            <a:off x="2031479" y="388309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46193" name="Text Box 142"/>
          <p:cNvSpPr txBox="1">
            <a:spLocks noChangeArrowheads="1"/>
          </p:cNvSpPr>
          <p:nvPr/>
        </p:nvSpPr>
        <p:spPr bwMode="auto">
          <a:xfrm>
            <a:off x="602730" y="395929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46194" name="Text Box 143"/>
          <p:cNvSpPr txBox="1">
            <a:spLocks noChangeArrowheads="1"/>
          </p:cNvSpPr>
          <p:nvPr/>
        </p:nvSpPr>
        <p:spPr bwMode="auto">
          <a:xfrm>
            <a:off x="88379" y="310204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46195" name="Text Box 144"/>
          <p:cNvSpPr txBox="1">
            <a:spLocks noChangeArrowheads="1"/>
          </p:cNvSpPr>
          <p:nvPr/>
        </p:nvSpPr>
        <p:spPr bwMode="auto">
          <a:xfrm>
            <a:off x="945630" y="207334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46196" name="Text Box 145"/>
          <p:cNvSpPr txBox="1">
            <a:spLocks noChangeArrowheads="1"/>
          </p:cNvSpPr>
          <p:nvPr/>
        </p:nvSpPr>
        <p:spPr bwMode="auto">
          <a:xfrm>
            <a:off x="374130" y="155899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46197" name="Line 146"/>
          <p:cNvSpPr>
            <a:spLocks noChangeShapeType="1"/>
          </p:cNvSpPr>
          <p:nvPr/>
        </p:nvSpPr>
        <p:spPr bwMode="auto">
          <a:xfrm rot="-1800000" flipH="1" flipV="1">
            <a:off x="2034654" y="2559122"/>
            <a:ext cx="0" cy="5397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98" name="Line 147"/>
          <p:cNvSpPr>
            <a:spLocks noChangeShapeType="1"/>
          </p:cNvSpPr>
          <p:nvPr/>
        </p:nvSpPr>
        <p:spPr bwMode="auto">
          <a:xfrm flipV="1">
            <a:off x="2260079" y="3371922"/>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6199" name="Rectangle 148"/>
          <p:cNvSpPr>
            <a:spLocks noChangeArrowheads="1"/>
          </p:cNvSpPr>
          <p:nvPr/>
        </p:nvSpPr>
        <p:spPr bwMode="auto">
          <a:xfrm>
            <a:off x="2041006" y="2316237"/>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FF"/>
                </a:solidFill>
                <a:latin typeface="Arial Narrow" panose="020B0606020202030204" pitchFamily="34" charset="0"/>
                <a:cs typeface="Calibri" pitchFamily="34" charset="0"/>
              </a:rPr>
              <a:t>OH</a:t>
            </a:r>
          </a:p>
        </p:txBody>
      </p:sp>
      <p:sp>
        <p:nvSpPr>
          <p:cNvPr id="46200" name="Text Box 149"/>
          <p:cNvSpPr txBox="1">
            <a:spLocks noChangeArrowheads="1"/>
          </p:cNvSpPr>
          <p:nvPr/>
        </p:nvSpPr>
        <p:spPr bwMode="auto">
          <a:xfrm>
            <a:off x="216966" y="4642890"/>
            <a:ext cx="19896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b="0" dirty="0">
                <a:solidFill>
                  <a:srgbClr val="000000"/>
                </a:solidFill>
                <a:latin typeface="Symbol" panose="05050102010706020507" pitchFamily="18" charset="2"/>
                <a:cs typeface="Calibri" pitchFamily="34" charset="0"/>
              </a:rPr>
              <a:t>b</a:t>
            </a:r>
            <a:r>
              <a:rPr lang="fr-FR" b="0" dirty="0">
                <a:solidFill>
                  <a:srgbClr val="000000"/>
                </a:solidFill>
                <a:latin typeface="Arial Narrow" panose="020B0606020202030204" pitchFamily="34" charset="0"/>
                <a:cs typeface="Calibri" pitchFamily="34" charset="0"/>
              </a:rPr>
              <a:t>-D-</a:t>
            </a:r>
            <a:r>
              <a:rPr lang="fr-FR" b="0" dirty="0" err="1">
                <a:solidFill>
                  <a:srgbClr val="000000"/>
                </a:solidFill>
                <a:latin typeface="Arial Narrow" panose="020B0606020202030204" pitchFamily="34" charset="0"/>
                <a:cs typeface="Calibri" pitchFamily="34" charset="0"/>
              </a:rPr>
              <a:t>glucopyranose</a:t>
            </a:r>
            <a:endParaRPr lang="fr-FR" b="0" dirty="0">
              <a:solidFill>
                <a:srgbClr val="000000"/>
              </a:solidFill>
              <a:latin typeface="Arial Narrow" panose="020B0606020202030204" pitchFamily="34" charset="0"/>
              <a:cs typeface="Calibri" pitchFamily="34" charset="0"/>
            </a:endParaRPr>
          </a:p>
        </p:txBody>
      </p:sp>
      <p:sp>
        <p:nvSpPr>
          <p:cNvPr id="154" name="Text Box 151"/>
          <p:cNvSpPr txBox="1">
            <a:spLocks noChangeArrowheads="1"/>
          </p:cNvSpPr>
          <p:nvPr/>
        </p:nvSpPr>
        <p:spPr bwMode="auto">
          <a:xfrm>
            <a:off x="550616" y="5041708"/>
            <a:ext cx="1393715" cy="369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dirty="0">
                <a:solidFill>
                  <a:srgbClr val="000000"/>
                </a:solidFill>
                <a:latin typeface="Arial Narrow" panose="020B0606020202030204" pitchFamily="34" charset="0"/>
                <a:cs typeface="Calibri" pitchFamily="34" charset="0"/>
              </a:rPr>
              <a:t>Cycle </a:t>
            </a:r>
            <a:r>
              <a:rPr lang="fr-FR" sz="1800" dirty="0" err="1">
                <a:solidFill>
                  <a:srgbClr val="000000"/>
                </a:solidFill>
                <a:latin typeface="Arial Narrow" panose="020B0606020202030204" pitchFamily="34" charset="0"/>
                <a:cs typeface="Calibri" pitchFamily="34" charset="0"/>
              </a:rPr>
              <a:t>pyrane</a:t>
            </a:r>
            <a:endParaRPr lang="fr-FR" sz="1800" dirty="0">
              <a:solidFill>
                <a:srgbClr val="000000"/>
              </a:solidFill>
              <a:latin typeface="Arial Narrow" panose="020B0606020202030204" pitchFamily="34" charset="0"/>
              <a:cs typeface="Calibri" pitchFamily="34" charset="0"/>
            </a:endParaRPr>
          </a:p>
        </p:txBody>
      </p:sp>
      <p:cxnSp>
        <p:nvCxnSpPr>
          <p:cNvPr id="3" name="Connecteur droit avec flèche 2"/>
          <p:cNvCxnSpPr/>
          <p:nvPr/>
        </p:nvCxnSpPr>
        <p:spPr bwMode="auto">
          <a:xfrm>
            <a:off x="2557388" y="3208385"/>
            <a:ext cx="648072" cy="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Connecteur droit avec flèche 161"/>
          <p:cNvCxnSpPr/>
          <p:nvPr/>
        </p:nvCxnSpPr>
        <p:spPr bwMode="auto">
          <a:xfrm flipH="1">
            <a:off x="2557388" y="3360785"/>
            <a:ext cx="648072" cy="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Connecteur droit avec flèche 162"/>
          <p:cNvCxnSpPr/>
          <p:nvPr/>
        </p:nvCxnSpPr>
        <p:spPr bwMode="auto">
          <a:xfrm>
            <a:off x="5869756" y="3198423"/>
            <a:ext cx="648072" cy="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Connecteur droit avec flèche 163"/>
          <p:cNvCxnSpPr/>
          <p:nvPr/>
        </p:nvCxnSpPr>
        <p:spPr bwMode="auto">
          <a:xfrm flipH="1">
            <a:off x="5869756" y="3350823"/>
            <a:ext cx="648072" cy="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Text Box 151"/>
          <p:cNvSpPr txBox="1">
            <a:spLocks noChangeArrowheads="1"/>
          </p:cNvSpPr>
          <p:nvPr/>
        </p:nvSpPr>
        <p:spPr bwMode="auto">
          <a:xfrm>
            <a:off x="7257070" y="5041708"/>
            <a:ext cx="1393715" cy="369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dirty="0">
                <a:solidFill>
                  <a:srgbClr val="000000"/>
                </a:solidFill>
                <a:latin typeface="Arial Narrow" panose="020B0606020202030204" pitchFamily="34" charset="0"/>
                <a:cs typeface="Calibri" pitchFamily="34" charset="0"/>
              </a:rPr>
              <a:t>Cycle </a:t>
            </a:r>
            <a:r>
              <a:rPr lang="fr-FR" sz="1800" dirty="0" err="1">
                <a:solidFill>
                  <a:srgbClr val="000000"/>
                </a:solidFill>
                <a:latin typeface="Arial Narrow" panose="020B0606020202030204" pitchFamily="34" charset="0"/>
                <a:cs typeface="Calibri" pitchFamily="34" charset="0"/>
              </a:rPr>
              <a:t>pyrane</a:t>
            </a:r>
            <a:endParaRPr lang="fr-FR" sz="1800" dirty="0">
              <a:solidFill>
                <a:srgbClr val="000000"/>
              </a:solidFill>
              <a:latin typeface="Arial Narrow" panose="020B0606020202030204" pitchFamily="34" charset="0"/>
              <a:cs typeface="Calibri" pitchFamily="34" charset="0"/>
            </a:endParaRPr>
          </a:p>
        </p:txBody>
      </p:sp>
      <p:pic>
        <p:nvPicPr>
          <p:cNvPr id="127"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165304"/>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Forme libre 128"/>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30" name="Triangle isocèle 129"/>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31" name="Triangle isocèle 130"/>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132" name="Image 131"/>
          <p:cNvPicPr>
            <a:picLocks noChangeAspect="1"/>
          </p:cNvPicPr>
          <p:nvPr/>
        </p:nvPicPr>
        <p:blipFill>
          <a:blip r:embed="rId3" cstate="print"/>
          <a:stretch>
            <a:fillRect/>
          </a:stretch>
        </p:blipFill>
        <p:spPr>
          <a:xfrm>
            <a:off x="7680192" y="133387"/>
            <a:ext cx="1122991" cy="687247"/>
          </a:xfrm>
          <a:prstGeom prst="rect">
            <a:avLst/>
          </a:prstGeom>
        </p:spPr>
      </p:pic>
      <p:sp>
        <p:nvSpPr>
          <p:cNvPr id="133"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134"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3176467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
                                        </p:tgtEl>
                                        <p:attrNameLst>
                                          <p:attrName>style.visibility</p:attrName>
                                        </p:attrNameLst>
                                      </p:cBhvr>
                                      <p:to>
                                        <p:strVal val="visible"/>
                                      </p:to>
                                    </p:set>
                                  </p:childTnLst>
                                  <p:subTnLst>
                                    <p:set>
                                      <p:cBhvr override="childStyle">
                                        <p:cTn dur="1" fill="hold" display="0" masterRel="nextClick" afterEffect="1"/>
                                        <p:tgtEl>
                                          <p:spTgt spid="15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
                                        </p:tgtEl>
                                        <p:attrNameLst>
                                          <p:attrName>style.visibility</p:attrName>
                                        </p:attrNameLst>
                                      </p:cBhvr>
                                      <p:to>
                                        <p:strVal val="visible"/>
                                      </p:to>
                                    </p:set>
                                  </p:childTnLst>
                                  <p:subTnLst>
                                    <p:set>
                                      <p:cBhvr override="childStyle">
                                        <p:cTn dur="1" fill="hold" display="0" masterRel="nextClick" afterEffect="1"/>
                                        <p:tgtEl>
                                          <p:spTgt spid="1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autoUpdateAnimBg="0"/>
      <p:bldP spid="16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67943" y="5365665"/>
            <a:ext cx="82898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eaLnBrk="1" fontAlgn="base" hangingPunct="1">
              <a:spcBef>
                <a:spcPct val="0"/>
              </a:spcBef>
              <a:spcAft>
                <a:spcPct val="0"/>
              </a:spcAft>
            </a:pPr>
            <a:r>
              <a:rPr lang="fr-FR" b="0" dirty="0">
                <a:solidFill>
                  <a:srgbClr val="000000"/>
                </a:solidFill>
                <a:latin typeface="Arial Narrow" panose="020B0606020202030204" pitchFamily="34" charset="0"/>
                <a:cs typeface="Calibri" pitchFamily="34" charset="0"/>
              </a:rPr>
              <a:t>L'</a:t>
            </a:r>
            <a:r>
              <a:rPr lang="fr-FR" b="0" dirty="0" err="1">
                <a:solidFill>
                  <a:srgbClr val="000000"/>
                </a:solidFill>
                <a:latin typeface="Arial Narrow" panose="020B0606020202030204" pitchFamily="34" charset="0"/>
                <a:cs typeface="Calibri" pitchFamily="34" charset="0"/>
              </a:rPr>
              <a:t>anomère</a:t>
            </a:r>
            <a:r>
              <a:rPr lang="fr-FR" b="0" dirty="0">
                <a:solidFill>
                  <a:srgbClr val="000000"/>
                </a:solidFill>
                <a:latin typeface="Arial Narrow" panose="020B0606020202030204" pitchFamily="34" charset="0"/>
                <a:cs typeface="Calibri" pitchFamily="34" charset="0"/>
              </a:rPr>
              <a:t> </a:t>
            </a:r>
            <a:r>
              <a:rPr lang="fr-FR" b="0" dirty="0" smtClean="0">
                <a:solidFill>
                  <a:srgbClr val="000000"/>
                </a:solidFill>
                <a:latin typeface="Symbol" panose="05050102010706020507" pitchFamily="18" charset="2"/>
                <a:cs typeface="Calibri" pitchFamily="34" charset="0"/>
              </a:rPr>
              <a:t>a</a:t>
            </a:r>
            <a:r>
              <a:rPr lang="fr-FR" b="0" dirty="0" smtClean="0">
                <a:solidFill>
                  <a:srgbClr val="000000"/>
                </a:solidFill>
                <a:latin typeface="Arial Narrow" panose="020B0606020202030204" pitchFamily="34" charset="0"/>
                <a:cs typeface="Calibri" pitchFamily="34" charset="0"/>
              </a:rPr>
              <a:t> </a:t>
            </a:r>
            <a:r>
              <a:rPr lang="fr-FR" b="0" dirty="0">
                <a:solidFill>
                  <a:srgbClr val="000000"/>
                </a:solidFill>
                <a:latin typeface="Arial Narrow" panose="020B0606020202030204" pitchFamily="34" charset="0"/>
                <a:cs typeface="Calibri" pitchFamily="34" charset="0"/>
              </a:rPr>
              <a:t>est celui qui, en représentation linéaire, a le groupement OH porté par le carbone </a:t>
            </a:r>
            <a:r>
              <a:rPr lang="fr-FR" b="0" dirty="0" err="1">
                <a:solidFill>
                  <a:srgbClr val="000000"/>
                </a:solidFill>
                <a:latin typeface="Arial Narrow" panose="020B0606020202030204" pitchFamily="34" charset="0"/>
                <a:cs typeface="Calibri" pitchFamily="34" charset="0"/>
              </a:rPr>
              <a:t>anomérique</a:t>
            </a:r>
            <a:r>
              <a:rPr lang="fr-FR" b="0" dirty="0">
                <a:solidFill>
                  <a:srgbClr val="000000"/>
                </a:solidFill>
                <a:latin typeface="Arial Narrow" panose="020B0606020202030204" pitchFamily="34" charset="0"/>
                <a:cs typeface="Calibri" pitchFamily="34" charset="0"/>
              </a:rPr>
              <a:t> </a:t>
            </a:r>
            <a:r>
              <a:rPr lang="fr-FR" b="0" dirty="0" smtClean="0">
                <a:solidFill>
                  <a:srgbClr val="000000"/>
                </a:solidFill>
                <a:latin typeface="Arial Narrow" panose="020B0606020202030204" pitchFamily="34" charset="0"/>
                <a:cs typeface="Calibri" pitchFamily="34" charset="0"/>
              </a:rPr>
              <a:t>(C</a:t>
            </a:r>
            <a:r>
              <a:rPr lang="fr-FR" sz="1600" b="0" dirty="0" smtClean="0">
                <a:solidFill>
                  <a:srgbClr val="000000"/>
                </a:solidFill>
                <a:latin typeface="Arial Narrow" panose="020B0606020202030204" pitchFamily="34" charset="0"/>
                <a:cs typeface="Calibri" pitchFamily="34" charset="0"/>
              </a:rPr>
              <a:t>1</a:t>
            </a:r>
            <a:r>
              <a:rPr lang="fr-FR" b="0" dirty="0" smtClean="0">
                <a:solidFill>
                  <a:srgbClr val="000000"/>
                </a:solidFill>
                <a:latin typeface="Arial Narrow" panose="020B0606020202030204" pitchFamily="34" charset="0"/>
                <a:cs typeface="Calibri" pitchFamily="34" charset="0"/>
              </a:rPr>
              <a:t> </a:t>
            </a:r>
            <a:r>
              <a:rPr lang="fr-FR" b="0" dirty="0">
                <a:solidFill>
                  <a:srgbClr val="000000"/>
                </a:solidFill>
                <a:latin typeface="Arial Narrow" panose="020B0606020202030204" pitchFamily="34" charset="0"/>
                <a:cs typeface="Calibri" pitchFamily="34" charset="0"/>
              </a:rPr>
              <a:t>pour le glucose) qui se projette du même côté que le OH porté par le carbone qui définit la série </a:t>
            </a:r>
            <a:r>
              <a:rPr lang="fr-FR" b="0" dirty="0" smtClean="0">
                <a:solidFill>
                  <a:srgbClr val="000000"/>
                </a:solidFill>
                <a:latin typeface="Arial Narrow" panose="020B0606020202030204" pitchFamily="34" charset="0"/>
                <a:cs typeface="Calibri" pitchFamily="34" charset="0"/>
              </a:rPr>
              <a:t>(C</a:t>
            </a:r>
            <a:r>
              <a:rPr lang="fr-FR" sz="1600" b="0" dirty="0" smtClean="0">
                <a:solidFill>
                  <a:srgbClr val="000000"/>
                </a:solidFill>
                <a:latin typeface="Arial Narrow" panose="020B0606020202030204" pitchFamily="34" charset="0"/>
                <a:cs typeface="Calibri" pitchFamily="34" charset="0"/>
              </a:rPr>
              <a:t>5</a:t>
            </a:r>
            <a:r>
              <a:rPr lang="fr-FR" b="0" dirty="0" smtClean="0">
                <a:solidFill>
                  <a:srgbClr val="000000"/>
                </a:solidFill>
                <a:latin typeface="Arial Narrow" panose="020B0606020202030204" pitchFamily="34" charset="0"/>
                <a:cs typeface="Calibri" pitchFamily="34" charset="0"/>
              </a:rPr>
              <a:t> </a:t>
            </a:r>
            <a:r>
              <a:rPr lang="fr-FR" b="0" dirty="0">
                <a:solidFill>
                  <a:srgbClr val="000000"/>
                </a:solidFill>
                <a:latin typeface="Arial Narrow" panose="020B0606020202030204" pitchFamily="34" charset="0"/>
                <a:cs typeface="Calibri" pitchFamily="34" charset="0"/>
              </a:rPr>
              <a:t>pour le glucose).</a:t>
            </a:r>
          </a:p>
        </p:txBody>
      </p:sp>
      <p:sp>
        <p:nvSpPr>
          <p:cNvPr id="47114" name="Text Box 63"/>
          <p:cNvSpPr txBox="1">
            <a:spLocks noChangeArrowheads="1"/>
          </p:cNvSpPr>
          <p:nvPr/>
        </p:nvSpPr>
        <p:spPr bwMode="auto">
          <a:xfrm>
            <a:off x="1640563" y="4787051"/>
            <a:ext cx="2010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b="0" dirty="0">
                <a:solidFill>
                  <a:srgbClr val="000000"/>
                </a:solidFill>
                <a:latin typeface="Symbol" panose="05050102010706020507" pitchFamily="18" charset="2"/>
                <a:cs typeface="Calibri" pitchFamily="34" charset="0"/>
              </a:rPr>
              <a:t>a</a:t>
            </a:r>
            <a:r>
              <a:rPr lang="fr-FR" b="0" dirty="0">
                <a:solidFill>
                  <a:srgbClr val="000000"/>
                </a:solidFill>
                <a:latin typeface="Arial Narrow" panose="020B0606020202030204" pitchFamily="34" charset="0"/>
                <a:cs typeface="Calibri" pitchFamily="34" charset="0"/>
              </a:rPr>
              <a:t>-D-</a:t>
            </a:r>
            <a:r>
              <a:rPr lang="fr-FR" b="0" dirty="0" err="1">
                <a:solidFill>
                  <a:srgbClr val="000000"/>
                </a:solidFill>
                <a:latin typeface="Arial Narrow" panose="020B0606020202030204" pitchFamily="34" charset="0"/>
                <a:cs typeface="Calibri" pitchFamily="34" charset="0"/>
              </a:rPr>
              <a:t>glucopyranose</a:t>
            </a:r>
            <a:endParaRPr lang="fr-FR" b="0" dirty="0">
              <a:solidFill>
                <a:srgbClr val="000000"/>
              </a:solidFill>
              <a:latin typeface="Arial Narrow" panose="020B0606020202030204" pitchFamily="34" charset="0"/>
              <a:cs typeface="Calibri" pitchFamily="34" charset="0"/>
            </a:endParaRPr>
          </a:p>
        </p:txBody>
      </p:sp>
      <p:sp>
        <p:nvSpPr>
          <p:cNvPr id="47115" name="Text Box 6"/>
          <p:cNvSpPr txBox="1">
            <a:spLocks noChangeAspect="1" noChangeArrowheads="1"/>
          </p:cNvSpPr>
          <p:nvPr/>
        </p:nvSpPr>
        <p:spPr bwMode="auto">
          <a:xfrm>
            <a:off x="5346702" y="4753716"/>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47116" name="Text Box 7"/>
          <p:cNvSpPr txBox="1">
            <a:spLocks noChangeAspect="1" noChangeArrowheads="1"/>
          </p:cNvSpPr>
          <p:nvPr/>
        </p:nvSpPr>
        <p:spPr bwMode="auto">
          <a:xfrm>
            <a:off x="4821238" y="3020166"/>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HO-C-H</a:t>
            </a:r>
          </a:p>
        </p:txBody>
      </p:sp>
      <p:sp>
        <p:nvSpPr>
          <p:cNvPr id="47117" name="Text Box 8"/>
          <p:cNvSpPr txBox="1">
            <a:spLocks noChangeAspect="1" noChangeArrowheads="1"/>
          </p:cNvSpPr>
          <p:nvPr/>
        </p:nvSpPr>
        <p:spPr bwMode="auto">
          <a:xfrm>
            <a:off x="5062540" y="4167929"/>
            <a:ext cx="102624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H-C-</a:t>
            </a:r>
            <a:r>
              <a:rPr lang="fr-FR" sz="2700" b="0">
                <a:solidFill>
                  <a:srgbClr val="FF0000"/>
                </a:solidFill>
                <a:latin typeface="Arial Narrow" panose="020B0606020202030204" pitchFamily="34" charset="0"/>
                <a:cs typeface="Calibri" pitchFamily="34" charset="0"/>
              </a:rPr>
              <a:t>O</a:t>
            </a:r>
          </a:p>
        </p:txBody>
      </p:sp>
      <p:sp>
        <p:nvSpPr>
          <p:cNvPr id="53" name="Line 9"/>
          <p:cNvSpPr>
            <a:spLocks noChangeAspect="1" noChangeShapeType="1"/>
          </p:cNvSpPr>
          <p:nvPr/>
        </p:nvSpPr>
        <p:spPr bwMode="auto">
          <a:xfrm flipV="1">
            <a:off x="5575300" y="4053630"/>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ln>
                <a:solidFill>
                  <a:sysClr val="windowText" lastClr="000000"/>
                </a:solidFill>
              </a:ln>
              <a:solidFill>
                <a:srgbClr val="000000"/>
              </a:solidFill>
              <a:latin typeface="Arial Narrow" panose="020B0606020202030204" pitchFamily="34" charset="0"/>
              <a:cs typeface="Calibri" pitchFamily="34" charset="0"/>
            </a:endParaRPr>
          </a:p>
        </p:txBody>
      </p:sp>
      <p:sp>
        <p:nvSpPr>
          <p:cNvPr id="54" name="Line 10"/>
          <p:cNvSpPr>
            <a:spLocks noChangeAspect="1" noChangeShapeType="1"/>
          </p:cNvSpPr>
          <p:nvPr/>
        </p:nvSpPr>
        <p:spPr bwMode="auto">
          <a:xfrm flipV="1">
            <a:off x="5575300" y="4596555"/>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ln>
                <a:solidFill>
                  <a:sysClr val="windowText" lastClr="000000"/>
                </a:solidFill>
              </a:ln>
              <a:solidFill>
                <a:srgbClr val="000000"/>
              </a:solidFill>
              <a:latin typeface="Arial Narrow" panose="020B0606020202030204" pitchFamily="34" charset="0"/>
              <a:cs typeface="Calibri" pitchFamily="34" charset="0"/>
            </a:endParaRPr>
          </a:p>
        </p:txBody>
      </p:sp>
      <p:sp>
        <p:nvSpPr>
          <p:cNvPr id="55" name="Line 11"/>
          <p:cNvSpPr>
            <a:spLocks noChangeAspect="1" noChangeShapeType="1"/>
          </p:cNvSpPr>
          <p:nvPr/>
        </p:nvSpPr>
        <p:spPr bwMode="auto">
          <a:xfrm flipV="1">
            <a:off x="5575300" y="3482130"/>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ln>
                <a:solidFill>
                  <a:sysClr val="windowText" lastClr="000000"/>
                </a:solidFill>
              </a:ln>
              <a:solidFill>
                <a:srgbClr val="000000"/>
              </a:solidFill>
              <a:latin typeface="Arial Narrow" panose="020B0606020202030204" pitchFamily="34" charset="0"/>
              <a:cs typeface="Calibri" pitchFamily="34" charset="0"/>
            </a:endParaRPr>
          </a:p>
        </p:txBody>
      </p:sp>
      <p:sp>
        <p:nvSpPr>
          <p:cNvPr id="47121" name="Text Box 12"/>
          <p:cNvSpPr txBox="1">
            <a:spLocks noChangeAspect="1" noChangeArrowheads="1"/>
          </p:cNvSpPr>
          <p:nvPr/>
        </p:nvSpPr>
        <p:spPr bwMode="auto">
          <a:xfrm>
            <a:off x="5048249" y="3615479"/>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H-C-OH</a:t>
            </a:r>
          </a:p>
        </p:txBody>
      </p:sp>
      <p:sp>
        <p:nvSpPr>
          <p:cNvPr id="57" name="Line 13"/>
          <p:cNvSpPr>
            <a:spLocks noChangeAspect="1" noChangeShapeType="1"/>
          </p:cNvSpPr>
          <p:nvPr/>
        </p:nvSpPr>
        <p:spPr bwMode="auto">
          <a:xfrm flipV="1">
            <a:off x="5575300" y="2891576"/>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ln>
                <a:solidFill>
                  <a:sysClr val="windowText" lastClr="000000"/>
                </a:solidFill>
              </a:ln>
              <a:solidFill>
                <a:srgbClr val="000000"/>
              </a:solidFill>
              <a:latin typeface="Arial Narrow" panose="020B0606020202030204" pitchFamily="34" charset="0"/>
              <a:cs typeface="Calibri" pitchFamily="34" charset="0"/>
            </a:endParaRPr>
          </a:p>
        </p:txBody>
      </p:sp>
      <p:sp>
        <p:nvSpPr>
          <p:cNvPr id="47123" name="Text Box 14"/>
          <p:cNvSpPr txBox="1">
            <a:spLocks noChangeAspect="1" noChangeArrowheads="1"/>
          </p:cNvSpPr>
          <p:nvPr/>
        </p:nvSpPr>
        <p:spPr bwMode="auto">
          <a:xfrm>
            <a:off x="5357815" y="1878754"/>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59" name="Line 15"/>
          <p:cNvSpPr>
            <a:spLocks noChangeAspect="1" noChangeShapeType="1"/>
          </p:cNvSpPr>
          <p:nvPr/>
        </p:nvSpPr>
        <p:spPr bwMode="auto">
          <a:xfrm flipV="1">
            <a:off x="5575300" y="2313726"/>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sz="2000">
              <a:ln>
                <a:solidFill>
                  <a:sysClr val="windowText" lastClr="000000"/>
                </a:solidFill>
              </a:ln>
              <a:solidFill>
                <a:srgbClr val="000000"/>
              </a:solidFill>
              <a:latin typeface="Arial Narrow" panose="020B0606020202030204" pitchFamily="34" charset="0"/>
              <a:cs typeface="Calibri" pitchFamily="34" charset="0"/>
            </a:endParaRPr>
          </a:p>
        </p:txBody>
      </p:sp>
      <p:sp>
        <p:nvSpPr>
          <p:cNvPr id="47125" name="Text Box 16"/>
          <p:cNvSpPr txBox="1">
            <a:spLocks noChangeAspect="1" noChangeArrowheads="1"/>
          </p:cNvSpPr>
          <p:nvPr/>
        </p:nvSpPr>
        <p:spPr bwMode="auto">
          <a:xfrm>
            <a:off x="5041900" y="2445491"/>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H-C-OH</a:t>
            </a:r>
          </a:p>
        </p:txBody>
      </p:sp>
      <p:sp>
        <p:nvSpPr>
          <p:cNvPr id="47126" name="Line 17"/>
          <p:cNvSpPr>
            <a:spLocks noChangeShapeType="1"/>
          </p:cNvSpPr>
          <p:nvPr/>
        </p:nvSpPr>
        <p:spPr bwMode="auto">
          <a:xfrm flipH="1" flipV="1">
            <a:off x="5245100" y="1832713"/>
            <a:ext cx="20955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27" name="Rectangle 18"/>
          <p:cNvSpPr>
            <a:spLocks noChangeArrowheads="1"/>
          </p:cNvSpPr>
          <p:nvPr/>
        </p:nvSpPr>
        <p:spPr bwMode="auto">
          <a:xfrm>
            <a:off x="4959351" y="1409001"/>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7128" name="Text Box 19"/>
          <p:cNvSpPr txBox="1">
            <a:spLocks noChangeArrowheads="1"/>
          </p:cNvSpPr>
          <p:nvPr/>
        </p:nvSpPr>
        <p:spPr bwMode="auto">
          <a:xfrm>
            <a:off x="5553075" y="167872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47129" name="Text Box 20"/>
          <p:cNvSpPr txBox="1">
            <a:spLocks noChangeArrowheads="1"/>
          </p:cNvSpPr>
          <p:nvPr/>
        </p:nvSpPr>
        <p:spPr bwMode="auto">
          <a:xfrm>
            <a:off x="5553075" y="226927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47130" name="Text Box 21"/>
          <p:cNvSpPr txBox="1">
            <a:spLocks noChangeArrowheads="1"/>
          </p:cNvSpPr>
          <p:nvPr/>
        </p:nvSpPr>
        <p:spPr bwMode="auto">
          <a:xfrm>
            <a:off x="5553075" y="285982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47131" name="Text Box 22"/>
          <p:cNvSpPr txBox="1">
            <a:spLocks noChangeArrowheads="1"/>
          </p:cNvSpPr>
          <p:nvPr/>
        </p:nvSpPr>
        <p:spPr bwMode="auto">
          <a:xfrm>
            <a:off x="5572125" y="346942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47132" name="Text Box 23"/>
          <p:cNvSpPr txBox="1">
            <a:spLocks noChangeArrowheads="1"/>
          </p:cNvSpPr>
          <p:nvPr/>
        </p:nvSpPr>
        <p:spPr bwMode="auto">
          <a:xfrm>
            <a:off x="5572125" y="402187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47133" name="Text Box 24"/>
          <p:cNvSpPr txBox="1">
            <a:spLocks noChangeArrowheads="1"/>
          </p:cNvSpPr>
          <p:nvPr/>
        </p:nvSpPr>
        <p:spPr bwMode="auto">
          <a:xfrm>
            <a:off x="5572125" y="453622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47134" name="Line 64"/>
          <p:cNvSpPr>
            <a:spLocks noChangeShapeType="1"/>
          </p:cNvSpPr>
          <p:nvPr/>
        </p:nvSpPr>
        <p:spPr bwMode="auto">
          <a:xfrm flipV="1">
            <a:off x="5715002" y="1832713"/>
            <a:ext cx="209550" cy="2095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35" name="Rectangle 66"/>
          <p:cNvSpPr>
            <a:spLocks noChangeArrowheads="1"/>
          </p:cNvSpPr>
          <p:nvPr/>
        </p:nvSpPr>
        <p:spPr bwMode="auto">
          <a:xfrm>
            <a:off x="5861053" y="1505691"/>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FF"/>
                </a:solidFill>
                <a:latin typeface="Arial Narrow" panose="020B0606020202030204" pitchFamily="34" charset="0"/>
                <a:cs typeface="Calibri" pitchFamily="34" charset="0"/>
              </a:rPr>
              <a:t>OH</a:t>
            </a:r>
          </a:p>
        </p:txBody>
      </p:sp>
      <p:sp>
        <p:nvSpPr>
          <p:cNvPr id="47136" name="Freeform 67"/>
          <p:cNvSpPr>
            <a:spLocks/>
          </p:cNvSpPr>
          <p:nvPr/>
        </p:nvSpPr>
        <p:spPr bwMode="auto">
          <a:xfrm>
            <a:off x="5740402" y="2150213"/>
            <a:ext cx="711200" cy="2286000"/>
          </a:xfrm>
          <a:custGeom>
            <a:avLst/>
            <a:gdLst>
              <a:gd name="T0" fmla="*/ 0 w 448"/>
              <a:gd name="T1" fmla="*/ 0 h 1408"/>
              <a:gd name="T2" fmla="*/ 2147483647 w 448"/>
              <a:gd name="T3" fmla="*/ 0 h 1408"/>
              <a:gd name="T4" fmla="*/ 2147483647 w 448"/>
              <a:gd name="T5" fmla="*/ 2147483647 h 1408"/>
              <a:gd name="T6" fmla="*/ 2147483647 w 448"/>
              <a:gd name="T7" fmla="*/ 2147483647 h 1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 h="1408">
                <a:moveTo>
                  <a:pt x="0" y="0"/>
                </a:moveTo>
                <a:lnTo>
                  <a:pt x="448" y="0"/>
                </a:lnTo>
                <a:lnTo>
                  <a:pt x="448" y="1408"/>
                </a:lnTo>
                <a:lnTo>
                  <a:pt x="256" y="1408"/>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nvGrpSpPr>
          <p:cNvPr id="72" name="Group 70"/>
          <p:cNvGrpSpPr>
            <a:grpSpLocks/>
          </p:cNvGrpSpPr>
          <p:nvPr/>
        </p:nvGrpSpPr>
        <p:grpSpPr bwMode="auto">
          <a:xfrm>
            <a:off x="6540500" y="1680313"/>
            <a:ext cx="457200" cy="2794000"/>
            <a:chOff x="4440" y="1960"/>
            <a:chExt cx="288" cy="1760"/>
          </a:xfrm>
        </p:grpSpPr>
        <p:sp>
          <p:nvSpPr>
            <p:cNvPr id="47179" name="AutoShape 68"/>
            <p:cNvSpPr>
              <a:spLocks noChangeArrowheads="1"/>
            </p:cNvSpPr>
            <p:nvPr/>
          </p:nvSpPr>
          <p:spPr bwMode="auto">
            <a:xfrm>
              <a:off x="4440" y="1960"/>
              <a:ext cx="288" cy="56"/>
            </a:xfrm>
            <a:prstGeom prst="leftArrow">
              <a:avLst>
                <a:gd name="adj1" fmla="val 50000"/>
                <a:gd name="adj2" fmla="val 128571"/>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7180" name="AutoShape 69"/>
            <p:cNvSpPr>
              <a:spLocks noChangeArrowheads="1"/>
            </p:cNvSpPr>
            <p:nvPr/>
          </p:nvSpPr>
          <p:spPr bwMode="auto">
            <a:xfrm>
              <a:off x="4440" y="3664"/>
              <a:ext cx="288" cy="56"/>
            </a:xfrm>
            <a:prstGeom prst="leftArrow">
              <a:avLst>
                <a:gd name="adj1" fmla="val 50000"/>
                <a:gd name="adj2" fmla="val 128571"/>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grpSp>
      <p:grpSp>
        <p:nvGrpSpPr>
          <p:cNvPr id="75" name="Group 75"/>
          <p:cNvGrpSpPr>
            <a:grpSpLocks/>
          </p:cNvGrpSpPr>
          <p:nvPr/>
        </p:nvGrpSpPr>
        <p:grpSpPr bwMode="auto">
          <a:xfrm>
            <a:off x="6826253" y="2818555"/>
            <a:ext cx="1495426" cy="795337"/>
            <a:chOff x="4567" y="2559"/>
            <a:chExt cx="942" cy="501"/>
          </a:xfrm>
        </p:grpSpPr>
        <p:sp>
          <p:nvSpPr>
            <p:cNvPr id="47177" name="Text Box 73"/>
            <p:cNvSpPr txBox="1">
              <a:spLocks noChangeArrowheads="1"/>
            </p:cNvSpPr>
            <p:nvPr/>
          </p:nvSpPr>
          <p:spPr bwMode="auto">
            <a:xfrm>
              <a:off x="4567" y="2559"/>
              <a:ext cx="9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a:solidFill>
                    <a:srgbClr val="FF0000"/>
                  </a:solidFill>
                  <a:latin typeface="Arial Narrow" panose="020B0606020202030204" pitchFamily="34" charset="0"/>
                  <a:cs typeface="Calibri" pitchFamily="34" charset="0"/>
                </a:rPr>
                <a:t>MEME COTE</a:t>
              </a:r>
            </a:p>
          </p:txBody>
        </p:sp>
        <p:sp>
          <p:nvSpPr>
            <p:cNvPr id="47178" name="Text Box 74"/>
            <p:cNvSpPr txBox="1">
              <a:spLocks noChangeArrowheads="1"/>
            </p:cNvSpPr>
            <p:nvPr/>
          </p:nvSpPr>
          <p:spPr bwMode="auto">
            <a:xfrm>
              <a:off x="4891" y="2656"/>
              <a:ext cx="3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50000"/>
                </a:spcBef>
                <a:spcAft>
                  <a:spcPct val="0"/>
                </a:spcAft>
              </a:pPr>
              <a:r>
                <a:rPr lang="fr-FR" sz="3600" dirty="0">
                  <a:solidFill>
                    <a:srgbClr val="FF0000"/>
                  </a:solidFill>
                  <a:latin typeface="Symbol" panose="05050102010706020507" pitchFamily="18" charset="2"/>
                  <a:cs typeface="Calibri" pitchFamily="34" charset="0"/>
                </a:rPr>
                <a:t>a</a:t>
              </a:r>
            </a:p>
          </p:txBody>
        </p:sp>
      </p:grpSp>
      <p:sp>
        <p:nvSpPr>
          <p:cNvPr id="47140" name="Rectangle 69"/>
          <p:cNvSpPr>
            <a:spLocks noChangeArrowheads="1"/>
          </p:cNvSpPr>
          <p:nvPr/>
        </p:nvSpPr>
        <p:spPr bwMode="auto">
          <a:xfrm>
            <a:off x="2495552" y="3853601"/>
            <a:ext cx="539750" cy="74612"/>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7141" name="Text Box 70"/>
          <p:cNvSpPr txBox="1">
            <a:spLocks noChangeArrowheads="1"/>
          </p:cNvSpPr>
          <p:nvPr/>
        </p:nvSpPr>
        <p:spPr bwMode="auto">
          <a:xfrm>
            <a:off x="2107519" y="3626591"/>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7142" name="Text Box 71"/>
          <p:cNvSpPr txBox="1">
            <a:spLocks noChangeArrowheads="1"/>
          </p:cNvSpPr>
          <p:nvPr/>
        </p:nvSpPr>
        <p:spPr bwMode="auto">
          <a:xfrm>
            <a:off x="3045733" y="3631354"/>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a:t>
            </a:r>
          </a:p>
        </p:txBody>
      </p:sp>
      <p:sp>
        <p:nvSpPr>
          <p:cNvPr id="47143" name="AutoShape 72"/>
          <p:cNvSpPr>
            <a:spLocks noChangeArrowheads="1"/>
          </p:cNvSpPr>
          <p:nvPr/>
        </p:nvSpPr>
        <p:spPr bwMode="auto">
          <a:xfrm rot="-1800000">
            <a:off x="2014538" y="3248763"/>
            <a:ext cx="74612"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7144" name="AutoShape 73"/>
          <p:cNvSpPr>
            <a:spLocks noChangeArrowheads="1"/>
          </p:cNvSpPr>
          <p:nvPr/>
        </p:nvSpPr>
        <p:spPr bwMode="auto">
          <a:xfrm rot="1800000">
            <a:off x="3414713" y="3248763"/>
            <a:ext cx="74612" cy="539750"/>
          </a:xfrm>
          <a:prstGeom prst="triangle">
            <a:avLst>
              <a:gd name="adj" fmla="val 5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47145" name="Text Box 74"/>
          <p:cNvSpPr txBox="1">
            <a:spLocks noChangeArrowheads="1"/>
          </p:cNvSpPr>
          <p:nvPr/>
        </p:nvSpPr>
        <p:spPr bwMode="auto">
          <a:xfrm>
            <a:off x="1660526" y="2859829"/>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7146" name="Text Box 75"/>
          <p:cNvSpPr txBox="1">
            <a:spLocks noChangeArrowheads="1"/>
          </p:cNvSpPr>
          <p:nvPr/>
        </p:nvSpPr>
        <p:spPr bwMode="auto">
          <a:xfrm>
            <a:off x="3436940" y="2859829"/>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a:t>
            </a:r>
          </a:p>
        </p:txBody>
      </p:sp>
      <p:sp>
        <p:nvSpPr>
          <p:cNvPr id="47147" name="Line 76"/>
          <p:cNvSpPr>
            <a:spLocks noChangeShapeType="1"/>
          </p:cNvSpPr>
          <p:nvPr/>
        </p:nvSpPr>
        <p:spPr bwMode="auto">
          <a:xfrm rot="1800000" flipV="1">
            <a:off x="2052638" y="2458188"/>
            <a:ext cx="0" cy="539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48" name="Text Box 77"/>
          <p:cNvSpPr txBox="1">
            <a:spLocks noChangeArrowheads="1"/>
          </p:cNvSpPr>
          <p:nvPr/>
        </p:nvSpPr>
        <p:spPr bwMode="auto">
          <a:xfrm>
            <a:off x="2041526" y="2121641"/>
            <a:ext cx="138371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          </a:t>
            </a:r>
            <a:r>
              <a:rPr lang="fr-FR" sz="2700" b="0">
                <a:solidFill>
                  <a:srgbClr val="FF0000"/>
                </a:solidFill>
                <a:latin typeface="Arial Narrow" panose="020B0606020202030204" pitchFamily="34" charset="0"/>
                <a:cs typeface="Calibri" pitchFamily="34" charset="0"/>
              </a:rPr>
              <a:t>O</a:t>
            </a:r>
          </a:p>
        </p:txBody>
      </p:sp>
      <p:sp>
        <p:nvSpPr>
          <p:cNvPr id="47149" name="Text Box 78"/>
          <p:cNvSpPr txBox="1">
            <a:spLocks noChangeArrowheads="1"/>
          </p:cNvSpPr>
          <p:nvPr/>
        </p:nvSpPr>
        <p:spPr bwMode="auto">
          <a:xfrm>
            <a:off x="2041527" y="1454891"/>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47150" name="Line 79"/>
          <p:cNvSpPr>
            <a:spLocks noChangeShapeType="1"/>
          </p:cNvSpPr>
          <p:nvPr/>
        </p:nvSpPr>
        <p:spPr bwMode="auto">
          <a:xfrm>
            <a:off x="2266950" y="1858117"/>
            <a:ext cx="0" cy="360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51" name="Line 80"/>
          <p:cNvSpPr>
            <a:spLocks noChangeShapeType="1"/>
          </p:cNvSpPr>
          <p:nvPr/>
        </p:nvSpPr>
        <p:spPr bwMode="auto">
          <a:xfrm flipV="1">
            <a:off x="3657600" y="265345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52" name="Rectangle 81"/>
          <p:cNvSpPr>
            <a:spLocks noChangeArrowheads="1"/>
          </p:cNvSpPr>
          <p:nvPr/>
        </p:nvSpPr>
        <p:spPr bwMode="auto">
          <a:xfrm>
            <a:off x="3461657" y="223276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000000"/>
                </a:solidFill>
                <a:latin typeface="Arial Narrow" panose="020B0606020202030204" pitchFamily="34" charset="0"/>
                <a:cs typeface="Calibri" pitchFamily="34" charset="0"/>
              </a:rPr>
              <a:t>H</a:t>
            </a:r>
          </a:p>
        </p:txBody>
      </p:sp>
      <p:sp>
        <p:nvSpPr>
          <p:cNvPr id="47153" name="Line 82"/>
          <p:cNvSpPr>
            <a:spLocks noChangeShapeType="1"/>
          </p:cNvSpPr>
          <p:nvPr/>
        </p:nvSpPr>
        <p:spPr bwMode="auto">
          <a:xfrm flipV="1">
            <a:off x="1860550" y="271695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54" name="Rectangle 83"/>
          <p:cNvSpPr>
            <a:spLocks noChangeArrowheads="1"/>
          </p:cNvSpPr>
          <p:nvPr/>
        </p:nvSpPr>
        <p:spPr bwMode="auto">
          <a:xfrm>
            <a:off x="1664606" y="2308966"/>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7155" name="Line 84"/>
          <p:cNvSpPr>
            <a:spLocks noChangeShapeType="1"/>
          </p:cNvSpPr>
          <p:nvPr/>
        </p:nvSpPr>
        <p:spPr bwMode="auto">
          <a:xfrm flipV="1">
            <a:off x="2266950" y="255185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56" name="Rectangle 85"/>
          <p:cNvSpPr>
            <a:spLocks noChangeArrowheads="1"/>
          </p:cNvSpPr>
          <p:nvPr/>
        </p:nvSpPr>
        <p:spPr bwMode="auto">
          <a:xfrm>
            <a:off x="2044700" y="2683616"/>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7157" name="Line 86"/>
          <p:cNvSpPr>
            <a:spLocks noChangeShapeType="1"/>
          </p:cNvSpPr>
          <p:nvPr/>
        </p:nvSpPr>
        <p:spPr bwMode="auto">
          <a:xfrm flipV="1">
            <a:off x="1860550" y="327575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58" name="Rectangle 87"/>
          <p:cNvSpPr>
            <a:spLocks noChangeArrowheads="1"/>
          </p:cNvSpPr>
          <p:nvPr/>
        </p:nvSpPr>
        <p:spPr bwMode="auto">
          <a:xfrm>
            <a:off x="1445911" y="3398317"/>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000000"/>
                </a:solidFill>
                <a:latin typeface="Arial Narrow" panose="020B0606020202030204" pitchFamily="34" charset="0"/>
                <a:cs typeface="Calibri" pitchFamily="34" charset="0"/>
              </a:rPr>
              <a:t>HO</a:t>
            </a:r>
          </a:p>
        </p:txBody>
      </p:sp>
      <p:sp>
        <p:nvSpPr>
          <p:cNvPr id="47159" name="Line 88"/>
          <p:cNvSpPr>
            <a:spLocks noChangeShapeType="1"/>
          </p:cNvSpPr>
          <p:nvPr/>
        </p:nvSpPr>
        <p:spPr bwMode="auto">
          <a:xfrm>
            <a:off x="2387602" y="2386751"/>
            <a:ext cx="6508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60" name="Line 89"/>
          <p:cNvSpPr>
            <a:spLocks noChangeShapeType="1"/>
          </p:cNvSpPr>
          <p:nvPr/>
        </p:nvSpPr>
        <p:spPr bwMode="auto">
          <a:xfrm flipV="1">
            <a:off x="3238500" y="350435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61" name="Rectangle 90"/>
          <p:cNvSpPr>
            <a:spLocks noChangeArrowheads="1"/>
          </p:cNvSpPr>
          <p:nvPr/>
        </p:nvSpPr>
        <p:spPr bwMode="auto">
          <a:xfrm>
            <a:off x="3009901" y="3096366"/>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7162" name="Line 91"/>
          <p:cNvSpPr>
            <a:spLocks noChangeShapeType="1"/>
          </p:cNvSpPr>
          <p:nvPr/>
        </p:nvSpPr>
        <p:spPr bwMode="auto">
          <a:xfrm flipV="1">
            <a:off x="3238500" y="405045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63" name="Rectangle 92"/>
          <p:cNvSpPr>
            <a:spLocks noChangeArrowheads="1"/>
          </p:cNvSpPr>
          <p:nvPr/>
        </p:nvSpPr>
        <p:spPr bwMode="auto">
          <a:xfrm>
            <a:off x="2805115" y="4175866"/>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HO</a:t>
            </a:r>
          </a:p>
        </p:txBody>
      </p:sp>
      <p:sp>
        <p:nvSpPr>
          <p:cNvPr id="47164" name="Line 93"/>
          <p:cNvSpPr>
            <a:spLocks noChangeShapeType="1"/>
          </p:cNvSpPr>
          <p:nvPr/>
        </p:nvSpPr>
        <p:spPr bwMode="auto">
          <a:xfrm flipV="1">
            <a:off x="2305050" y="349165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65" name="Rectangle 94"/>
          <p:cNvSpPr>
            <a:spLocks noChangeArrowheads="1"/>
          </p:cNvSpPr>
          <p:nvPr/>
        </p:nvSpPr>
        <p:spPr bwMode="auto">
          <a:xfrm>
            <a:off x="2076452" y="3083666"/>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OH</a:t>
            </a:r>
          </a:p>
        </p:txBody>
      </p:sp>
      <p:sp>
        <p:nvSpPr>
          <p:cNvPr id="47166" name="Line 95"/>
          <p:cNvSpPr>
            <a:spLocks noChangeShapeType="1"/>
          </p:cNvSpPr>
          <p:nvPr/>
        </p:nvSpPr>
        <p:spPr bwMode="auto">
          <a:xfrm flipV="1">
            <a:off x="2305050" y="403775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67" name="Rectangle 96"/>
          <p:cNvSpPr>
            <a:spLocks noChangeArrowheads="1"/>
          </p:cNvSpPr>
          <p:nvPr/>
        </p:nvSpPr>
        <p:spPr bwMode="auto">
          <a:xfrm>
            <a:off x="2076451" y="4163166"/>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H</a:t>
            </a:r>
          </a:p>
        </p:txBody>
      </p:sp>
      <p:sp>
        <p:nvSpPr>
          <p:cNvPr id="47168" name="Text Box 97"/>
          <p:cNvSpPr txBox="1">
            <a:spLocks noChangeArrowheads="1"/>
          </p:cNvSpPr>
          <p:nvPr/>
        </p:nvSpPr>
        <p:spPr bwMode="auto">
          <a:xfrm>
            <a:off x="3790951" y="294396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47169" name="Text Box 98"/>
          <p:cNvSpPr txBox="1">
            <a:spLocks noChangeArrowheads="1"/>
          </p:cNvSpPr>
          <p:nvPr/>
        </p:nvSpPr>
        <p:spPr bwMode="auto">
          <a:xfrm>
            <a:off x="3432176" y="37758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47170" name="Text Box 99"/>
          <p:cNvSpPr txBox="1">
            <a:spLocks noChangeArrowheads="1"/>
          </p:cNvSpPr>
          <p:nvPr/>
        </p:nvSpPr>
        <p:spPr bwMode="auto">
          <a:xfrm>
            <a:off x="2003425" y="38520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47171" name="Text Box 100"/>
          <p:cNvSpPr txBox="1">
            <a:spLocks noChangeArrowheads="1"/>
          </p:cNvSpPr>
          <p:nvPr/>
        </p:nvSpPr>
        <p:spPr bwMode="auto">
          <a:xfrm>
            <a:off x="1489076" y="299476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47172" name="Text Box 101"/>
          <p:cNvSpPr txBox="1">
            <a:spLocks noChangeArrowheads="1"/>
          </p:cNvSpPr>
          <p:nvPr/>
        </p:nvSpPr>
        <p:spPr bwMode="auto">
          <a:xfrm>
            <a:off x="2346325" y="196606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47173" name="Text Box 102"/>
          <p:cNvSpPr txBox="1">
            <a:spLocks noChangeArrowheads="1"/>
          </p:cNvSpPr>
          <p:nvPr/>
        </p:nvSpPr>
        <p:spPr bwMode="auto">
          <a:xfrm>
            <a:off x="1851025" y="15279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sp>
        <p:nvSpPr>
          <p:cNvPr id="47174" name="Line 103"/>
          <p:cNvSpPr>
            <a:spLocks noChangeShapeType="1"/>
          </p:cNvSpPr>
          <p:nvPr/>
        </p:nvSpPr>
        <p:spPr bwMode="auto">
          <a:xfrm rot="-1800000" flipH="1" flipV="1">
            <a:off x="3435350" y="2451838"/>
            <a:ext cx="0" cy="5397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75" name="Line 104"/>
          <p:cNvSpPr>
            <a:spLocks noChangeShapeType="1"/>
          </p:cNvSpPr>
          <p:nvPr/>
        </p:nvSpPr>
        <p:spPr bwMode="auto">
          <a:xfrm flipV="1">
            <a:off x="3660775" y="3264638"/>
            <a:ext cx="0" cy="2476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176" name="Rectangle 105"/>
          <p:cNvSpPr>
            <a:spLocks noChangeArrowheads="1"/>
          </p:cNvSpPr>
          <p:nvPr/>
        </p:nvSpPr>
        <p:spPr bwMode="auto">
          <a:xfrm>
            <a:off x="3441701" y="3390054"/>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a:solidFill>
                  <a:srgbClr val="0000FF"/>
                </a:solidFill>
                <a:latin typeface="Arial Narrow" panose="020B0606020202030204" pitchFamily="34" charset="0"/>
                <a:cs typeface="Calibri" pitchFamily="34" charset="0"/>
              </a:rPr>
              <a:t>OH</a:t>
            </a:r>
          </a:p>
        </p:txBody>
      </p:sp>
      <p:sp>
        <p:nvSpPr>
          <p:cNvPr id="78" name="Forme libre 77"/>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84" name="Triangle isocèle 83"/>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85" name="Triangle isocèle 84"/>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86" name="Image 85"/>
          <p:cNvPicPr>
            <a:picLocks noChangeAspect="1"/>
          </p:cNvPicPr>
          <p:nvPr/>
        </p:nvPicPr>
        <p:blipFill>
          <a:blip r:embed="rId2" cstate="print"/>
          <a:stretch>
            <a:fillRect/>
          </a:stretch>
        </p:blipFill>
        <p:spPr>
          <a:xfrm>
            <a:off x="7680192" y="133387"/>
            <a:ext cx="1122991" cy="687247"/>
          </a:xfrm>
          <a:prstGeom prst="rect">
            <a:avLst/>
          </a:prstGeom>
        </p:spPr>
      </p:pic>
      <p:sp>
        <p:nvSpPr>
          <p:cNvPr id="87"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88"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pic>
        <p:nvPicPr>
          <p:cNvPr id="89" name="Picture 17" descr="j04326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254" y="6165304"/>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410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ppt_w/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 calcmode="lin" valueType="num">
                                      <p:cBhvr>
                                        <p:cTn id="9" dur="1000" fill="hold"/>
                                        <p:tgtEl>
                                          <p:spTgt spid="9"/>
                                        </p:tgtEl>
                                        <p:attrNameLst>
                                          <p:attrName>ppt_w</p:attrName>
                                        </p:attrNameLst>
                                      </p:cBhvr>
                                      <p:tavLst>
                                        <p:tav tm="0">
                                          <p:val>
                                            <p:fltVal val="0"/>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ppt_w</p:attrName>
                                        </p:attrNameLst>
                                      </p:cBhvr>
                                      <p:tavLst>
                                        <p:tav tm="0">
                                          <p:val>
                                            <p:fltVal val="0"/>
                                          </p:val>
                                        </p:tav>
                                        <p:tav tm="100000">
                                          <p:val>
                                            <p:strVal val="#ppt_w"/>
                                          </p:val>
                                        </p:tav>
                                      </p:tavLst>
                                    </p:anim>
                                    <p:anim calcmode="lin" valueType="num">
                                      <p:cBhvr>
                                        <p:cTn id="23" dur="500" fill="hold"/>
                                        <p:tgtEl>
                                          <p:spTgt spid="75"/>
                                        </p:tgtEl>
                                        <p:attrNameLst>
                                          <p:attrName>ppt_h</p:attrName>
                                        </p:attrNameLst>
                                      </p:cBhvr>
                                      <p:tavLst>
                                        <p:tav tm="0">
                                          <p:val>
                                            <p:fltVal val="0"/>
                                          </p:val>
                                        </p:tav>
                                        <p:tav tm="100000">
                                          <p:val>
                                            <p:strVal val="#ppt_h"/>
                                          </p:val>
                                        </p:tav>
                                      </p:tavLst>
                                    </p:anim>
                                    <p:animEffect transition="in" filter="fade">
                                      <p:cBhvr>
                                        <p:cTn id="2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956" y="1600339"/>
            <a:ext cx="8702532" cy="4708981"/>
          </a:xfrm>
          <a:prstGeom prst="rect">
            <a:avLst/>
          </a:prstGeom>
        </p:spPr>
        <p:txBody>
          <a:bodyPr wrap="square">
            <a:spAutoFit/>
          </a:bodyPr>
          <a:lstStyle/>
          <a:p>
            <a:pPr algn="just" fontAlgn="base">
              <a:spcBef>
                <a:spcPct val="0"/>
              </a:spcBef>
              <a:spcAft>
                <a:spcPct val="0"/>
              </a:spcAft>
              <a:defRPr/>
            </a:pPr>
            <a:r>
              <a:rPr lang="fr-FR" sz="2000" b="1" dirty="0">
                <a:solidFill>
                  <a:srgbClr val="0070C0"/>
                </a:solidFill>
                <a:latin typeface="Arial Narrow" panose="020B0606020202030204" pitchFamily="34" charset="0"/>
                <a:cs typeface="Calibri" pitchFamily="34" charset="0"/>
              </a:rPr>
              <a:t>Représentation de Haworth :</a:t>
            </a:r>
          </a:p>
          <a:p>
            <a:pPr algn="just" fontAlgn="base">
              <a:spcBef>
                <a:spcPct val="0"/>
              </a:spcBef>
              <a:spcAft>
                <a:spcPct val="0"/>
              </a:spcAft>
              <a:defRPr/>
            </a:pPr>
            <a:endParaRPr lang="fr-FR" sz="2000" dirty="0">
              <a:solidFill>
                <a:srgbClr val="000000"/>
              </a:solidFill>
              <a:latin typeface="Arial Narrow" panose="020B0606020202030204" pitchFamily="34" charset="0"/>
              <a:cs typeface="Calibri" pitchFamily="34" charset="0"/>
            </a:endParaRPr>
          </a:p>
          <a:p>
            <a:pPr algn="just" fontAlgn="base">
              <a:spcBef>
                <a:spcPct val="0"/>
              </a:spcBef>
              <a:spcAft>
                <a:spcPct val="0"/>
              </a:spcAft>
              <a:defRPr/>
            </a:pPr>
            <a:r>
              <a:rPr lang="fr-FR" sz="2000" dirty="0">
                <a:solidFill>
                  <a:srgbClr val="000000"/>
                </a:solidFill>
                <a:latin typeface="Arial Narrow" panose="020B0606020202030204" pitchFamily="34" charset="0"/>
                <a:cs typeface="Calibri" pitchFamily="34" charset="0"/>
              </a:rPr>
              <a:t>• cycle horizontal et plan</a:t>
            </a:r>
          </a:p>
          <a:p>
            <a:pPr algn="just" fontAlgn="base">
              <a:spcBef>
                <a:spcPct val="0"/>
              </a:spcBef>
              <a:spcAft>
                <a:spcPct val="0"/>
              </a:spcAft>
              <a:defRPr/>
            </a:pPr>
            <a:endParaRPr lang="fr-FR" sz="2000" dirty="0">
              <a:solidFill>
                <a:srgbClr val="000000"/>
              </a:solidFill>
              <a:latin typeface="Arial Narrow" panose="020B0606020202030204" pitchFamily="34" charset="0"/>
              <a:cs typeface="Calibri" pitchFamily="34" charset="0"/>
            </a:endParaRPr>
          </a:p>
          <a:p>
            <a:pPr algn="just" fontAlgn="base">
              <a:spcBef>
                <a:spcPct val="0"/>
              </a:spcBef>
              <a:spcAft>
                <a:spcPct val="0"/>
              </a:spcAft>
              <a:defRPr/>
            </a:pPr>
            <a:r>
              <a:rPr lang="fr-FR" sz="2000" dirty="0">
                <a:solidFill>
                  <a:srgbClr val="000000"/>
                </a:solidFill>
                <a:latin typeface="Arial Narrow" panose="020B0606020202030204" pitchFamily="34" charset="0"/>
                <a:cs typeface="Calibri" pitchFamily="34" charset="0"/>
              </a:rPr>
              <a:t>• pont </a:t>
            </a:r>
            <a:r>
              <a:rPr lang="fr-FR" sz="2000" dirty="0" err="1">
                <a:solidFill>
                  <a:srgbClr val="000000"/>
                </a:solidFill>
                <a:latin typeface="Arial Narrow" panose="020B0606020202030204" pitchFamily="34" charset="0"/>
                <a:cs typeface="Calibri" pitchFamily="34" charset="0"/>
              </a:rPr>
              <a:t>oxydique</a:t>
            </a:r>
            <a:r>
              <a:rPr lang="fr-FR" sz="2000" dirty="0">
                <a:solidFill>
                  <a:srgbClr val="000000"/>
                </a:solidFill>
                <a:latin typeface="Arial Narrow" panose="020B0606020202030204" pitchFamily="34" charset="0"/>
                <a:cs typeface="Calibri" pitchFamily="34" charset="0"/>
              </a:rPr>
              <a:t> en arrière du plan</a:t>
            </a:r>
          </a:p>
          <a:p>
            <a:pPr algn="just" fontAlgn="base">
              <a:spcBef>
                <a:spcPct val="0"/>
              </a:spcBef>
              <a:spcAft>
                <a:spcPct val="0"/>
              </a:spcAft>
              <a:defRPr/>
            </a:pPr>
            <a:endParaRPr lang="fr-FR" sz="2000" dirty="0">
              <a:solidFill>
                <a:srgbClr val="000000"/>
              </a:solidFill>
              <a:latin typeface="Arial Narrow" panose="020B0606020202030204" pitchFamily="34" charset="0"/>
              <a:cs typeface="Calibri" pitchFamily="34" charset="0"/>
            </a:endParaRPr>
          </a:p>
          <a:p>
            <a:pPr algn="just" fontAlgn="base">
              <a:spcBef>
                <a:spcPct val="0"/>
              </a:spcBef>
              <a:spcAft>
                <a:spcPct val="0"/>
              </a:spcAft>
              <a:defRPr/>
            </a:pPr>
            <a:r>
              <a:rPr lang="fr-FR" sz="2000" dirty="0">
                <a:solidFill>
                  <a:srgbClr val="000000"/>
                </a:solidFill>
                <a:latin typeface="Arial Narrow" panose="020B0606020202030204" pitchFamily="34" charset="0"/>
                <a:cs typeface="Calibri" pitchFamily="34" charset="0"/>
              </a:rPr>
              <a:t>• numérotation des carbones dans le sens des aiguilles d’une montre</a:t>
            </a:r>
          </a:p>
          <a:p>
            <a:pPr algn="just" fontAlgn="base">
              <a:spcBef>
                <a:spcPct val="0"/>
              </a:spcBef>
              <a:spcAft>
                <a:spcPct val="0"/>
              </a:spcAft>
              <a:defRPr/>
            </a:pPr>
            <a:endParaRPr lang="fr-FR" sz="2000" dirty="0">
              <a:solidFill>
                <a:srgbClr val="000000"/>
              </a:solidFill>
              <a:latin typeface="Arial Narrow" panose="020B0606020202030204" pitchFamily="34" charset="0"/>
              <a:cs typeface="Calibri" pitchFamily="34" charset="0"/>
            </a:endParaRPr>
          </a:p>
          <a:p>
            <a:pPr algn="just" fontAlgn="base">
              <a:spcBef>
                <a:spcPct val="0"/>
              </a:spcBef>
              <a:spcAft>
                <a:spcPct val="0"/>
              </a:spcAft>
              <a:defRPr/>
            </a:pPr>
            <a:r>
              <a:rPr lang="fr-FR" sz="2000" dirty="0">
                <a:solidFill>
                  <a:srgbClr val="000000"/>
                </a:solidFill>
                <a:latin typeface="Arial Narrow" panose="020B0606020202030204" pitchFamily="34" charset="0"/>
                <a:cs typeface="Calibri" pitchFamily="34" charset="0"/>
              </a:rPr>
              <a:t>• les substituants n’appartenant pas au cycle sont placés au-dessus ou au dessous du plan en respectant la configuration des C*</a:t>
            </a:r>
          </a:p>
          <a:p>
            <a:pPr algn="just" fontAlgn="base">
              <a:spcBef>
                <a:spcPct val="0"/>
              </a:spcBef>
              <a:spcAft>
                <a:spcPct val="0"/>
              </a:spcAft>
              <a:defRPr/>
            </a:pPr>
            <a:endParaRPr lang="fr-FR" sz="2000" dirty="0">
              <a:solidFill>
                <a:srgbClr val="000000"/>
              </a:solidFill>
              <a:latin typeface="Arial Narrow" panose="020B0606020202030204" pitchFamily="34" charset="0"/>
              <a:cs typeface="Calibri" pitchFamily="34" charset="0"/>
            </a:endParaRPr>
          </a:p>
          <a:p>
            <a:pPr algn="just" fontAlgn="base">
              <a:spcBef>
                <a:spcPct val="0"/>
              </a:spcBef>
              <a:spcAft>
                <a:spcPct val="0"/>
              </a:spcAft>
              <a:defRPr/>
            </a:pPr>
            <a:r>
              <a:rPr lang="fr-FR" sz="2000" dirty="0">
                <a:solidFill>
                  <a:srgbClr val="000000"/>
                </a:solidFill>
                <a:latin typeface="Arial Narrow" panose="020B0606020202030204" pitchFamily="34" charset="0"/>
                <a:cs typeface="Calibri" pitchFamily="34" charset="0"/>
              </a:rPr>
              <a:t>• H non représentés</a:t>
            </a:r>
          </a:p>
          <a:p>
            <a:pPr algn="just" fontAlgn="base">
              <a:spcBef>
                <a:spcPct val="0"/>
              </a:spcBef>
              <a:spcAft>
                <a:spcPct val="0"/>
              </a:spcAft>
              <a:defRPr/>
            </a:pPr>
            <a:endParaRPr lang="fr-FR" sz="2000" dirty="0">
              <a:solidFill>
                <a:srgbClr val="000000"/>
              </a:solidFill>
              <a:latin typeface="Arial Narrow" panose="020B0606020202030204" pitchFamily="34" charset="0"/>
              <a:cs typeface="Calibri" pitchFamily="34" charset="0"/>
            </a:endParaRPr>
          </a:p>
          <a:p>
            <a:pPr algn="just" fontAlgn="base">
              <a:spcBef>
                <a:spcPct val="0"/>
              </a:spcBef>
              <a:spcAft>
                <a:spcPct val="0"/>
              </a:spcAft>
              <a:defRPr/>
            </a:pPr>
            <a:r>
              <a:rPr lang="fr-FR" sz="2000" dirty="0">
                <a:solidFill>
                  <a:srgbClr val="000000"/>
                </a:solidFill>
                <a:latin typeface="Arial Narrow" panose="020B0606020202030204" pitchFamily="34" charset="0"/>
                <a:cs typeface="Calibri" pitchFamily="34" charset="0"/>
              </a:rPr>
              <a:t>• OH symbolisés par un </a:t>
            </a:r>
            <a:r>
              <a:rPr lang="fr-FR" sz="2000" dirty="0" smtClean="0">
                <a:solidFill>
                  <a:srgbClr val="000000"/>
                </a:solidFill>
                <a:latin typeface="Arial Narrow" panose="020B0606020202030204" pitchFamily="34" charset="0"/>
                <a:cs typeface="Calibri" pitchFamily="34" charset="0"/>
              </a:rPr>
              <a:t>trait (ondulé pour le carbone </a:t>
            </a:r>
            <a:r>
              <a:rPr lang="fr-FR" sz="2000" dirty="0" err="1" smtClean="0">
                <a:solidFill>
                  <a:srgbClr val="000000"/>
                </a:solidFill>
                <a:latin typeface="Arial Narrow" panose="020B0606020202030204" pitchFamily="34" charset="0"/>
                <a:cs typeface="Calibri" pitchFamily="34" charset="0"/>
              </a:rPr>
              <a:t>anomérique</a:t>
            </a:r>
            <a:r>
              <a:rPr lang="fr-FR" sz="2000" dirty="0" smtClean="0">
                <a:solidFill>
                  <a:srgbClr val="000000"/>
                </a:solidFill>
                <a:latin typeface="Arial Narrow" panose="020B0606020202030204" pitchFamily="34" charset="0"/>
                <a:cs typeface="Calibri" pitchFamily="34" charset="0"/>
              </a:rPr>
              <a:t> pour signifier que le OH peut être en haut ou en bas).</a:t>
            </a:r>
          </a:p>
        </p:txBody>
      </p:sp>
      <p:grpSp>
        <p:nvGrpSpPr>
          <p:cNvPr id="9" name="Groupe 8"/>
          <p:cNvGrpSpPr/>
          <p:nvPr/>
        </p:nvGrpSpPr>
        <p:grpSpPr>
          <a:xfrm>
            <a:off x="6232819" y="1528331"/>
            <a:ext cx="1723557" cy="1910052"/>
            <a:chOff x="4316611" y="708901"/>
            <a:chExt cx="1723557" cy="1910052"/>
          </a:xfrm>
        </p:grpSpPr>
        <p:grpSp>
          <p:nvGrpSpPr>
            <p:cNvPr id="6" name="Groupe 5"/>
            <p:cNvGrpSpPr/>
            <p:nvPr/>
          </p:nvGrpSpPr>
          <p:grpSpPr>
            <a:xfrm>
              <a:off x="4561540" y="812253"/>
              <a:ext cx="1478628" cy="1779709"/>
              <a:chOff x="4116525" y="912312"/>
              <a:chExt cx="1478628" cy="1779709"/>
            </a:xfrm>
          </p:grpSpPr>
          <p:sp>
            <p:nvSpPr>
              <p:cNvPr id="3" name="Hexagone 2"/>
              <p:cNvSpPr/>
              <p:nvPr/>
            </p:nvSpPr>
            <p:spPr bwMode="auto">
              <a:xfrm>
                <a:off x="4120308" y="1580667"/>
                <a:ext cx="1090670" cy="858384"/>
              </a:xfrm>
              <a:prstGeom prst="hex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89" name="Rectangle 47"/>
              <p:cNvSpPr>
                <a:spLocks noChangeArrowheads="1"/>
              </p:cNvSpPr>
              <p:nvPr/>
            </p:nvSpPr>
            <p:spPr bwMode="auto">
              <a:xfrm>
                <a:off x="4789414" y="1310714"/>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Calibri" pitchFamily="34" charset="0"/>
                  </a:rPr>
                  <a:t>O</a:t>
                </a:r>
                <a:endParaRPr lang="fr-FR" sz="2700" dirty="0">
                  <a:solidFill>
                    <a:srgbClr val="000000"/>
                  </a:solidFill>
                  <a:latin typeface="Arial Narrow" panose="020B0606020202030204" pitchFamily="34" charset="0"/>
                  <a:cs typeface="Calibri" pitchFamily="34" charset="0"/>
                </a:endParaRPr>
              </a:p>
            </p:txBody>
          </p:sp>
          <p:sp>
            <p:nvSpPr>
              <p:cNvPr id="90" name="Line 42"/>
              <p:cNvSpPr>
                <a:spLocks noChangeShapeType="1"/>
              </p:cNvSpPr>
              <p:nvPr/>
            </p:nvSpPr>
            <p:spPr bwMode="auto">
              <a:xfrm>
                <a:off x="4999711" y="2438106"/>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1" name="Line 42"/>
              <p:cNvSpPr>
                <a:spLocks noChangeShapeType="1"/>
              </p:cNvSpPr>
              <p:nvPr/>
            </p:nvSpPr>
            <p:spPr bwMode="auto">
              <a:xfrm>
                <a:off x="5057038" y="1686970"/>
                <a:ext cx="121352" cy="2631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2" name="Line 42"/>
              <p:cNvSpPr>
                <a:spLocks noChangeShapeType="1"/>
              </p:cNvSpPr>
              <p:nvPr/>
            </p:nvSpPr>
            <p:spPr bwMode="auto">
              <a:xfrm flipV="1">
                <a:off x="4590038" y="1580667"/>
                <a:ext cx="2427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3" name="Line 42"/>
              <p:cNvSpPr>
                <a:spLocks noChangeShapeType="1"/>
              </p:cNvSpPr>
              <p:nvPr/>
            </p:nvSpPr>
            <p:spPr bwMode="auto">
              <a:xfrm>
                <a:off x="4336863" y="2173174"/>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dirty="0">
                  <a:solidFill>
                    <a:srgbClr val="000000"/>
                  </a:solidFill>
                  <a:latin typeface="Arial Narrow" panose="020B0606020202030204" pitchFamily="34" charset="0"/>
                  <a:cs typeface="Arial" charset="0"/>
                </a:endParaRPr>
              </a:p>
            </p:txBody>
          </p:sp>
          <p:sp>
            <p:nvSpPr>
              <p:cNvPr id="94" name="Line 42"/>
              <p:cNvSpPr>
                <a:spLocks noChangeShapeType="1"/>
              </p:cNvSpPr>
              <p:nvPr/>
            </p:nvSpPr>
            <p:spPr bwMode="auto">
              <a:xfrm>
                <a:off x="4116525" y="2009547"/>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5" name="Line 42"/>
              <p:cNvSpPr>
                <a:spLocks noChangeShapeType="1"/>
              </p:cNvSpPr>
              <p:nvPr/>
            </p:nvSpPr>
            <p:spPr bwMode="auto">
              <a:xfrm>
                <a:off x="4336863" y="1310919"/>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6" name="Text Box 38"/>
              <p:cNvSpPr txBox="1">
                <a:spLocks noChangeArrowheads="1"/>
              </p:cNvSpPr>
              <p:nvPr/>
            </p:nvSpPr>
            <p:spPr bwMode="auto">
              <a:xfrm>
                <a:off x="4133640" y="91231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sp>
            <p:nvSpPr>
              <p:cNvPr id="97" name="Freeform 41"/>
              <p:cNvSpPr>
                <a:spLocks/>
              </p:cNvSpPr>
              <p:nvPr/>
            </p:nvSpPr>
            <p:spPr bwMode="auto">
              <a:xfrm>
                <a:off x="5210978" y="1929204"/>
                <a:ext cx="384175" cy="139700"/>
              </a:xfrm>
              <a:custGeom>
                <a:avLst/>
                <a:gdLst>
                  <a:gd name="T0" fmla="*/ 0 w 138"/>
                  <a:gd name="T1" fmla="*/ 2497 h 50"/>
                  <a:gd name="T2" fmla="*/ 1543 w 138"/>
                  <a:gd name="T3" fmla="*/ 2196 h 50"/>
                  <a:gd name="T4" fmla="*/ 3121 w 138"/>
                  <a:gd name="T5" fmla="*/ 3156 h 50"/>
                  <a:gd name="T6" fmla="*/ 4745 w 138"/>
                  <a:gd name="T7" fmla="*/ 1450 h 50"/>
                  <a:gd name="T8" fmla="*/ 6362 w 138"/>
                  <a:gd name="T9" fmla="*/ 3865 h 50"/>
                  <a:gd name="T10" fmla="*/ 7965 w 138"/>
                  <a:gd name="T11" fmla="*/ 741 h 50"/>
                  <a:gd name="T12" fmla="*/ 9598 w 138"/>
                  <a:gd name="T13" fmla="*/ 4606 h 50"/>
                  <a:gd name="T14" fmla="*/ 11157 w 138"/>
                  <a:gd name="T15" fmla="*/ 0 h 50"/>
                  <a:gd name="T16" fmla="*/ 12338 w 138"/>
                  <a:gd name="T17" fmla="*/ 249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50">
                    <a:moveTo>
                      <a:pt x="0" y="27"/>
                    </a:moveTo>
                    <a:lnTo>
                      <a:pt x="17" y="24"/>
                    </a:lnTo>
                    <a:lnTo>
                      <a:pt x="35" y="34"/>
                    </a:lnTo>
                    <a:lnTo>
                      <a:pt x="53" y="16"/>
                    </a:lnTo>
                    <a:lnTo>
                      <a:pt x="71" y="42"/>
                    </a:lnTo>
                    <a:lnTo>
                      <a:pt x="89" y="8"/>
                    </a:lnTo>
                    <a:lnTo>
                      <a:pt x="107" y="50"/>
                    </a:lnTo>
                    <a:lnTo>
                      <a:pt x="125" y="0"/>
                    </a:lnTo>
                    <a:lnTo>
                      <a:pt x="138" y="27"/>
                    </a:lnTo>
                  </a:path>
                </a:pathLst>
              </a:custGeom>
              <a:solidFill>
                <a:srgbClr val="FFFF00"/>
              </a:solidFill>
              <a:ln w="19050">
                <a:solidFill>
                  <a:schemeClr val="tx1"/>
                </a:solidFill>
                <a:prstDash val="solid"/>
                <a:round/>
                <a:headEnd/>
                <a:tailEnd/>
              </a:ln>
            </p:spPr>
            <p:txBody>
              <a:bodyP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sp>
          <p:nvSpPr>
            <p:cNvPr id="100" name="Text Box 57"/>
            <p:cNvSpPr txBox="1">
              <a:spLocks noChangeArrowheads="1"/>
            </p:cNvSpPr>
            <p:nvPr/>
          </p:nvSpPr>
          <p:spPr bwMode="auto">
            <a:xfrm>
              <a:off x="5557578" y="188390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101" name="Text Box 58"/>
            <p:cNvSpPr txBox="1">
              <a:spLocks noChangeArrowheads="1"/>
            </p:cNvSpPr>
            <p:nvPr/>
          </p:nvSpPr>
          <p:spPr bwMode="auto">
            <a:xfrm>
              <a:off x="5416836" y="217159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102" name="Text Box 59"/>
            <p:cNvSpPr txBox="1">
              <a:spLocks noChangeArrowheads="1"/>
            </p:cNvSpPr>
            <p:nvPr/>
          </p:nvSpPr>
          <p:spPr bwMode="auto">
            <a:xfrm>
              <a:off x="4564612" y="224962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103" name="Text Box 60"/>
            <p:cNvSpPr txBox="1">
              <a:spLocks noChangeArrowheads="1"/>
            </p:cNvSpPr>
            <p:nvPr/>
          </p:nvSpPr>
          <p:spPr bwMode="auto">
            <a:xfrm>
              <a:off x="4316611" y="16721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104" name="Text Box 61"/>
            <p:cNvSpPr txBox="1">
              <a:spLocks noChangeArrowheads="1"/>
            </p:cNvSpPr>
            <p:nvPr/>
          </p:nvSpPr>
          <p:spPr bwMode="auto">
            <a:xfrm>
              <a:off x="4715776" y="141809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105" name="Text Box 62"/>
            <p:cNvSpPr txBox="1">
              <a:spLocks noChangeArrowheads="1"/>
            </p:cNvSpPr>
            <p:nvPr/>
          </p:nvSpPr>
          <p:spPr bwMode="auto">
            <a:xfrm>
              <a:off x="4507553" y="7089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34" name="Forme libre 33"/>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35" name="Triangle isocèle 34"/>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36" name="Triangle isocèle 35"/>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37" name="Image 36"/>
          <p:cNvPicPr>
            <a:picLocks noChangeAspect="1"/>
          </p:cNvPicPr>
          <p:nvPr/>
        </p:nvPicPr>
        <p:blipFill>
          <a:blip r:embed="rId2" cstate="print"/>
          <a:stretch>
            <a:fillRect/>
          </a:stretch>
        </p:blipFill>
        <p:spPr>
          <a:xfrm>
            <a:off x="7680192" y="133387"/>
            <a:ext cx="1122991" cy="687247"/>
          </a:xfrm>
          <a:prstGeom prst="rect">
            <a:avLst/>
          </a:prstGeom>
        </p:spPr>
      </p:pic>
      <p:sp>
        <p:nvSpPr>
          <p:cNvPr id="38"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39"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1058556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1"/>
          <p:cNvSpPr txBox="1">
            <a:spLocks noChangeArrowheads="1"/>
          </p:cNvSpPr>
          <p:nvPr/>
        </p:nvSpPr>
        <p:spPr bwMode="auto">
          <a:xfrm>
            <a:off x="592698" y="5765194"/>
            <a:ext cx="6452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50000"/>
              </a:spcBef>
              <a:spcAft>
                <a:spcPct val="0"/>
              </a:spcAft>
            </a:pPr>
            <a:r>
              <a:rPr lang="fr-FR" b="0" dirty="0">
                <a:solidFill>
                  <a:srgbClr val="000000"/>
                </a:solidFill>
                <a:latin typeface="Arial Narrow" panose="020B0606020202030204" pitchFamily="34" charset="0"/>
                <a:cs typeface="Calibri" pitchFamily="34" charset="0"/>
              </a:rPr>
              <a:t>D-fructose</a:t>
            </a:r>
            <a:r>
              <a:rPr lang="fr-FR" b="0" dirty="0">
                <a:solidFill>
                  <a:srgbClr val="000000"/>
                </a:solidFill>
                <a:latin typeface="Arial Narrow" panose="020B0606020202030204" pitchFamily="34" charset="0"/>
              </a:rPr>
              <a:t>	</a:t>
            </a:r>
            <a:r>
              <a:rPr lang="fr-FR" b="0" dirty="0" smtClean="0">
                <a:solidFill>
                  <a:srgbClr val="000000"/>
                </a:solidFill>
                <a:latin typeface="Arial Narrow" panose="020B0606020202030204" pitchFamily="34" charset="0"/>
              </a:rPr>
              <a:t>                </a:t>
            </a:r>
            <a:r>
              <a:rPr lang="fr-FR" b="0" dirty="0">
                <a:solidFill>
                  <a:srgbClr val="000000"/>
                </a:solidFill>
                <a:latin typeface="Arial Narrow" panose="020B0606020202030204" pitchFamily="34" charset="0"/>
                <a:cs typeface="Calibri" pitchFamily="34" charset="0"/>
              </a:rPr>
              <a:t>	</a:t>
            </a:r>
            <a:r>
              <a:rPr lang="fr-FR" b="0" dirty="0" smtClean="0">
                <a:solidFill>
                  <a:srgbClr val="000000"/>
                </a:solidFill>
                <a:latin typeface="Arial Narrow" panose="020B0606020202030204" pitchFamily="34" charset="0"/>
                <a:cs typeface="Calibri" pitchFamily="34" charset="0"/>
              </a:rPr>
              <a:t>D-</a:t>
            </a:r>
            <a:r>
              <a:rPr lang="fr-FR" b="0" dirty="0" err="1" smtClean="0">
                <a:solidFill>
                  <a:srgbClr val="000000"/>
                </a:solidFill>
                <a:latin typeface="Arial Narrow" panose="020B0606020202030204" pitchFamily="34" charset="0"/>
                <a:cs typeface="Calibri" pitchFamily="34" charset="0"/>
              </a:rPr>
              <a:t>fructofuranose</a:t>
            </a:r>
            <a:endParaRPr lang="fr-FR" b="0" dirty="0">
              <a:solidFill>
                <a:srgbClr val="000000"/>
              </a:solidFill>
              <a:latin typeface="Arial Narrow" panose="020B0606020202030204" pitchFamily="34" charset="0"/>
              <a:cs typeface="Calibri" pitchFamily="34" charset="0"/>
            </a:endParaRPr>
          </a:p>
        </p:txBody>
      </p:sp>
      <p:sp>
        <p:nvSpPr>
          <p:cNvPr id="53" name="Text Box 90"/>
          <p:cNvSpPr txBox="1">
            <a:spLocks noChangeArrowheads="1"/>
          </p:cNvSpPr>
          <p:nvPr/>
        </p:nvSpPr>
        <p:spPr bwMode="auto">
          <a:xfrm>
            <a:off x="237494" y="1689466"/>
            <a:ext cx="307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fr-FR" sz="2400" b="1" dirty="0">
                <a:solidFill>
                  <a:srgbClr val="C0504D"/>
                </a:solidFill>
                <a:latin typeface="Arial Narrow" panose="020B0606020202030204" pitchFamily="34" charset="0"/>
                <a:cs typeface="Calibri" pitchFamily="34" charset="0"/>
              </a:rPr>
              <a:t>Cyclisation du fructose</a:t>
            </a:r>
          </a:p>
        </p:txBody>
      </p:sp>
      <p:sp>
        <p:nvSpPr>
          <p:cNvPr id="87" name="Text Box 4"/>
          <p:cNvSpPr txBox="1">
            <a:spLocks noChangeAspect="1" noChangeArrowheads="1"/>
          </p:cNvSpPr>
          <p:nvPr/>
        </p:nvSpPr>
        <p:spPr bwMode="auto">
          <a:xfrm>
            <a:off x="796927" y="5187443"/>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sp>
        <p:nvSpPr>
          <p:cNvPr id="88" name="Text Box 5"/>
          <p:cNvSpPr txBox="1">
            <a:spLocks noChangeAspect="1" noChangeArrowheads="1"/>
          </p:cNvSpPr>
          <p:nvPr/>
        </p:nvSpPr>
        <p:spPr bwMode="auto">
          <a:xfrm>
            <a:off x="282576" y="3491993"/>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HO-C-H</a:t>
            </a:r>
          </a:p>
        </p:txBody>
      </p:sp>
      <p:sp>
        <p:nvSpPr>
          <p:cNvPr id="89" name="Text Box 6"/>
          <p:cNvSpPr txBox="1">
            <a:spLocks noChangeAspect="1" noChangeArrowheads="1"/>
          </p:cNvSpPr>
          <p:nvPr/>
        </p:nvSpPr>
        <p:spPr bwMode="auto">
          <a:xfrm>
            <a:off x="490539" y="4666743"/>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H-C-OH</a:t>
            </a:r>
          </a:p>
        </p:txBody>
      </p:sp>
      <p:sp>
        <p:nvSpPr>
          <p:cNvPr id="90" name="Line 7"/>
          <p:cNvSpPr>
            <a:spLocks noChangeAspect="1" noChangeShapeType="1"/>
          </p:cNvSpPr>
          <p:nvPr/>
        </p:nvSpPr>
        <p:spPr bwMode="auto">
          <a:xfrm flipV="1">
            <a:off x="1016000" y="4525455"/>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1" name="Line 8"/>
          <p:cNvSpPr>
            <a:spLocks noChangeAspect="1" noChangeShapeType="1"/>
          </p:cNvSpPr>
          <p:nvPr/>
        </p:nvSpPr>
        <p:spPr bwMode="auto">
          <a:xfrm flipV="1">
            <a:off x="1016000" y="5068382"/>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2" name="Line 9"/>
          <p:cNvSpPr>
            <a:spLocks noChangeAspect="1" noChangeShapeType="1"/>
          </p:cNvSpPr>
          <p:nvPr/>
        </p:nvSpPr>
        <p:spPr bwMode="auto">
          <a:xfrm flipV="1">
            <a:off x="1016000" y="3953957"/>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3" name="Text Box 10"/>
          <p:cNvSpPr txBox="1">
            <a:spLocks noChangeAspect="1" noChangeArrowheads="1"/>
          </p:cNvSpPr>
          <p:nvPr/>
        </p:nvSpPr>
        <p:spPr bwMode="auto">
          <a:xfrm>
            <a:off x="501651" y="4087306"/>
            <a:ext cx="12426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H-C-OH</a:t>
            </a:r>
          </a:p>
        </p:txBody>
      </p:sp>
      <p:sp>
        <p:nvSpPr>
          <p:cNvPr id="94" name="Line 11"/>
          <p:cNvSpPr>
            <a:spLocks noChangeAspect="1" noChangeShapeType="1"/>
          </p:cNvSpPr>
          <p:nvPr/>
        </p:nvSpPr>
        <p:spPr bwMode="auto">
          <a:xfrm flipV="1">
            <a:off x="1016000" y="3363407"/>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5" name="Text Box 12"/>
          <p:cNvSpPr txBox="1">
            <a:spLocks noChangeAspect="1" noChangeArrowheads="1"/>
          </p:cNvSpPr>
          <p:nvPr/>
        </p:nvSpPr>
        <p:spPr bwMode="auto">
          <a:xfrm>
            <a:off x="798515" y="235058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CH</a:t>
            </a:r>
            <a:r>
              <a:rPr lang="fr-FR" sz="2700" b="0" baseline="-25000" dirty="0" smtClean="0">
                <a:solidFill>
                  <a:srgbClr val="000000"/>
                </a:solidFill>
                <a:latin typeface="Arial Narrow" panose="020B0606020202030204" pitchFamily="34" charset="0"/>
                <a:cs typeface="Calibri" pitchFamily="34" charset="0"/>
              </a:rPr>
              <a:t>2</a:t>
            </a:r>
            <a:r>
              <a:rPr lang="fr-FR" sz="2700" b="0" dirty="0" smtClean="0">
                <a:solidFill>
                  <a:srgbClr val="000000"/>
                </a:solidFill>
                <a:latin typeface="Arial Narrow" panose="020B0606020202030204" pitchFamily="34" charset="0"/>
                <a:cs typeface="Calibri" pitchFamily="34" charset="0"/>
              </a:rPr>
              <a:t>OH</a:t>
            </a:r>
            <a:endParaRPr lang="fr-FR" sz="2700" b="0" dirty="0">
              <a:solidFill>
                <a:srgbClr val="0000FF"/>
              </a:solidFill>
              <a:latin typeface="Arial Narrow" panose="020B0606020202030204" pitchFamily="34" charset="0"/>
              <a:cs typeface="Calibri" pitchFamily="34" charset="0"/>
            </a:endParaRPr>
          </a:p>
        </p:txBody>
      </p:sp>
      <p:sp>
        <p:nvSpPr>
          <p:cNvPr id="96" name="Line 13"/>
          <p:cNvSpPr>
            <a:spLocks noChangeAspect="1" noChangeShapeType="1"/>
          </p:cNvSpPr>
          <p:nvPr/>
        </p:nvSpPr>
        <p:spPr bwMode="auto">
          <a:xfrm flipV="1">
            <a:off x="1016000" y="2785557"/>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7" name="Text Box 14"/>
          <p:cNvSpPr txBox="1">
            <a:spLocks noChangeAspect="1" noChangeArrowheads="1"/>
          </p:cNvSpPr>
          <p:nvPr/>
        </p:nvSpPr>
        <p:spPr bwMode="auto">
          <a:xfrm>
            <a:off x="495300" y="2917319"/>
            <a:ext cx="108555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 </a:t>
            </a:r>
            <a:r>
              <a:rPr lang="fr-FR" sz="2700" b="0" dirty="0" smtClean="0">
                <a:solidFill>
                  <a:srgbClr val="000000"/>
                </a:solidFill>
                <a:latin typeface="Arial Narrow" panose="020B0606020202030204" pitchFamily="34" charset="0"/>
                <a:cs typeface="Calibri" pitchFamily="34" charset="0"/>
              </a:rPr>
              <a:t>   C=O</a:t>
            </a:r>
            <a:endParaRPr lang="fr-FR" sz="2700" b="0" dirty="0">
              <a:solidFill>
                <a:srgbClr val="000000"/>
              </a:solidFill>
              <a:latin typeface="Arial Narrow" panose="020B0606020202030204" pitchFamily="34" charset="0"/>
              <a:cs typeface="Calibri" pitchFamily="34" charset="0"/>
            </a:endParaRPr>
          </a:p>
        </p:txBody>
      </p:sp>
      <p:sp>
        <p:nvSpPr>
          <p:cNvPr id="100" name="Text Box 18"/>
          <p:cNvSpPr txBox="1">
            <a:spLocks noChangeArrowheads="1"/>
          </p:cNvSpPr>
          <p:nvPr/>
        </p:nvSpPr>
        <p:spPr bwMode="auto">
          <a:xfrm>
            <a:off x="1003300" y="217595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101" name="Text Box 19"/>
          <p:cNvSpPr txBox="1">
            <a:spLocks noChangeArrowheads="1"/>
          </p:cNvSpPr>
          <p:nvPr/>
        </p:nvSpPr>
        <p:spPr bwMode="auto">
          <a:xfrm>
            <a:off x="1003300" y="276650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102" name="Text Box 20"/>
          <p:cNvSpPr txBox="1">
            <a:spLocks noChangeArrowheads="1"/>
          </p:cNvSpPr>
          <p:nvPr/>
        </p:nvSpPr>
        <p:spPr bwMode="auto">
          <a:xfrm>
            <a:off x="1003300" y="335705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sp>
        <p:nvSpPr>
          <p:cNvPr id="103" name="Text Box 21"/>
          <p:cNvSpPr txBox="1">
            <a:spLocks noChangeArrowheads="1"/>
          </p:cNvSpPr>
          <p:nvPr/>
        </p:nvSpPr>
        <p:spPr bwMode="auto">
          <a:xfrm>
            <a:off x="1003300" y="394125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4</a:t>
            </a:r>
          </a:p>
        </p:txBody>
      </p:sp>
      <p:sp>
        <p:nvSpPr>
          <p:cNvPr id="104" name="Text Box 22"/>
          <p:cNvSpPr txBox="1">
            <a:spLocks noChangeArrowheads="1"/>
          </p:cNvSpPr>
          <p:nvPr/>
        </p:nvSpPr>
        <p:spPr bwMode="auto">
          <a:xfrm>
            <a:off x="1003300" y="449370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5</a:t>
            </a:r>
          </a:p>
        </p:txBody>
      </p:sp>
      <p:sp>
        <p:nvSpPr>
          <p:cNvPr id="105" name="Text Box 23"/>
          <p:cNvSpPr txBox="1">
            <a:spLocks noChangeArrowheads="1"/>
          </p:cNvSpPr>
          <p:nvPr/>
        </p:nvSpPr>
        <p:spPr bwMode="auto">
          <a:xfrm>
            <a:off x="1003300" y="500805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a:solidFill>
                  <a:srgbClr val="FF0000"/>
                </a:solidFill>
                <a:latin typeface="Arial Narrow" panose="020B0606020202030204" pitchFamily="34" charset="0"/>
                <a:cs typeface="Calibri" pitchFamily="34" charset="0"/>
              </a:rPr>
              <a:t>6</a:t>
            </a:r>
          </a:p>
        </p:txBody>
      </p:sp>
      <p:grpSp>
        <p:nvGrpSpPr>
          <p:cNvPr id="2" name="Groupe 1"/>
          <p:cNvGrpSpPr/>
          <p:nvPr/>
        </p:nvGrpSpPr>
        <p:grpSpPr>
          <a:xfrm>
            <a:off x="4283968" y="2874829"/>
            <a:ext cx="2894196" cy="2053991"/>
            <a:chOff x="6167848" y="2472528"/>
            <a:chExt cx="2894197" cy="2053991"/>
          </a:xfrm>
        </p:grpSpPr>
        <p:sp>
          <p:nvSpPr>
            <p:cNvPr id="129" name="Pentagone régulier 128"/>
            <p:cNvSpPr/>
            <p:nvPr/>
          </p:nvSpPr>
          <p:spPr bwMode="auto">
            <a:xfrm>
              <a:off x="6466817" y="3132504"/>
              <a:ext cx="1156771" cy="1073699"/>
            </a:xfrm>
            <a:prstGeom prst="pent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130" name="Text Box 38"/>
            <p:cNvSpPr txBox="1">
              <a:spLocks noChangeArrowheads="1"/>
            </p:cNvSpPr>
            <p:nvPr/>
          </p:nvSpPr>
          <p:spPr bwMode="auto">
            <a:xfrm>
              <a:off x="6289271" y="2472528"/>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sp>
          <p:nvSpPr>
            <p:cNvPr id="131" name="Line 42"/>
            <p:cNvSpPr>
              <a:spLocks noChangeShapeType="1"/>
            </p:cNvSpPr>
            <p:nvPr/>
          </p:nvSpPr>
          <p:spPr bwMode="auto">
            <a:xfrm flipH="1" flipV="1">
              <a:off x="6466975" y="2951373"/>
              <a:ext cx="0" cy="57564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32" name="Line 51"/>
            <p:cNvSpPr>
              <a:spLocks noChangeShapeType="1"/>
            </p:cNvSpPr>
            <p:nvPr/>
          </p:nvSpPr>
          <p:spPr bwMode="auto">
            <a:xfrm flipV="1">
              <a:off x="7401079" y="3941710"/>
              <a:ext cx="0" cy="25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33" name="Text Box 57"/>
            <p:cNvSpPr txBox="1">
              <a:spLocks noChangeArrowheads="1"/>
            </p:cNvSpPr>
            <p:nvPr/>
          </p:nvSpPr>
          <p:spPr bwMode="auto">
            <a:xfrm>
              <a:off x="7860944" y="295137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134" name="Text Box 58"/>
            <p:cNvSpPr txBox="1">
              <a:spLocks noChangeArrowheads="1"/>
            </p:cNvSpPr>
            <p:nvPr/>
          </p:nvSpPr>
          <p:spPr bwMode="auto">
            <a:xfrm>
              <a:off x="7329555" y="341682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135" name="Text Box 59"/>
            <p:cNvSpPr txBox="1">
              <a:spLocks noChangeArrowheads="1"/>
            </p:cNvSpPr>
            <p:nvPr/>
          </p:nvSpPr>
          <p:spPr bwMode="auto">
            <a:xfrm>
              <a:off x="7390136" y="415718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136" name="Text Box 60"/>
            <p:cNvSpPr txBox="1">
              <a:spLocks noChangeArrowheads="1"/>
            </p:cNvSpPr>
            <p:nvPr/>
          </p:nvSpPr>
          <p:spPr bwMode="auto">
            <a:xfrm>
              <a:off x="6685128" y="414323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137" name="Text Box 61"/>
            <p:cNvSpPr txBox="1">
              <a:spLocks noChangeArrowheads="1"/>
            </p:cNvSpPr>
            <p:nvPr/>
          </p:nvSpPr>
          <p:spPr bwMode="auto">
            <a:xfrm>
              <a:off x="6209387" y="339473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138" name="Text Box 62"/>
            <p:cNvSpPr txBox="1">
              <a:spLocks noChangeArrowheads="1"/>
            </p:cNvSpPr>
            <p:nvPr/>
          </p:nvSpPr>
          <p:spPr bwMode="auto">
            <a:xfrm>
              <a:off x="6167848" y="2547562"/>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sp>
          <p:nvSpPr>
            <p:cNvPr id="139" name="Rectangle 47"/>
            <p:cNvSpPr>
              <a:spLocks noChangeArrowheads="1"/>
            </p:cNvSpPr>
            <p:nvPr/>
          </p:nvSpPr>
          <p:spPr bwMode="auto">
            <a:xfrm>
              <a:off x="6869397" y="2852427"/>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Calibri" pitchFamily="34" charset="0"/>
                </a:rPr>
                <a:t>O</a:t>
              </a:r>
              <a:endParaRPr lang="fr-FR" sz="2700" dirty="0">
                <a:solidFill>
                  <a:srgbClr val="000000"/>
                </a:solidFill>
                <a:latin typeface="Arial Narrow" panose="020B0606020202030204" pitchFamily="34" charset="0"/>
                <a:cs typeface="Calibri" pitchFamily="34" charset="0"/>
              </a:endParaRPr>
            </a:p>
          </p:txBody>
        </p:sp>
        <p:sp>
          <p:nvSpPr>
            <p:cNvPr id="141" name="Line 51"/>
            <p:cNvSpPr>
              <a:spLocks noChangeShapeType="1"/>
            </p:cNvSpPr>
            <p:nvPr/>
          </p:nvSpPr>
          <p:spPr bwMode="auto">
            <a:xfrm flipV="1">
              <a:off x="6708522" y="4201801"/>
              <a:ext cx="0" cy="25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42" name="Freeform 41"/>
            <p:cNvSpPr>
              <a:spLocks/>
            </p:cNvSpPr>
            <p:nvPr/>
          </p:nvSpPr>
          <p:spPr bwMode="auto">
            <a:xfrm rot="19873373">
              <a:off x="7622172" y="3377987"/>
              <a:ext cx="384175" cy="139700"/>
            </a:xfrm>
            <a:custGeom>
              <a:avLst/>
              <a:gdLst>
                <a:gd name="T0" fmla="*/ 0 w 138"/>
                <a:gd name="T1" fmla="*/ 2497 h 50"/>
                <a:gd name="T2" fmla="*/ 1543 w 138"/>
                <a:gd name="T3" fmla="*/ 2196 h 50"/>
                <a:gd name="T4" fmla="*/ 3121 w 138"/>
                <a:gd name="T5" fmla="*/ 3156 h 50"/>
                <a:gd name="T6" fmla="*/ 4745 w 138"/>
                <a:gd name="T7" fmla="*/ 1450 h 50"/>
                <a:gd name="T8" fmla="*/ 6362 w 138"/>
                <a:gd name="T9" fmla="*/ 3865 h 50"/>
                <a:gd name="T10" fmla="*/ 7965 w 138"/>
                <a:gd name="T11" fmla="*/ 741 h 50"/>
                <a:gd name="T12" fmla="*/ 9598 w 138"/>
                <a:gd name="T13" fmla="*/ 4606 h 50"/>
                <a:gd name="T14" fmla="*/ 11157 w 138"/>
                <a:gd name="T15" fmla="*/ 0 h 50"/>
                <a:gd name="T16" fmla="*/ 12338 w 138"/>
                <a:gd name="T17" fmla="*/ 249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50">
                  <a:moveTo>
                    <a:pt x="0" y="27"/>
                  </a:moveTo>
                  <a:lnTo>
                    <a:pt x="17" y="24"/>
                  </a:lnTo>
                  <a:lnTo>
                    <a:pt x="35" y="34"/>
                  </a:lnTo>
                  <a:lnTo>
                    <a:pt x="53" y="16"/>
                  </a:lnTo>
                  <a:lnTo>
                    <a:pt x="71" y="42"/>
                  </a:lnTo>
                  <a:lnTo>
                    <a:pt x="89" y="8"/>
                  </a:lnTo>
                  <a:lnTo>
                    <a:pt x="107" y="50"/>
                  </a:lnTo>
                  <a:lnTo>
                    <a:pt x="125" y="0"/>
                  </a:lnTo>
                  <a:lnTo>
                    <a:pt x="138" y="27"/>
                  </a:lnTo>
                </a:path>
              </a:pathLst>
            </a:custGeom>
            <a:solidFill>
              <a:srgbClr val="FFFF00"/>
            </a:solidFill>
            <a:ln w="19050">
              <a:solidFill>
                <a:schemeClr val="tx1"/>
              </a:solidFill>
              <a:prstDash val="solid"/>
              <a:round/>
              <a:headEnd/>
              <a:tailEnd/>
            </a:ln>
          </p:spPr>
          <p:txBody>
            <a:bodyP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143" name="Freeform 41"/>
            <p:cNvSpPr>
              <a:spLocks/>
            </p:cNvSpPr>
            <p:nvPr/>
          </p:nvSpPr>
          <p:spPr bwMode="auto">
            <a:xfrm rot="1452962">
              <a:off x="7595169" y="3555702"/>
              <a:ext cx="384175" cy="139700"/>
            </a:xfrm>
            <a:custGeom>
              <a:avLst/>
              <a:gdLst>
                <a:gd name="T0" fmla="*/ 0 w 138"/>
                <a:gd name="T1" fmla="*/ 2497 h 50"/>
                <a:gd name="T2" fmla="*/ 1543 w 138"/>
                <a:gd name="T3" fmla="*/ 2196 h 50"/>
                <a:gd name="T4" fmla="*/ 3121 w 138"/>
                <a:gd name="T5" fmla="*/ 3156 h 50"/>
                <a:gd name="T6" fmla="*/ 4745 w 138"/>
                <a:gd name="T7" fmla="*/ 1450 h 50"/>
                <a:gd name="T8" fmla="*/ 6362 w 138"/>
                <a:gd name="T9" fmla="*/ 3865 h 50"/>
                <a:gd name="T10" fmla="*/ 7965 w 138"/>
                <a:gd name="T11" fmla="*/ 741 h 50"/>
                <a:gd name="T12" fmla="*/ 9598 w 138"/>
                <a:gd name="T13" fmla="*/ 4606 h 50"/>
                <a:gd name="T14" fmla="*/ 11157 w 138"/>
                <a:gd name="T15" fmla="*/ 0 h 50"/>
                <a:gd name="T16" fmla="*/ 12338 w 138"/>
                <a:gd name="T17" fmla="*/ 249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50">
                  <a:moveTo>
                    <a:pt x="0" y="27"/>
                  </a:moveTo>
                  <a:lnTo>
                    <a:pt x="17" y="24"/>
                  </a:lnTo>
                  <a:lnTo>
                    <a:pt x="35" y="34"/>
                  </a:lnTo>
                  <a:lnTo>
                    <a:pt x="53" y="16"/>
                  </a:lnTo>
                  <a:lnTo>
                    <a:pt x="71" y="42"/>
                  </a:lnTo>
                  <a:lnTo>
                    <a:pt x="89" y="8"/>
                  </a:lnTo>
                  <a:lnTo>
                    <a:pt x="107" y="50"/>
                  </a:lnTo>
                  <a:lnTo>
                    <a:pt x="125" y="0"/>
                  </a:lnTo>
                  <a:lnTo>
                    <a:pt x="138" y="27"/>
                  </a:lnTo>
                </a:path>
              </a:pathLst>
            </a:custGeom>
            <a:solidFill>
              <a:srgbClr val="FFFF00"/>
            </a:solidFill>
            <a:ln w="19050">
              <a:solidFill>
                <a:schemeClr val="tx1"/>
              </a:solidFill>
              <a:prstDash val="solid"/>
              <a:round/>
              <a:headEnd/>
              <a:tailEnd/>
            </a:ln>
          </p:spPr>
          <p:txBody>
            <a:bodyPr/>
            <a:lstStyle/>
            <a:p>
              <a:pPr fontAlgn="base">
                <a:spcBef>
                  <a:spcPct val="0"/>
                </a:spcBef>
                <a:spcAft>
                  <a:spcPct val="0"/>
                </a:spcAft>
                <a:defRPr/>
              </a:pPr>
              <a:endParaRPr lang="fr-FR" dirty="0">
                <a:solidFill>
                  <a:srgbClr val="000000"/>
                </a:solidFill>
                <a:latin typeface="Arial Narrow" panose="020B0606020202030204" pitchFamily="34" charset="0"/>
                <a:cs typeface="Arial" charset="0"/>
              </a:endParaRPr>
            </a:p>
          </p:txBody>
        </p:sp>
        <p:sp>
          <p:nvSpPr>
            <p:cNvPr id="144" name="Text Box 38"/>
            <p:cNvSpPr txBox="1">
              <a:spLocks noChangeArrowheads="1"/>
            </p:cNvSpPr>
            <p:nvPr/>
          </p:nvSpPr>
          <p:spPr bwMode="auto">
            <a:xfrm>
              <a:off x="7913974" y="3059073"/>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sp>
          <p:nvSpPr>
            <p:cNvPr id="145" name="ZoneTexte 144"/>
            <p:cNvSpPr txBox="1"/>
            <p:nvPr/>
          </p:nvSpPr>
          <p:spPr>
            <a:xfrm>
              <a:off x="7902957" y="3485542"/>
              <a:ext cx="630301"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OH</a:t>
              </a:r>
              <a:endParaRPr lang="fr-FR" sz="2700" dirty="0">
                <a:solidFill>
                  <a:srgbClr val="000000"/>
                </a:solidFill>
                <a:latin typeface="Arial Narrow" panose="020B0606020202030204" pitchFamily="34" charset="0"/>
                <a:cs typeface="Arial" charset="0"/>
              </a:endParaRPr>
            </a:p>
          </p:txBody>
        </p:sp>
      </p:grpSp>
      <p:sp>
        <p:nvSpPr>
          <p:cNvPr id="46" name="Forme libre 45"/>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47" name="Triangle isocèle 46"/>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48" name="Triangle isocèle 47"/>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49" name="Image 48"/>
          <p:cNvPicPr>
            <a:picLocks noChangeAspect="1"/>
          </p:cNvPicPr>
          <p:nvPr/>
        </p:nvPicPr>
        <p:blipFill>
          <a:blip r:embed="rId2" cstate="print"/>
          <a:stretch>
            <a:fillRect/>
          </a:stretch>
        </p:blipFill>
        <p:spPr>
          <a:xfrm>
            <a:off x="7680192" y="133387"/>
            <a:ext cx="1122991" cy="687247"/>
          </a:xfrm>
          <a:prstGeom prst="rect">
            <a:avLst/>
          </a:prstGeom>
        </p:spPr>
      </p:pic>
      <p:sp>
        <p:nvSpPr>
          <p:cNvPr id="50"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51"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pic>
        <p:nvPicPr>
          <p:cNvPr id="52" name="Picture 17" descr="j04326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254" y="6165304"/>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642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Connecteur droit 83"/>
          <p:cNvCxnSpPr/>
          <p:nvPr/>
        </p:nvCxnSpPr>
        <p:spPr bwMode="auto">
          <a:xfrm flipV="1">
            <a:off x="6340930" y="3944151"/>
            <a:ext cx="0" cy="820083"/>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130"/>
          <p:cNvSpPr txBox="1">
            <a:spLocks noChangeArrowheads="1"/>
          </p:cNvSpPr>
          <p:nvPr/>
        </p:nvSpPr>
        <p:spPr bwMode="auto">
          <a:xfrm>
            <a:off x="394603" y="1402940"/>
            <a:ext cx="4003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dirty="0">
                <a:solidFill>
                  <a:srgbClr val="000000"/>
                </a:solidFill>
                <a:latin typeface="Arial Narrow" panose="020B0606020202030204" pitchFamily="34" charset="0"/>
                <a:cs typeface="Calibri" pitchFamily="34" charset="0"/>
              </a:rPr>
              <a:t>L</a:t>
            </a:r>
            <a:r>
              <a:rPr lang="fr-FR" sz="2400" dirty="0" smtClean="0">
                <a:solidFill>
                  <a:srgbClr val="000000"/>
                </a:solidFill>
                <a:latin typeface="Arial Narrow" panose="020B0606020202030204" pitchFamily="34" charset="0"/>
                <a:cs typeface="Calibri" pitchFamily="34" charset="0"/>
              </a:rPr>
              <a:t>e cycle </a:t>
            </a:r>
            <a:r>
              <a:rPr lang="fr-FR" sz="2400" dirty="0" err="1" smtClean="0">
                <a:solidFill>
                  <a:srgbClr val="000000"/>
                </a:solidFill>
                <a:latin typeface="Arial Narrow" panose="020B0606020202030204" pitchFamily="34" charset="0"/>
                <a:cs typeface="Calibri" pitchFamily="34" charset="0"/>
              </a:rPr>
              <a:t>pyranose</a:t>
            </a:r>
            <a:r>
              <a:rPr lang="fr-FR" sz="2400" dirty="0" smtClean="0">
                <a:solidFill>
                  <a:srgbClr val="000000"/>
                </a:solidFill>
                <a:latin typeface="Arial Narrow" panose="020B0606020202030204" pitchFamily="34" charset="0"/>
                <a:cs typeface="Calibri" pitchFamily="34" charset="0"/>
              </a:rPr>
              <a:t> n’est pas plan !</a:t>
            </a:r>
          </a:p>
        </p:txBody>
      </p:sp>
      <p:sp>
        <p:nvSpPr>
          <p:cNvPr id="10" name="Text Box 130"/>
          <p:cNvSpPr txBox="1">
            <a:spLocks noChangeArrowheads="1"/>
          </p:cNvSpPr>
          <p:nvPr/>
        </p:nvSpPr>
        <p:spPr bwMode="auto">
          <a:xfrm>
            <a:off x="3423444" y="5919663"/>
            <a:ext cx="2148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b="1" dirty="0" smtClean="0">
                <a:solidFill>
                  <a:srgbClr val="C0504D"/>
                </a:solidFill>
                <a:latin typeface="Arial Narrow" panose="020B0606020202030204" pitchFamily="34" charset="0"/>
                <a:cs typeface="Calibri" pitchFamily="34" charset="0"/>
              </a:rPr>
              <a:t>2 conformations</a:t>
            </a:r>
          </a:p>
        </p:txBody>
      </p:sp>
      <p:sp>
        <p:nvSpPr>
          <p:cNvPr id="11" name="Text Box 130"/>
          <p:cNvSpPr txBox="1">
            <a:spLocks noChangeArrowheads="1"/>
          </p:cNvSpPr>
          <p:nvPr/>
        </p:nvSpPr>
        <p:spPr bwMode="auto">
          <a:xfrm>
            <a:off x="1920876" y="2699658"/>
            <a:ext cx="11176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800" b="1" dirty="0" smtClean="0">
                <a:solidFill>
                  <a:srgbClr val="C0504D"/>
                </a:solidFill>
                <a:latin typeface="Arial Narrow" panose="020B0606020202030204" pitchFamily="34" charset="0"/>
                <a:cs typeface="Calibri" pitchFamily="34" charset="0"/>
              </a:rPr>
              <a:t>chaise</a:t>
            </a:r>
          </a:p>
        </p:txBody>
      </p:sp>
      <p:grpSp>
        <p:nvGrpSpPr>
          <p:cNvPr id="8" name="Groupe 7"/>
          <p:cNvGrpSpPr/>
          <p:nvPr/>
        </p:nvGrpSpPr>
        <p:grpSpPr>
          <a:xfrm>
            <a:off x="1479094" y="4854099"/>
            <a:ext cx="1975406" cy="1255022"/>
            <a:chOff x="1479093" y="4896054"/>
            <a:chExt cx="1975406" cy="1255022"/>
          </a:xfrm>
        </p:grpSpPr>
        <p:grpSp>
          <p:nvGrpSpPr>
            <p:cNvPr id="7" name="Groupe 6"/>
            <p:cNvGrpSpPr/>
            <p:nvPr/>
          </p:nvGrpSpPr>
          <p:grpSpPr>
            <a:xfrm>
              <a:off x="1739533" y="5200294"/>
              <a:ext cx="1630282" cy="913589"/>
              <a:chOff x="1895475" y="5384800"/>
              <a:chExt cx="1389063" cy="687388"/>
            </a:xfrm>
          </p:grpSpPr>
          <p:sp>
            <p:nvSpPr>
              <p:cNvPr id="17" name="Line 55"/>
              <p:cNvSpPr>
                <a:spLocks noChangeShapeType="1"/>
              </p:cNvSpPr>
              <p:nvPr/>
            </p:nvSpPr>
            <p:spPr bwMode="auto">
              <a:xfrm flipH="1">
                <a:off x="2986882" y="5384800"/>
                <a:ext cx="297656" cy="687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8" name="Line 56"/>
              <p:cNvSpPr>
                <a:spLocks noChangeShapeType="1"/>
              </p:cNvSpPr>
              <p:nvPr/>
            </p:nvSpPr>
            <p:spPr bwMode="auto">
              <a:xfrm flipH="1">
                <a:off x="2887663" y="5384800"/>
                <a:ext cx="396875" cy="2291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9" name="Line 57"/>
              <p:cNvSpPr>
                <a:spLocks noChangeShapeType="1"/>
              </p:cNvSpPr>
              <p:nvPr/>
            </p:nvSpPr>
            <p:spPr bwMode="auto">
              <a:xfrm flipH="1" flipV="1">
                <a:off x="2391569" y="5843059"/>
                <a:ext cx="595313" cy="2291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20" name="Line 58"/>
              <p:cNvSpPr>
                <a:spLocks noChangeShapeType="1"/>
              </p:cNvSpPr>
              <p:nvPr/>
            </p:nvSpPr>
            <p:spPr bwMode="auto">
              <a:xfrm flipH="1" flipV="1">
                <a:off x="2199333" y="5384800"/>
                <a:ext cx="694532" cy="2291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21" name="Line 59"/>
              <p:cNvSpPr>
                <a:spLocks noChangeShapeType="1"/>
              </p:cNvSpPr>
              <p:nvPr/>
            </p:nvSpPr>
            <p:spPr bwMode="auto">
              <a:xfrm flipH="1">
                <a:off x="1895475" y="5384800"/>
                <a:ext cx="303858" cy="687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22" name="Line 60"/>
              <p:cNvSpPr>
                <a:spLocks noChangeShapeType="1"/>
              </p:cNvSpPr>
              <p:nvPr/>
            </p:nvSpPr>
            <p:spPr bwMode="auto">
              <a:xfrm flipV="1">
                <a:off x="1895475" y="5843059"/>
                <a:ext cx="496094" cy="2291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5" name="Rectangle 62"/>
              <p:cNvSpPr>
                <a:spLocks noChangeArrowheads="1"/>
              </p:cNvSpPr>
              <p:nvPr/>
            </p:nvSpPr>
            <p:spPr bwMode="auto">
              <a:xfrm flipH="1">
                <a:off x="2802244" y="5505451"/>
                <a:ext cx="152304"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Arial" charset="0"/>
                </a:endParaRPr>
              </a:p>
            </p:txBody>
          </p:sp>
          <p:sp>
            <p:nvSpPr>
              <p:cNvPr id="16" name="Text Box 63"/>
              <p:cNvSpPr txBox="1">
                <a:spLocks noChangeArrowheads="1"/>
              </p:cNvSpPr>
              <p:nvPr/>
            </p:nvSpPr>
            <p:spPr bwMode="auto">
              <a:xfrm flipH="1">
                <a:off x="2731733" y="5421313"/>
                <a:ext cx="302119" cy="30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O</a:t>
                </a:r>
              </a:p>
            </p:txBody>
          </p:sp>
        </p:grpSp>
        <p:grpSp>
          <p:nvGrpSpPr>
            <p:cNvPr id="23" name="Groupe 67"/>
            <p:cNvGrpSpPr>
              <a:grpSpLocks/>
            </p:cNvGrpSpPr>
            <p:nvPr/>
          </p:nvGrpSpPr>
          <p:grpSpPr bwMode="auto">
            <a:xfrm>
              <a:off x="1479093" y="4896054"/>
              <a:ext cx="1975406" cy="1255022"/>
              <a:chOff x="1919288" y="5111750"/>
              <a:chExt cx="1880333" cy="1016768"/>
            </a:xfrm>
          </p:grpSpPr>
          <p:sp>
            <p:nvSpPr>
              <p:cNvPr id="24" name="Text Box 165"/>
              <p:cNvSpPr txBox="1">
                <a:spLocks noChangeArrowheads="1"/>
              </p:cNvSpPr>
              <p:nvPr/>
            </p:nvSpPr>
            <p:spPr bwMode="auto">
              <a:xfrm>
                <a:off x="3177405" y="5768975"/>
                <a:ext cx="287166" cy="29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mtClean="0">
                    <a:solidFill>
                      <a:srgbClr val="FF0000"/>
                    </a:solidFill>
                    <a:latin typeface="Arial Narrow" panose="020B0606020202030204" pitchFamily="34" charset="0"/>
                    <a:cs typeface="Calibri" pitchFamily="34" charset="0"/>
                  </a:rPr>
                  <a:t>2</a:t>
                </a:r>
              </a:p>
            </p:txBody>
          </p:sp>
          <p:sp>
            <p:nvSpPr>
              <p:cNvPr id="25" name="Text Box 164"/>
              <p:cNvSpPr txBox="1">
                <a:spLocks noChangeArrowheads="1"/>
              </p:cNvSpPr>
              <p:nvPr/>
            </p:nvSpPr>
            <p:spPr bwMode="auto">
              <a:xfrm>
                <a:off x="3512455" y="5118811"/>
                <a:ext cx="287166" cy="29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dirty="0" smtClean="0">
                    <a:solidFill>
                      <a:srgbClr val="FF0000"/>
                    </a:solidFill>
                    <a:latin typeface="Arial Narrow" panose="020B0606020202030204" pitchFamily="34" charset="0"/>
                    <a:cs typeface="Calibri" pitchFamily="34" charset="0"/>
                  </a:rPr>
                  <a:t>1</a:t>
                </a:r>
              </a:p>
            </p:txBody>
          </p:sp>
          <p:sp>
            <p:nvSpPr>
              <p:cNvPr id="26" name="Text Box 166"/>
              <p:cNvSpPr txBox="1">
                <a:spLocks noChangeArrowheads="1"/>
              </p:cNvSpPr>
              <p:nvPr/>
            </p:nvSpPr>
            <p:spPr bwMode="auto">
              <a:xfrm>
                <a:off x="2609108" y="5829300"/>
                <a:ext cx="287166" cy="29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mtClean="0">
                    <a:solidFill>
                      <a:srgbClr val="FF0000"/>
                    </a:solidFill>
                    <a:latin typeface="Arial Narrow" panose="020B0606020202030204" pitchFamily="34" charset="0"/>
                    <a:cs typeface="Calibri" pitchFamily="34" charset="0"/>
                  </a:rPr>
                  <a:t>3</a:t>
                </a:r>
              </a:p>
            </p:txBody>
          </p:sp>
          <p:sp>
            <p:nvSpPr>
              <p:cNvPr id="27" name="Text Box 167"/>
              <p:cNvSpPr txBox="1">
                <a:spLocks noChangeArrowheads="1"/>
              </p:cNvSpPr>
              <p:nvPr/>
            </p:nvSpPr>
            <p:spPr bwMode="auto">
              <a:xfrm>
                <a:off x="1919288" y="5807075"/>
                <a:ext cx="287166" cy="29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mtClean="0">
                    <a:solidFill>
                      <a:srgbClr val="FF0000"/>
                    </a:solidFill>
                    <a:latin typeface="Arial Narrow" panose="020B0606020202030204" pitchFamily="34" charset="0"/>
                    <a:cs typeface="Calibri" pitchFamily="34" charset="0"/>
                  </a:rPr>
                  <a:t>4</a:t>
                </a:r>
              </a:p>
            </p:txBody>
          </p:sp>
          <p:sp>
            <p:nvSpPr>
              <p:cNvPr id="28" name="Text Box 168"/>
              <p:cNvSpPr txBox="1">
                <a:spLocks noChangeArrowheads="1"/>
              </p:cNvSpPr>
              <p:nvPr/>
            </p:nvSpPr>
            <p:spPr bwMode="auto">
              <a:xfrm>
                <a:off x="2401804" y="5111750"/>
                <a:ext cx="287166" cy="29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mtClean="0">
                    <a:solidFill>
                      <a:srgbClr val="FF0000"/>
                    </a:solidFill>
                    <a:latin typeface="Arial Narrow" panose="020B0606020202030204" pitchFamily="34" charset="0"/>
                    <a:cs typeface="Calibri" pitchFamily="34" charset="0"/>
                  </a:rPr>
                  <a:t>5</a:t>
                </a:r>
              </a:p>
            </p:txBody>
          </p:sp>
        </p:grpSp>
      </p:grpSp>
      <p:sp>
        <p:nvSpPr>
          <p:cNvPr id="29" name="Text Box 130"/>
          <p:cNvSpPr txBox="1">
            <a:spLocks noChangeArrowheads="1"/>
          </p:cNvSpPr>
          <p:nvPr/>
        </p:nvSpPr>
        <p:spPr bwMode="auto">
          <a:xfrm>
            <a:off x="604516" y="3526745"/>
            <a:ext cx="619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800" b="1" baseline="30000" dirty="0" smtClean="0">
                <a:solidFill>
                  <a:srgbClr val="FF0000"/>
                </a:solidFill>
                <a:latin typeface="Arial Narrow" panose="020B0606020202030204" pitchFamily="34" charset="0"/>
                <a:cs typeface="Calibri" pitchFamily="34" charset="0"/>
              </a:rPr>
              <a:t>4</a:t>
            </a:r>
            <a:r>
              <a:rPr lang="fr-FR" sz="2800" b="1" dirty="0" smtClean="0">
                <a:solidFill>
                  <a:srgbClr val="FF0000"/>
                </a:solidFill>
                <a:latin typeface="Arial Narrow" panose="020B0606020202030204" pitchFamily="34" charset="0"/>
                <a:cs typeface="Calibri" pitchFamily="34" charset="0"/>
              </a:rPr>
              <a:t>C</a:t>
            </a:r>
            <a:r>
              <a:rPr lang="fr-FR" sz="2800" b="1" baseline="-25000" dirty="0" smtClean="0">
                <a:solidFill>
                  <a:srgbClr val="FF0000"/>
                </a:solidFill>
                <a:latin typeface="Arial Narrow" panose="020B0606020202030204" pitchFamily="34" charset="0"/>
                <a:cs typeface="Calibri" pitchFamily="34" charset="0"/>
              </a:rPr>
              <a:t>1</a:t>
            </a:r>
          </a:p>
        </p:txBody>
      </p:sp>
      <p:sp>
        <p:nvSpPr>
          <p:cNvPr id="30" name="Text Box 130"/>
          <p:cNvSpPr txBox="1">
            <a:spLocks noChangeArrowheads="1"/>
          </p:cNvSpPr>
          <p:nvPr/>
        </p:nvSpPr>
        <p:spPr bwMode="auto">
          <a:xfrm>
            <a:off x="229413" y="5108925"/>
            <a:ext cx="13692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800" b="1" baseline="-25000" dirty="0" smtClean="0">
                <a:solidFill>
                  <a:srgbClr val="FF0000"/>
                </a:solidFill>
                <a:latin typeface="Arial Narrow" panose="020B0606020202030204" pitchFamily="34" charset="0"/>
                <a:cs typeface="Calibri" pitchFamily="34" charset="0"/>
              </a:rPr>
              <a:t>4</a:t>
            </a:r>
            <a:r>
              <a:rPr lang="fr-FR" sz="2800" b="1" dirty="0" smtClean="0">
                <a:solidFill>
                  <a:srgbClr val="FF0000"/>
                </a:solidFill>
                <a:latin typeface="Arial Narrow" panose="020B0606020202030204" pitchFamily="34" charset="0"/>
                <a:cs typeface="Calibri" pitchFamily="34" charset="0"/>
              </a:rPr>
              <a:t>C</a:t>
            </a:r>
            <a:r>
              <a:rPr lang="fr-FR" sz="2800" b="1" baseline="30000" dirty="0" smtClean="0">
                <a:solidFill>
                  <a:srgbClr val="FF0000"/>
                </a:solidFill>
                <a:latin typeface="Arial Narrow" panose="020B0606020202030204" pitchFamily="34" charset="0"/>
                <a:cs typeface="Calibri" pitchFamily="34" charset="0"/>
              </a:rPr>
              <a:t>1 </a:t>
            </a:r>
            <a:r>
              <a:rPr lang="fr-FR" sz="2800" b="1" dirty="0" smtClean="0">
                <a:solidFill>
                  <a:srgbClr val="FF0000"/>
                </a:solidFill>
                <a:latin typeface="Arial Narrow" panose="020B0606020202030204" pitchFamily="34" charset="0"/>
                <a:cs typeface="Calibri" pitchFamily="34" charset="0"/>
              </a:rPr>
              <a:t>= </a:t>
            </a:r>
            <a:r>
              <a:rPr lang="fr-FR" sz="2800" b="1" baseline="30000" dirty="0" smtClean="0">
                <a:solidFill>
                  <a:srgbClr val="FF0000"/>
                </a:solidFill>
                <a:latin typeface="Arial Narrow" panose="020B0606020202030204" pitchFamily="34" charset="0"/>
                <a:cs typeface="Calibri" pitchFamily="34" charset="0"/>
              </a:rPr>
              <a:t>1</a:t>
            </a:r>
            <a:r>
              <a:rPr lang="fr-FR" sz="2800" b="1" dirty="0" smtClean="0">
                <a:solidFill>
                  <a:srgbClr val="FF0000"/>
                </a:solidFill>
                <a:latin typeface="Arial Narrow" panose="020B0606020202030204" pitchFamily="34" charset="0"/>
                <a:cs typeface="Calibri" pitchFamily="34" charset="0"/>
              </a:rPr>
              <a:t>C</a:t>
            </a:r>
            <a:r>
              <a:rPr lang="fr-FR" sz="2800" b="1" baseline="-25000" dirty="0" smtClean="0">
                <a:solidFill>
                  <a:srgbClr val="FF0000"/>
                </a:solidFill>
                <a:latin typeface="Arial Narrow" panose="020B0606020202030204" pitchFamily="34" charset="0"/>
                <a:cs typeface="Calibri" pitchFamily="34" charset="0"/>
              </a:rPr>
              <a:t>4</a:t>
            </a:r>
            <a:endParaRPr lang="fr-FR" sz="2800" b="1" baseline="-25000" dirty="0">
              <a:solidFill>
                <a:srgbClr val="FF0000"/>
              </a:solidFill>
              <a:latin typeface="Arial Narrow" panose="020B0606020202030204" pitchFamily="34" charset="0"/>
              <a:cs typeface="Calibri" pitchFamily="34" charset="0"/>
            </a:endParaRPr>
          </a:p>
        </p:txBody>
      </p:sp>
      <p:sp>
        <p:nvSpPr>
          <p:cNvPr id="44" name="Text Box 166"/>
          <p:cNvSpPr txBox="1">
            <a:spLocks noChangeArrowheads="1"/>
          </p:cNvSpPr>
          <p:nvPr/>
        </p:nvSpPr>
        <p:spPr bwMode="auto">
          <a:xfrm>
            <a:off x="1888951" y="428828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eaLnBrk="0" hangingPunct="0">
              <a:defRPr sz="1800" b="0">
                <a:solidFill>
                  <a:srgbClr val="FF0000"/>
                </a:solidFill>
                <a:cs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Bef>
                <a:spcPct val="0"/>
              </a:spcBef>
              <a:spcAft>
                <a:spcPct val="0"/>
              </a:spcAft>
            </a:pPr>
            <a:r>
              <a:rPr lang="fr-FR" dirty="0">
                <a:latin typeface="Arial Narrow" panose="020B0606020202030204" pitchFamily="34" charset="0"/>
              </a:rPr>
              <a:t>3</a:t>
            </a:r>
          </a:p>
        </p:txBody>
      </p:sp>
      <p:grpSp>
        <p:nvGrpSpPr>
          <p:cNvPr id="73" name="Groupe 72"/>
          <p:cNvGrpSpPr/>
          <p:nvPr/>
        </p:nvGrpSpPr>
        <p:grpSpPr>
          <a:xfrm>
            <a:off x="1497545" y="3285449"/>
            <a:ext cx="2176382" cy="1231952"/>
            <a:chOff x="1497545" y="3327404"/>
            <a:chExt cx="2176382" cy="1231952"/>
          </a:xfrm>
        </p:grpSpPr>
        <p:sp>
          <p:nvSpPr>
            <p:cNvPr id="40" name="Line 59"/>
            <p:cNvSpPr>
              <a:spLocks noChangeShapeType="1"/>
            </p:cNvSpPr>
            <p:nvPr/>
          </p:nvSpPr>
          <p:spPr bwMode="auto">
            <a:xfrm>
              <a:off x="3060700" y="3563940"/>
              <a:ext cx="363509" cy="7993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grpSp>
          <p:nvGrpSpPr>
            <p:cNvPr id="5" name="Groupe 4"/>
            <p:cNvGrpSpPr/>
            <p:nvPr/>
          </p:nvGrpSpPr>
          <p:grpSpPr>
            <a:xfrm>
              <a:off x="1758950" y="3327404"/>
              <a:ext cx="1664494" cy="1058303"/>
              <a:chOff x="1758950" y="3327405"/>
              <a:chExt cx="1390650" cy="854070"/>
            </a:xfrm>
          </p:grpSpPr>
          <p:sp>
            <p:nvSpPr>
              <p:cNvPr id="36" name="Line 55"/>
              <p:cNvSpPr>
                <a:spLocks noChangeShapeType="1"/>
              </p:cNvSpPr>
              <p:nvPr/>
            </p:nvSpPr>
            <p:spPr bwMode="auto">
              <a:xfrm>
                <a:off x="1758950" y="3494088"/>
                <a:ext cx="297996" cy="687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37" name="Line 56"/>
              <p:cNvSpPr>
                <a:spLocks noChangeShapeType="1"/>
              </p:cNvSpPr>
              <p:nvPr/>
            </p:nvSpPr>
            <p:spPr bwMode="auto">
              <a:xfrm>
                <a:off x="1758950" y="3494088"/>
                <a:ext cx="397329" cy="2291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38" name="Line 57"/>
              <p:cNvSpPr>
                <a:spLocks noChangeShapeType="1"/>
              </p:cNvSpPr>
              <p:nvPr/>
            </p:nvSpPr>
            <p:spPr bwMode="auto">
              <a:xfrm flipV="1">
                <a:off x="2056946" y="3952346"/>
                <a:ext cx="595993" cy="2291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39" name="Line 58"/>
              <p:cNvSpPr>
                <a:spLocks noChangeShapeType="1"/>
              </p:cNvSpPr>
              <p:nvPr/>
            </p:nvSpPr>
            <p:spPr bwMode="auto">
              <a:xfrm flipV="1">
                <a:off x="2150070" y="3494088"/>
                <a:ext cx="695325" cy="2291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41" name="Line 60"/>
              <p:cNvSpPr>
                <a:spLocks noChangeShapeType="1"/>
              </p:cNvSpPr>
              <p:nvPr/>
            </p:nvSpPr>
            <p:spPr bwMode="auto">
              <a:xfrm flipH="1" flipV="1">
                <a:off x="2652939" y="3952346"/>
                <a:ext cx="496661" cy="2291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grpSp>
            <p:nvGrpSpPr>
              <p:cNvPr id="33" name="Group 150"/>
              <p:cNvGrpSpPr>
                <a:grpSpLocks/>
              </p:cNvGrpSpPr>
              <p:nvPr/>
            </p:nvGrpSpPr>
            <p:grpSpPr bwMode="auto">
              <a:xfrm>
                <a:off x="2662511" y="3327405"/>
                <a:ext cx="296483" cy="322263"/>
                <a:chOff x="1887" y="2206"/>
                <a:chExt cx="210" cy="203"/>
              </a:xfrm>
            </p:grpSpPr>
            <p:sp>
              <p:nvSpPr>
                <p:cNvPr id="34" name="Rectangle 62"/>
                <p:cNvSpPr>
                  <a:spLocks noChangeArrowheads="1"/>
                </p:cNvSpPr>
                <p:nvPr/>
              </p:nvSpPr>
              <p:spPr bwMode="auto">
                <a:xfrm>
                  <a:off x="1945" y="2259"/>
                  <a:ext cx="10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Arial" charset="0"/>
                  </a:endParaRPr>
                </a:p>
              </p:txBody>
            </p:sp>
            <p:sp>
              <p:nvSpPr>
                <p:cNvPr id="35" name="Text Box 63"/>
                <p:cNvSpPr txBox="1">
                  <a:spLocks noChangeArrowheads="1"/>
                </p:cNvSpPr>
                <p:nvPr/>
              </p:nvSpPr>
              <p:spPr bwMode="auto">
                <a:xfrm>
                  <a:off x="1887" y="220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O</a:t>
                  </a:r>
                </a:p>
              </p:txBody>
            </p:sp>
          </p:grpSp>
        </p:grpSp>
        <p:sp>
          <p:nvSpPr>
            <p:cNvPr id="43" name="Text Box 164"/>
            <p:cNvSpPr txBox="1">
              <a:spLocks noChangeArrowheads="1"/>
            </p:cNvSpPr>
            <p:nvPr/>
          </p:nvSpPr>
          <p:spPr bwMode="auto">
            <a:xfrm>
              <a:off x="3372241" y="419002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eaLnBrk="0" hangingPunct="0">
                <a:defRPr sz="1800" b="0">
                  <a:solidFill>
                    <a:srgbClr val="FF0000"/>
                  </a:solidFill>
                  <a:cs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Bef>
                  <a:spcPct val="0"/>
                </a:spcBef>
                <a:spcAft>
                  <a:spcPct val="0"/>
                </a:spcAft>
              </a:pPr>
              <a:r>
                <a:rPr lang="fr-FR" dirty="0">
                  <a:latin typeface="Arial Narrow" panose="020B0606020202030204" pitchFamily="34" charset="0"/>
                </a:rPr>
                <a:t>1</a:t>
              </a:r>
            </a:p>
          </p:txBody>
        </p:sp>
        <p:sp>
          <p:nvSpPr>
            <p:cNvPr id="45" name="Text Box 167"/>
            <p:cNvSpPr txBox="1">
              <a:spLocks noChangeArrowheads="1"/>
            </p:cNvSpPr>
            <p:nvPr/>
          </p:nvSpPr>
          <p:spPr bwMode="auto">
            <a:xfrm>
              <a:off x="1497545" y="3416985"/>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dirty="0" smtClean="0">
                  <a:solidFill>
                    <a:srgbClr val="FF0000"/>
                  </a:solidFill>
                  <a:latin typeface="Arial Narrow" panose="020B0606020202030204" pitchFamily="34" charset="0"/>
                  <a:cs typeface="Calibri" pitchFamily="34" charset="0"/>
                </a:rPr>
                <a:t>4</a:t>
              </a:r>
            </a:p>
          </p:txBody>
        </p:sp>
        <p:sp>
          <p:nvSpPr>
            <p:cNvPr id="46" name="Text Box 168"/>
            <p:cNvSpPr txBox="1">
              <a:spLocks noChangeArrowheads="1"/>
            </p:cNvSpPr>
            <p:nvPr/>
          </p:nvSpPr>
          <p:spPr bwMode="auto">
            <a:xfrm>
              <a:off x="2112234" y="350042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eaLnBrk="0" hangingPunct="0">
                <a:defRPr sz="1800" b="0">
                  <a:solidFill>
                    <a:srgbClr val="FF0000"/>
                  </a:solidFill>
                  <a:cs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Bef>
                  <a:spcPct val="0"/>
                </a:spcBef>
                <a:spcAft>
                  <a:spcPct val="0"/>
                </a:spcAft>
              </a:pPr>
              <a:r>
                <a:rPr lang="fr-FR" dirty="0">
                  <a:latin typeface="Arial Narrow" panose="020B0606020202030204" pitchFamily="34" charset="0"/>
                </a:rPr>
                <a:t>5</a:t>
              </a:r>
            </a:p>
          </p:txBody>
        </p:sp>
        <p:sp>
          <p:nvSpPr>
            <p:cNvPr id="47" name="Text Box 165"/>
            <p:cNvSpPr txBox="1">
              <a:spLocks noChangeArrowheads="1"/>
            </p:cNvSpPr>
            <p:nvPr/>
          </p:nvSpPr>
          <p:spPr bwMode="auto">
            <a:xfrm>
              <a:off x="2685196" y="404942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eaLnBrk="0" hangingPunct="0">
                <a:defRPr sz="1800" b="0">
                  <a:solidFill>
                    <a:srgbClr val="FF0000"/>
                  </a:solidFill>
                  <a:cs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Bef>
                  <a:spcPct val="0"/>
                </a:spcBef>
                <a:spcAft>
                  <a:spcPct val="0"/>
                </a:spcAft>
              </a:pPr>
              <a:r>
                <a:rPr lang="fr-FR" dirty="0">
                  <a:latin typeface="Arial Narrow" panose="020B0606020202030204" pitchFamily="34" charset="0"/>
                </a:rPr>
                <a:t>2</a:t>
              </a:r>
            </a:p>
          </p:txBody>
        </p:sp>
      </p:grpSp>
      <p:sp>
        <p:nvSpPr>
          <p:cNvPr id="49" name="Text Box 130"/>
          <p:cNvSpPr txBox="1">
            <a:spLocks noChangeArrowheads="1"/>
          </p:cNvSpPr>
          <p:nvPr/>
        </p:nvSpPr>
        <p:spPr bwMode="auto">
          <a:xfrm>
            <a:off x="6043615" y="2810783"/>
            <a:ext cx="11320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800" b="1" dirty="0">
                <a:solidFill>
                  <a:srgbClr val="C0504D"/>
                </a:solidFill>
                <a:latin typeface="Arial Narrow" panose="020B0606020202030204" pitchFamily="34" charset="0"/>
                <a:cs typeface="Calibri" pitchFamily="34" charset="0"/>
              </a:rPr>
              <a:t>bateau</a:t>
            </a:r>
          </a:p>
        </p:txBody>
      </p:sp>
      <p:sp>
        <p:nvSpPr>
          <p:cNvPr id="53" name="Text Box 130"/>
          <p:cNvSpPr txBox="1">
            <a:spLocks noChangeArrowheads="1"/>
          </p:cNvSpPr>
          <p:nvPr/>
        </p:nvSpPr>
        <p:spPr bwMode="auto">
          <a:xfrm>
            <a:off x="4585572" y="4713481"/>
            <a:ext cx="3934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00"/>
                </a:solidFill>
                <a:latin typeface="Arial Narrow" panose="020B0606020202030204" pitchFamily="34" charset="0"/>
                <a:cs typeface="Calibri" pitchFamily="34" charset="0"/>
              </a:rPr>
              <a:t>thermodynamiquement peu favorable</a:t>
            </a:r>
          </a:p>
        </p:txBody>
      </p:sp>
      <p:cxnSp>
        <p:nvCxnSpPr>
          <p:cNvPr id="12" name="Connecteur droit 11"/>
          <p:cNvCxnSpPr>
            <a:stCxn id="67" idx="0"/>
          </p:cNvCxnSpPr>
          <p:nvPr/>
        </p:nvCxnSpPr>
        <p:spPr bwMode="auto">
          <a:xfrm flipV="1">
            <a:off x="5761039" y="2810783"/>
            <a:ext cx="0" cy="820083"/>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Connecteur droit 74"/>
          <p:cNvCxnSpPr/>
          <p:nvPr/>
        </p:nvCxnSpPr>
        <p:spPr bwMode="auto">
          <a:xfrm flipV="1">
            <a:off x="7498394" y="2823049"/>
            <a:ext cx="0" cy="820083"/>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eur droit 80"/>
          <p:cNvCxnSpPr/>
          <p:nvPr/>
        </p:nvCxnSpPr>
        <p:spPr bwMode="auto">
          <a:xfrm rot="3600000" flipV="1">
            <a:off x="5405933" y="3428093"/>
            <a:ext cx="0" cy="820083"/>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Connecteur droit 82"/>
          <p:cNvCxnSpPr/>
          <p:nvPr/>
        </p:nvCxnSpPr>
        <p:spPr bwMode="auto">
          <a:xfrm rot="18000000" flipH="1" flipV="1">
            <a:off x="7853499" y="3444768"/>
            <a:ext cx="0" cy="820083"/>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Connecteur droit 84"/>
          <p:cNvCxnSpPr/>
          <p:nvPr/>
        </p:nvCxnSpPr>
        <p:spPr bwMode="auto">
          <a:xfrm rot="3600000" flipH="1">
            <a:off x="6686759" y="3311792"/>
            <a:ext cx="0" cy="820083"/>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Connecteur droit 85"/>
          <p:cNvCxnSpPr/>
          <p:nvPr/>
        </p:nvCxnSpPr>
        <p:spPr bwMode="auto">
          <a:xfrm rot="18000000" flipH="1" flipV="1">
            <a:off x="5844652" y="3934035"/>
            <a:ext cx="0" cy="820083"/>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Connecteur droit 86"/>
          <p:cNvCxnSpPr/>
          <p:nvPr/>
        </p:nvCxnSpPr>
        <p:spPr bwMode="auto">
          <a:xfrm flipV="1">
            <a:off x="6199759" y="4549098"/>
            <a:ext cx="0" cy="820083"/>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Connecteur droit 87"/>
          <p:cNvCxnSpPr/>
          <p:nvPr/>
        </p:nvCxnSpPr>
        <p:spPr bwMode="auto">
          <a:xfrm flipV="1">
            <a:off x="7062315" y="4549097"/>
            <a:ext cx="0" cy="820083"/>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Connecteur droit 88"/>
          <p:cNvCxnSpPr/>
          <p:nvPr/>
        </p:nvCxnSpPr>
        <p:spPr bwMode="auto">
          <a:xfrm rot="3600000" flipV="1">
            <a:off x="7404187" y="3966761"/>
            <a:ext cx="0" cy="820083"/>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Ellipse 12"/>
          <p:cNvSpPr/>
          <p:nvPr/>
        </p:nvSpPr>
        <p:spPr bwMode="auto">
          <a:xfrm>
            <a:off x="4873241" y="1838069"/>
            <a:ext cx="1800000" cy="1800000"/>
          </a:xfrm>
          <a:prstGeom prst="ellipse">
            <a:avLst/>
          </a:prstGeom>
          <a:solidFill>
            <a:srgbClr val="FF6600">
              <a:alpha val="47451"/>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chemeClr val="tx1"/>
              </a:solidFill>
              <a:effectLst/>
              <a:latin typeface="Arial Narrow" panose="020B0606020202030204" pitchFamily="34" charset="0"/>
              <a:cs typeface="Arial" charset="0"/>
            </a:endParaRPr>
          </a:p>
        </p:txBody>
      </p:sp>
      <p:sp>
        <p:nvSpPr>
          <p:cNvPr id="90" name="Ellipse 89"/>
          <p:cNvSpPr/>
          <p:nvPr/>
        </p:nvSpPr>
        <p:spPr bwMode="auto">
          <a:xfrm>
            <a:off x="6605688" y="1831360"/>
            <a:ext cx="1800000" cy="1800000"/>
          </a:xfrm>
          <a:prstGeom prst="ellipse">
            <a:avLst/>
          </a:prstGeom>
          <a:solidFill>
            <a:srgbClr val="FF6600">
              <a:alpha val="47451"/>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chemeClr val="tx1"/>
              </a:solidFill>
              <a:effectLst/>
              <a:latin typeface="Arial Narrow" panose="020B0606020202030204" pitchFamily="34" charset="0"/>
              <a:cs typeface="Arial" charset="0"/>
            </a:endParaRPr>
          </a:p>
        </p:txBody>
      </p:sp>
      <p:sp>
        <p:nvSpPr>
          <p:cNvPr id="66" name="Line 153"/>
          <p:cNvSpPr>
            <a:spLocks noChangeShapeType="1"/>
          </p:cNvSpPr>
          <p:nvPr/>
        </p:nvSpPr>
        <p:spPr bwMode="auto">
          <a:xfrm>
            <a:off x="5761039" y="3630866"/>
            <a:ext cx="436078" cy="9333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67" name="Line 154"/>
          <p:cNvSpPr>
            <a:spLocks noChangeShapeType="1"/>
          </p:cNvSpPr>
          <p:nvPr/>
        </p:nvSpPr>
        <p:spPr bwMode="auto">
          <a:xfrm>
            <a:off x="5761039" y="3630866"/>
            <a:ext cx="579891" cy="3104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68" name="Line 155"/>
          <p:cNvSpPr>
            <a:spLocks noChangeShapeType="1"/>
          </p:cNvSpPr>
          <p:nvPr/>
        </p:nvSpPr>
        <p:spPr bwMode="auto">
          <a:xfrm flipV="1">
            <a:off x="6197117" y="4549157"/>
            <a:ext cx="8698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69" name="Line 156"/>
          <p:cNvSpPr>
            <a:spLocks noChangeShapeType="1"/>
          </p:cNvSpPr>
          <p:nvPr/>
        </p:nvSpPr>
        <p:spPr bwMode="auto">
          <a:xfrm flipV="1">
            <a:off x="6331653" y="3943560"/>
            <a:ext cx="4685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70" name="Line 153"/>
          <p:cNvSpPr>
            <a:spLocks noChangeShapeType="1"/>
          </p:cNvSpPr>
          <p:nvPr/>
        </p:nvSpPr>
        <p:spPr bwMode="auto">
          <a:xfrm flipH="1">
            <a:off x="7062316" y="3630866"/>
            <a:ext cx="436078" cy="9333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64" name="Rectangle 62"/>
          <p:cNvSpPr>
            <a:spLocks noChangeArrowheads="1"/>
          </p:cNvSpPr>
          <p:nvPr/>
        </p:nvSpPr>
        <p:spPr bwMode="auto">
          <a:xfrm>
            <a:off x="6882347" y="3814094"/>
            <a:ext cx="222613" cy="2069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Arial" charset="0"/>
            </a:endParaRPr>
          </a:p>
        </p:txBody>
      </p:sp>
      <p:grpSp>
        <p:nvGrpSpPr>
          <p:cNvPr id="51" name="Groupe 65"/>
          <p:cNvGrpSpPr>
            <a:grpSpLocks/>
          </p:cNvGrpSpPr>
          <p:nvPr/>
        </p:nvGrpSpPr>
        <p:grpSpPr bwMode="auto">
          <a:xfrm>
            <a:off x="5480373" y="3374347"/>
            <a:ext cx="2301424" cy="1261271"/>
            <a:chOff x="6675903" y="3609752"/>
            <a:chExt cx="1771725" cy="928865"/>
          </a:xfrm>
        </p:grpSpPr>
        <p:sp>
          <p:nvSpPr>
            <p:cNvPr id="57" name="Text Box 165"/>
            <p:cNvSpPr txBox="1">
              <a:spLocks noChangeArrowheads="1"/>
            </p:cNvSpPr>
            <p:nvPr/>
          </p:nvSpPr>
          <p:spPr bwMode="auto">
            <a:xfrm>
              <a:off x="7708417" y="4251984"/>
              <a:ext cx="232249" cy="27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dirty="0">
                  <a:solidFill>
                    <a:srgbClr val="FF0000"/>
                  </a:solidFill>
                  <a:latin typeface="Arial Narrow" panose="020B0606020202030204" pitchFamily="34" charset="0"/>
                  <a:cs typeface="Calibri" pitchFamily="34" charset="0"/>
                </a:rPr>
                <a:t>2</a:t>
              </a:r>
            </a:p>
          </p:txBody>
        </p:sp>
        <p:sp>
          <p:nvSpPr>
            <p:cNvPr id="58" name="Text Box 164"/>
            <p:cNvSpPr txBox="1">
              <a:spLocks noChangeArrowheads="1"/>
            </p:cNvSpPr>
            <p:nvPr/>
          </p:nvSpPr>
          <p:spPr bwMode="auto">
            <a:xfrm>
              <a:off x="8215379" y="3630490"/>
              <a:ext cx="232249" cy="27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dirty="0">
                  <a:solidFill>
                    <a:srgbClr val="FF0000"/>
                  </a:solidFill>
                  <a:latin typeface="Arial Narrow" panose="020B0606020202030204" pitchFamily="34" charset="0"/>
                  <a:cs typeface="Calibri" pitchFamily="34" charset="0"/>
                </a:rPr>
                <a:t>1</a:t>
              </a:r>
            </a:p>
          </p:txBody>
        </p:sp>
        <p:sp>
          <p:nvSpPr>
            <p:cNvPr id="59" name="Text Box 166"/>
            <p:cNvSpPr txBox="1">
              <a:spLocks noChangeArrowheads="1"/>
            </p:cNvSpPr>
            <p:nvPr/>
          </p:nvSpPr>
          <p:spPr bwMode="auto">
            <a:xfrm>
              <a:off x="7164289" y="4266622"/>
              <a:ext cx="232249" cy="27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eaLnBrk="0" hangingPunct="0">
                <a:defRPr sz="1800" b="0">
                  <a:solidFill>
                    <a:srgbClr val="FF0000"/>
                  </a:solidFill>
                  <a:cs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Bef>
                  <a:spcPct val="0"/>
                </a:spcBef>
                <a:spcAft>
                  <a:spcPct val="0"/>
                </a:spcAft>
              </a:pPr>
              <a:r>
                <a:rPr lang="fr-FR" dirty="0">
                  <a:latin typeface="Arial Narrow" panose="020B0606020202030204" pitchFamily="34" charset="0"/>
                </a:rPr>
                <a:t>3</a:t>
              </a:r>
            </a:p>
          </p:txBody>
        </p:sp>
        <p:sp>
          <p:nvSpPr>
            <p:cNvPr id="60" name="Text Box 167"/>
            <p:cNvSpPr txBox="1">
              <a:spLocks noChangeArrowheads="1"/>
            </p:cNvSpPr>
            <p:nvPr/>
          </p:nvSpPr>
          <p:spPr bwMode="auto">
            <a:xfrm>
              <a:off x="6675903" y="3609752"/>
              <a:ext cx="232249" cy="27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dirty="0">
                  <a:solidFill>
                    <a:srgbClr val="FF0000"/>
                  </a:solidFill>
                  <a:latin typeface="Arial Narrow" panose="020B0606020202030204" pitchFamily="34" charset="0"/>
                  <a:cs typeface="Calibri" pitchFamily="34" charset="0"/>
                </a:rPr>
                <a:t>4</a:t>
              </a:r>
            </a:p>
          </p:txBody>
        </p:sp>
        <p:sp>
          <p:nvSpPr>
            <p:cNvPr id="61" name="Text Box 168"/>
            <p:cNvSpPr txBox="1">
              <a:spLocks noChangeArrowheads="1"/>
            </p:cNvSpPr>
            <p:nvPr/>
          </p:nvSpPr>
          <p:spPr bwMode="auto">
            <a:xfrm>
              <a:off x="7190182" y="3757390"/>
              <a:ext cx="232249" cy="27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eaLnBrk="0" hangingPunct="0">
                <a:defRPr sz="1800" b="0">
                  <a:solidFill>
                    <a:srgbClr val="FF0000"/>
                  </a:solidFill>
                  <a:cs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Bef>
                  <a:spcPct val="0"/>
                </a:spcBef>
                <a:spcAft>
                  <a:spcPct val="0"/>
                </a:spcAft>
              </a:pPr>
              <a:r>
                <a:rPr lang="fr-FR" dirty="0">
                  <a:latin typeface="Arial Narrow" panose="020B0606020202030204" pitchFamily="34" charset="0"/>
                </a:rPr>
                <a:t>5</a:t>
              </a:r>
            </a:p>
          </p:txBody>
        </p:sp>
      </p:grpSp>
      <p:sp>
        <p:nvSpPr>
          <p:cNvPr id="65" name="Text Box 63"/>
          <p:cNvSpPr txBox="1">
            <a:spLocks noChangeArrowheads="1"/>
          </p:cNvSpPr>
          <p:nvPr/>
        </p:nvSpPr>
        <p:spPr bwMode="auto">
          <a:xfrm>
            <a:off x="6749717" y="3699846"/>
            <a:ext cx="354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O</a:t>
            </a:r>
          </a:p>
        </p:txBody>
      </p:sp>
      <p:sp>
        <p:nvSpPr>
          <p:cNvPr id="71" name="Line 154"/>
          <p:cNvSpPr>
            <a:spLocks noChangeShapeType="1"/>
          </p:cNvSpPr>
          <p:nvPr/>
        </p:nvSpPr>
        <p:spPr bwMode="auto">
          <a:xfrm flipH="1">
            <a:off x="7062315" y="3630866"/>
            <a:ext cx="438395" cy="2866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grpSp>
        <p:nvGrpSpPr>
          <p:cNvPr id="2" name="Groupe 1"/>
          <p:cNvGrpSpPr/>
          <p:nvPr/>
        </p:nvGrpSpPr>
        <p:grpSpPr>
          <a:xfrm>
            <a:off x="5858747" y="3715187"/>
            <a:ext cx="1587500" cy="1000117"/>
            <a:chOff x="6326340" y="1630563"/>
            <a:chExt cx="1587500" cy="1000117"/>
          </a:xfrm>
        </p:grpSpPr>
        <p:cxnSp>
          <p:nvCxnSpPr>
            <p:cNvPr id="55" name="Connecteur droit 168"/>
            <p:cNvCxnSpPr>
              <a:cxnSpLocks noChangeShapeType="1"/>
            </p:cNvCxnSpPr>
            <p:nvPr/>
          </p:nvCxnSpPr>
          <p:spPr bwMode="auto">
            <a:xfrm>
              <a:off x="6326340" y="1630563"/>
              <a:ext cx="1587500" cy="1000117"/>
            </a:xfrm>
            <a:prstGeom prst="line">
              <a:avLst/>
            </a:prstGeom>
            <a:noFill/>
            <a:ln w="76200" algn="ctr">
              <a:solidFill>
                <a:srgbClr val="FF0000"/>
              </a:solidFill>
              <a:prstDash val="solid"/>
              <a:round/>
              <a:headEnd/>
              <a:tailEnd/>
            </a:ln>
            <a:extLst>
              <a:ext uri="{909E8E84-426E-40DD-AFC4-6F175D3DCCD1}">
                <a14:hiddenFill xmlns:a14="http://schemas.microsoft.com/office/drawing/2010/main">
                  <a:noFill/>
                </a14:hiddenFill>
              </a:ext>
            </a:extLst>
          </p:spPr>
        </p:cxnSp>
        <p:cxnSp>
          <p:nvCxnSpPr>
            <p:cNvPr id="56" name="Connecteur droit 169"/>
            <p:cNvCxnSpPr>
              <a:cxnSpLocks noChangeShapeType="1"/>
            </p:cNvCxnSpPr>
            <p:nvPr/>
          </p:nvCxnSpPr>
          <p:spPr bwMode="auto">
            <a:xfrm flipH="1">
              <a:off x="6326340" y="1630563"/>
              <a:ext cx="1587500" cy="1000117"/>
            </a:xfrm>
            <a:prstGeom prst="line">
              <a:avLst/>
            </a:prstGeom>
            <a:noFill/>
            <a:ln w="76200" algn="ctr">
              <a:solidFill>
                <a:srgbClr val="FF0000"/>
              </a:solidFill>
              <a:prstDash val="solid"/>
              <a:round/>
              <a:headEnd/>
              <a:tailEnd/>
            </a:ln>
            <a:extLst>
              <a:ext uri="{909E8E84-426E-40DD-AFC4-6F175D3DCCD1}">
                <a14:hiddenFill xmlns:a14="http://schemas.microsoft.com/office/drawing/2010/main">
                  <a:noFill/>
                </a14:hiddenFill>
              </a:ext>
            </a:extLst>
          </p:spPr>
        </p:cxnSp>
      </p:grpSp>
      <p:pic>
        <p:nvPicPr>
          <p:cNvPr id="82"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165304"/>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orme libre 90"/>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92" name="Triangle isocèle 91"/>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93" name="Triangle isocèle 92"/>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94" name="Image 93"/>
          <p:cNvPicPr>
            <a:picLocks noChangeAspect="1"/>
          </p:cNvPicPr>
          <p:nvPr/>
        </p:nvPicPr>
        <p:blipFill>
          <a:blip r:embed="rId3" cstate="print"/>
          <a:stretch>
            <a:fillRect/>
          </a:stretch>
        </p:blipFill>
        <p:spPr>
          <a:xfrm>
            <a:off x="7680192" y="133387"/>
            <a:ext cx="1122991" cy="687247"/>
          </a:xfrm>
          <a:prstGeom prst="rect">
            <a:avLst/>
          </a:prstGeom>
        </p:spPr>
      </p:pic>
      <p:sp>
        <p:nvSpPr>
          <p:cNvPr id="95"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96"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215877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childTnLst>
                                </p:cTn>
                              </p:par>
                              <p:par>
                                <p:cTn id="14" presetID="10"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par>
                                <p:cTn id="17" presetID="10"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par>
                                <p:cTn id="23" presetID="10"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par>
                                <p:cTn id="32" presetID="10" presetClass="entr" presetSubtype="0" fill="hold"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500"/>
                                        <p:tgtEl>
                                          <p:spTgt spid="9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162"/>
          <p:cNvSpPr>
            <a:spLocks noChangeShapeType="1"/>
          </p:cNvSpPr>
          <p:nvPr/>
        </p:nvSpPr>
        <p:spPr bwMode="auto">
          <a:xfrm flipH="1" flipV="1">
            <a:off x="3218681" y="3334141"/>
            <a:ext cx="0" cy="2524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35" name="Line 162"/>
          <p:cNvSpPr>
            <a:spLocks noChangeShapeType="1"/>
          </p:cNvSpPr>
          <p:nvPr/>
        </p:nvSpPr>
        <p:spPr bwMode="auto">
          <a:xfrm flipH="1" flipV="1">
            <a:off x="2598245" y="2808257"/>
            <a:ext cx="0" cy="2524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36" name="Line 162"/>
          <p:cNvSpPr>
            <a:spLocks noChangeShapeType="1"/>
          </p:cNvSpPr>
          <p:nvPr/>
        </p:nvSpPr>
        <p:spPr bwMode="auto">
          <a:xfrm flipH="1" flipV="1">
            <a:off x="1907471" y="3345537"/>
            <a:ext cx="0" cy="2524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37" name="Line 162"/>
          <p:cNvSpPr>
            <a:spLocks noChangeShapeType="1"/>
          </p:cNvSpPr>
          <p:nvPr/>
        </p:nvSpPr>
        <p:spPr bwMode="auto">
          <a:xfrm flipH="1" flipV="1">
            <a:off x="1565327" y="2252381"/>
            <a:ext cx="0" cy="2524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38" name="Line 162"/>
          <p:cNvSpPr>
            <a:spLocks noChangeShapeType="1"/>
          </p:cNvSpPr>
          <p:nvPr/>
        </p:nvSpPr>
        <p:spPr bwMode="auto">
          <a:xfrm flipH="1" flipV="1">
            <a:off x="2022326" y="2804466"/>
            <a:ext cx="0" cy="2524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30" name="Line 59"/>
          <p:cNvSpPr>
            <a:spLocks noChangeShapeType="1"/>
          </p:cNvSpPr>
          <p:nvPr/>
        </p:nvSpPr>
        <p:spPr bwMode="auto">
          <a:xfrm>
            <a:off x="2855937" y="2534787"/>
            <a:ext cx="363509" cy="7993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36" name="Line 55"/>
          <p:cNvSpPr>
            <a:spLocks noChangeShapeType="1"/>
          </p:cNvSpPr>
          <p:nvPr/>
        </p:nvSpPr>
        <p:spPr bwMode="auto">
          <a:xfrm>
            <a:off x="1554187" y="2504793"/>
            <a:ext cx="356677" cy="8517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37" name="Line 56"/>
          <p:cNvSpPr>
            <a:spLocks noChangeShapeType="1"/>
          </p:cNvSpPr>
          <p:nvPr/>
        </p:nvSpPr>
        <p:spPr bwMode="auto">
          <a:xfrm>
            <a:off x="1554187" y="2504793"/>
            <a:ext cx="475570" cy="283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38" name="Line 57"/>
          <p:cNvSpPr>
            <a:spLocks noChangeShapeType="1"/>
          </p:cNvSpPr>
          <p:nvPr/>
        </p:nvSpPr>
        <p:spPr bwMode="auto">
          <a:xfrm flipV="1">
            <a:off x="1910864" y="3072634"/>
            <a:ext cx="713355" cy="283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39" name="Line 58"/>
          <p:cNvSpPr>
            <a:spLocks noChangeShapeType="1"/>
          </p:cNvSpPr>
          <p:nvPr/>
        </p:nvSpPr>
        <p:spPr bwMode="auto">
          <a:xfrm flipV="1">
            <a:off x="2022326" y="2504793"/>
            <a:ext cx="832247" cy="283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140" name="Line 60"/>
          <p:cNvSpPr>
            <a:spLocks noChangeShapeType="1"/>
          </p:cNvSpPr>
          <p:nvPr/>
        </p:nvSpPr>
        <p:spPr bwMode="auto">
          <a:xfrm flipH="1" flipV="1">
            <a:off x="2624219" y="3072634"/>
            <a:ext cx="594462" cy="283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42" name="Rectangle 62"/>
          <p:cNvSpPr>
            <a:spLocks noChangeArrowheads="1"/>
          </p:cNvSpPr>
          <p:nvPr/>
        </p:nvSpPr>
        <p:spPr bwMode="auto">
          <a:xfrm>
            <a:off x="2733690" y="2402508"/>
            <a:ext cx="182503" cy="1888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Arial" charset="0"/>
            </a:endParaRPr>
          </a:p>
        </p:txBody>
      </p:sp>
      <p:sp>
        <p:nvSpPr>
          <p:cNvPr id="143" name="Text Box 63"/>
          <p:cNvSpPr txBox="1">
            <a:spLocks noChangeArrowheads="1"/>
          </p:cNvSpPr>
          <p:nvPr/>
        </p:nvSpPr>
        <p:spPr bwMode="auto">
          <a:xfrm>
            <a:off x="2635679" y="2298251"/>
            <a:ext cx="354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O</a:t>
            </a:r>
          </a:p>
        </p:txBody>
      </p:sp>
      <p:sp>
        <p:nvSpPr>
          <p:cNvPr id="132" name="Text Box 164"/>
          <p:cNvSpPr txBox="1">
            <a:spLocks noChangeArrowheads="1"/>
          </p:cNvSpPr>
          <p:nvPr/>
        </p:nvSpPr>
        <p:spPr bwMode="auto">
          <a:xfrm>
            <a:off x="3189512" y="321595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eaLnBrk="0" hangingPunct="0">
              <a:defRPr sz="1800" b="0">
                <a:solidFill>
                  <a:srgbClr val="FF0000"/>
                </a:solidFill>
                <a:cs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Bef>
                <a:spcPct val="0"/>
              </a:spcBef>
              <a:spcAft>
                <a:spcPct val="0"/>
              </a:spcAft>
            </a:pPr>
            <a:r>
              <a:rPr lang="fr-FR" dirty="0">
                <a:latin typeface="Arial Narrow" panose="020B0606020202030204" pitchFamily="34" charset="0"/>
              </a:rPr>
              <a:t>1</a:t>
            </a:r>
          </a:p>
        </p:txBody>
      </p:sp>
      <p:sp>
        <p:nvSpPr>
          <p:cNvPr id="133" name="Text Box 167"/>
          <p:cNvSpPr txBox="1">
            <a:spLocks noChangeArrowheads="1"/>
          </p:cNvSpPr>
          <p:nvPr/>
        </p:nvSpPr>
        <p:spPr bwMode="auto">
          <a:xfrm>
            <a:off x="1314816" y="2509019"/>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dirty="0" smtClean="0">
                <a:solidFill>
                  <a:srgbClr val="FF0000"/>
                </a:solidFill>
                <a:latin typeface="Arial Narrow" panose="020B0606020202030204" pitchFamily="34" charset="0"/>
                <a:cs typeface="Calibri" pitchFamily="34" charset="0"/>
              </a:rPr>
              <a:t>4</a:t>
            </a:r>
          </a:p>
        </p:txBody>
      </p:sp>
      <p:sp>
        <p:nvSpPr>
          <p:cNvPr id="134" name="Text Box 168"/>
          <p:cNvSpPr txBox="1">
            <a:spLocks noChangeArrowheads="1"/>
          </p:cNvSpPr>
          <p:nvPr/>
        </p:nvSpPr>
        <p:spPr bwMode="auto">
          <a:xfrm>
            <a:off x="1907471" y="247126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eaLnBrk="0" hangingPunct="0">
              <a:defRPr sz="1800" b="0">
                <a:solidFill>
                  <a:srgbClr val="FF0000"/>
                </a:solidFill>
                <a:cs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Bef>
                <a:spcPct val="0"/>
              </a:spcBef>
              <a:spcAft>
                <a:spcPct val="0"/>
              </a:spcAft>
            </a:pPr>
            <a:r>
              <a:rPr lang="fr-FR" dirty="0">
                <a:latin typeface="Arial Narrow" panose="020B0606020202030204" pitchFamily="34" charset="0"/>
              </a:rPr>
              <a:t>5</a:t>
            </a:r>
          </a:p>
        </p:txBody>
      </p:sp>
      <p:sp>
        <p:nvSpPr>
          <p:cNvPr id="135" name="Text Box 165"/>
          <p:cNvSpPr txBox="1">
            <a:spLocks noChangeArrowheads="1"/>
          </p:cNvSpPr>
          <p:nvPr/>
        </p:nvSpPr>
        <p:spPr bwMode="auto">
          <a:xfrm>
            <a:off x="2425348" y="3031290"/>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eaLnBrk="0" hangingPunct="0">
              <a:defRPr sz="1800" b="0">
                <a:solidFill>
                  <a:srgbClr val="FF0000"/>
                </a:solidFill>
                <a:cs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Bef>
                <a:spcPct val="0"/>
              </a:spcBef>
              <a:spcAft>
                <a:spcPct val="0"/>
              </a:spcAft>
            </a:pPr>
            <a:r>
              <a:rPr lang="fr-FR" dirty="0">
                <a:latin typeface="Arial Narrow" panose="020B0606020202030204" pitchFamily="34" charset="0"/>
              </a:rPr>
              <a:t>2</a:t>
            </a:r>
          </a:p>
        </p:txBody>
      </p:sp>
      <p:sp>
        <p:nvSpPr>
          <p:cNvPr id="146" name="Text Box 166"/>
          <p:cNvSpPr txBox="1">
            <a:spLocks noChangeArrowheads="1"/>
          </p:cNvSpPr>
          <p:nvPr/>
        </p:nvSpPr>
        <p:spPr bwMode="auto">
          <a:xfrm>
            <a:off x="1801315" y="3048190"/>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eaLnBrk="0" hangingPunct="0">
              <a:defRPr sz="1800" b="0">
                <a:solidFill>
                  <a:srgbClr val="FF0000"/>
                </a:solidFill>
                <a:cs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Bef>
                <a:spcPct val="0"/>
              </a:spcBef>
              <a:spcAft>
                <a:spcPct val="0"/>
              </a:spcAft>
            </a:pPr>
            <a:r>
              <a:rPr lang="fr-FR" dirty="0">
                <a:latin typeface="Arial Narrow" panose="020B0606020202030204" pitchFamily="34" charset="0"/>
              </a:rPr>
              <a:t>3</a:t>
            </a:r>
          </a:p>
        </p:txBody>
      </p:sp>
      <p:sp>
        <p:nvSpPr>
          <p:cNvPr id="148" name="Line 162"/>
          <p:cNvSpPr>
            <a:spLocks noChangeShapeType="1"/>
          </p:cNvSpPr>
          <p:nvPr/>
        </p:nvSpPr>
        <p:spPr bwMode="auto">
          <a:xfrm flipH="1">
            <a:off x="3219575" y="3171464"/>
            <a:ext cx="222768" cy="16270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49" name="Line 162"/>
          <p:cNvSpPr>
            <a:spLocks noChangeShapeType="1"/>
          </p:cNvSpPr>
          <p:nvPr/>
        </p:nvSpPr>
        <p:spPr bwMode="auto">
          <a:xfrm>
            <a:off x="2599138" y="3060692"/>
            <a:ext cx="170193" cy="267252"/>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50" name="Line 162"/>
          <p:cNvSpPr>
            <a:spLocks noChangeShapeType="1"/>
          </p:cNvSpPr>
          <p:nvPr/>
        </p:nvSpPr>
        <p:spPr bwMode="auto">
          <a:xfrm flipV="1">
            <a:off x="1589138" y="3345559"/>
            <a:ext cx="319226" cy="85745"/>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51" name="Line 162"/>
          <p:cNvSpPr>
            <a:spLocks noChangeShapeType="1"/>
          </p:cNvSpPr>
          <p:nvPr/>
        </p:nvSpPr>
        <p:spPr bwMode="auto">
          <a:xfrm flipH="1">
            <a:off x="1325764" y="2504816"/>
            <a:ext cx="240456" cy="64498"/>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152" name="Line 162"/>
          <p:cNvSpPr>
            <a:spLocks noChangeShapeType="1"/>
          </p:cNvSpPr>
          <p:nvPr/>
        </p:nvSpPr>
        <p:spPr bwMode="auto">
          <a:xfrm>
            <a:off x="1908365" y="2534809"/>
            <a:ext cx="114855" cy="269679"/>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75" name="Line 162"/>
          <p:cNvSpPr>
            <a:spLocks noChangeShapeType="1"/>
          </p:cNvSpPr>
          <p:nvPr/>
        </p:nvSpPr>
        <p:spPr bwMode="auto">
          <a:xfrm flipH="1" flipV="1">
            <a:off x="2827557" y="5696867"/>
            <a:ext cx="0" cy="2524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76" name="Line 162"/>
          <p:cNvSpPr>
            <a:spLocks noChangeShapeType="1"/>
          </p:cNvSpPr>
          <p:nvPr/>
        </p:nvSpPr>
        <p:spPr bwMode="auto">
          <a:xfrm flipH="1" flipV="1">
            <a:off x="3167409" y="4576356"/>
            <a:ext cx="0" cy="2524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77" name="Line 162"/>
          <p:cNvSpPr>
            <a:spLocks noChangeShapeType="1"/>
          </p:cNvSpPr>
          <p:nvPr/>
        </p:nvSpPr>
        <p:spPr bwMode="auto">
          <a:xfrm flipH="1" flipV="1">
            <a:off x="1903246" y="4542329"/>
            <a:ext cx="0" cy="2508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78" name="Line 162"/>
          <p:cNvSpPr>
            <a:spLocks noChangeShapeType="1"/>
          </p:cNvSpPr>
          <p:nvPr/>
        </p:nvSpPr>
        <p:spPr bwMode="auto">
          <a:xfrm flipH="1" flipV="1">
            <a:off x="2132060" y="5156059"/>
            <a:ext cx="0" cy="2524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79" name="Line 162"/>
          <p:cNvSpPr>
            <a:spLocks noChangeShapeType="1"/>
          </p:cNvSpPr>
          <p:nvPr/>
        </p:nvSpPr>
        <p:spPr bwMode="auto">
          <a:xfrm flipH="1" flipV="1">
            <a:off x="1556720" y="5684432"/>
            <a:ext cx="0" cy="2508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cxnSp>
        <p:nvCxnSpPr>
          <p:cNvPr id="87" name="Connecteur droit 86"/>
          <p:cNvCxnSpPr/>
          <p:nvPr/>
        </p:nvCxnSpPr>
        <p:spPr bwMode="auto">
          <a:xfrm rot="5400000">
            <a:off x="2238766" y="5259674"/>
            <a:ext cx="215900" cy="1587"/>
          </a:xfrm>
          <a:prstGeom prst="line">
            <a:avLst/>
          </a:prstGeom>
          <a:solidFill>
            <a:schemeClr val="accent1"/>
          </a:solidFill>
          <a:ln w="25400" cap="flat" cmpd="sng" algn="ctr">
            <a:solidFill>
              <a:schemeClr val="accent3"/>
            </a:solidFill>
            <a:prstDash val="sysDot"/>
            <a:round/>
            <a:headEnd type="none" w="med" len="med"/>
            <a:tailEnd type="none" w="med" len="med"/>
          </a:ln>
          <a:effectLst/>
        </p:spPr>
      </p:cxnSp>
      <p:sp>
        <p:nvSpPr>
          <p:cNvPr id="177" name="Line 55"/>
          <p:cNvSpPr>
            <a:spLocks noChangeShapeType="1"/>
          </p:cNvSpPr>
          <p:nvPr/>
        </p:nvSpPr>
        <p:spPr bwMode="auto">
          <a:xfrm flipH="1">
            <a:off x="2827557" y="4793154"/>
            <a:ext cx="349346" cy="9135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78" name="Line 56"/>
          <p:cNvSpPr>
            <a:spLocks noChangeShapeType="1"/>
          </p:cNvSpPr>
          <p:nvPr/>
        </p:nvSpPr>
        <p:spPr bwMode="auto">
          <a:xfrm flipH="1">
            <a:off x="2711108" y="4793154"/>
            <a:ext cx="465795" cy="3045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79" name="Line 57"/>
          <p:cNvSpPr>
            <a:spLocks noChangeShapeType="1"/>
          </p:cNvSpPr>
          <p:nvPr/>
        </p:nvSpPr>
        <p:spPr bwMode="auto">
          <a:xfrm flipH="1" flipV="1">
            <a:off x="2128865" y="5402214"/>
            <a:ext cx="698693" cy="3045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80" name="Line 58"/>
          <p:cNvSpPr>
            <a:spLocks noChangeShapeType="1"/>
          </p:cNvSpPr>
          <p:nvPr/>
        </p:nvSpPr>
        <p:spPr bwMode="auto">
          <a:xfrm flipH="1" flipV="1">
            <a:off x="1903246" y="4793154"/>
            <a:ext cx="815142" cy="3045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81" name="Line 59"/>
          <p:cNvSpPr>
            <a:spLocks noChangeShapeType="1"/>
          </p:cNvSpPr>
          <p:nvPr/>
        </p:nvSpPr>
        <p:spPr bwMode="auto">
          <a:xfrm flipH="1">
            <a:off x="1546621" y="4793154"/>
            <a:ext cx="356625" cy="9135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82" name="Line 60"/>
          <p:cNvSpPr>
            <a:spLocks noChangeShapeType="1"/>
          </p:cNvSpPr>
          <p:nvPr/>
        </p:nvSpPr>
        <p:spPr bwMode="auto">
          <a:xfrm flipV="1">
            <a:off x="1546621" y="5402214"/>
            <a:ext cx="582244" cy="3045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83" name="Rectangle 62"/>
          <p:cNvSpPr>
            <a:spLocks noChangeArrowheads="1"/>
          </p:cNvSpPr>
          <p:nvPr/>
        </p:nvSpPr>
        <p:spPr bwMode="auto">
          <a:xfrm flipH="1">
            <a:off x="2610856" y="4953508"/>
            <a:ext cx="178752" cy="2025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Arial" charset="0"/>
            </a:endParaRPr>
          </a:p>
        </p:txBody>
      </p:sp>
      <p:sp>
        <p:nvSpPr>
          <p:cNvPr id="184" name="Text Box 63"/>
          <p:cNvSpPr txBox="1">
            <a:spLocks noChangeArrowheads="1"/>
          </p:cNvSpPr>
          <p:nvPr/>
        </p:nvSpPr>
        <p:spPr bwMode="auto">
          <a:xfrm flipH="1">
            <a:off x="2528100" y="4841682"/>
            <a:ext cx="354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O</a:t>
            </a:r>
          </a:p>
        </p:txBody>
      </p:sp>
      <p:sp>
        <p:nvSpPr>
          <p:cNvPr id="172" name="Text Box 165"/>
          <p:cNvSpPr txBox="1">
            <a:spLocks noChangeArrowheads="1"/>
          </p:cNvSpPr>
          <p:nvPr/>
        </p:nvSpPr>
        <p:spPr bwMode="auto">
          <a:xfrm>
            <a:off x="2607911" y="5300145"/>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mtClean="0">
                <a:solidFill>
                  <a:srgbClr val="FF0000"/>
                </a:solidFill>
                <a:latin typeface="Arial Narrow" panose="020B0606020202030204" pitchFamily="34" charset="0"/>
                <a:cs typeface="Calibri" pitchFamily="34" charset="0"/>
              </a:rPr>
              <a:t>2</a:t>
            </a:r>
          </a:p>
        </p:txBody>
      </p:sp>
      <p:sp>
        <p:nvSpPr>
          <p:cNvPr id="173" name="Text Box 164"/>
          <p:cNvSpPr txBox="1">
            <a:spLocks noChangeArrowheads="1"/>
          </p:cNvSpPr>
          <p:nvPr/>
        </p:nvSpPr>
        <p:spPr bwMode="auto">
          <a:xfrm>
            <a:off x="3195152" y="457409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dirty="0" smtClean="0">
                <a:solidFill>
                  <a:srgbClr val="FF0000"/>
                </a:solidFill>
                <a:latin typeface="Arial Narrow" panose="020B0606020202030204" pitchFamily="34" charset="0"/>
                <a:cs typeface="Calibri" pitchFamily="34" charset="0"/>
              </a:rPr>
              <a:t>1</a:t>
            </a:r>
          </a:p>
        </p:txBody>
      </p:sp>
      <p:sp>
        <p:nvSpPr>
          <p:cNvPr id="174" name="Text Box 166"/>
          <p:cNvSpPr txBox="1">
            <a:spLocks noChangeArrowheads="1"/>
          </p:cNvSpPr>
          <p:nvPr/>
        </p:nvSpPr>
        <p:spPr bwMode="auto">
          <a:xfrm>
            <a:off x="2010880" y="5374605"/>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mtClean="0">
                <a:solidFill>
                  <a:srgbClr val="FF0000"/>
                </a:solidFill>
                <a:latin typeface="Arial Narrow" panose="020B0606020202030204" pitchFamily="34" charset="0"/>
                <a:cs typeface="Calibri" pitchFamily="34" charset="0"/>
              </a:rPr>
              <a:t>3</a:t>
            </a:r>
          </a:p>
        </p:txBody>
      </p:sp>
      <p:sp>
        <p:nvSpPr>
          <p:cNvPr id="175" name="Text Box 167"/>
          <p:cNvSpPr txBox="1">
            <a:spLocks noChangeArrowheads="1"/>
          </p:cNvSpPr>
          <p:nvPr/>
        </p:nvSpPr>
        <p:spPr bwMode="auto">
          <a:xfrm>
            <a:off x="1286181" y="5347172"/>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mtClean="0">
                <a:solidFill>
                  <a:srgbClr val="FF0000"/>
                </a:solidFill>
                <a:latin typeface="Arial Narrow" panose="020B0606020202030204" pitchFamily="34" charset="0"/>
                <a:cs typeface="Calibri" pitchFamily="34" charset="0"/>
              </a:rPr>
              <a:t>4</a:t>
            </a:r>
          </a:p>
        </p:txBody>
      </p:sp>
      <p:sp>
        <p:nvSpPr>
          <p:cNvPr id="176" name="Text Box 168"/>
          <p:cNvSpPr txBox="1">
            <a:spLocks noChangeArrowheads="1"/>
          </p:cNvSpPr>
          <p:nvPr/>
        </p:nvSpPr>
        <p:spPr bwMode="auto">
          <a:xfrm>
            <a:off x="1818006" y="4764219"/>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dirty="0" smtClean="0">
                <a:solidFill>
                  <a:srgbClr val="FF0000"/>
                </a:solidFill>
                <a:latin typeface="Arial Narrow" panose="020B0606020202030204" pitchFamily="34" charset="0"/>
                <a:cs typeface="Calibri" pitchFamily="34" charset="0"/>
              </a:rPr>
              <a:t>5</a:t>
            </a:r>
          </a:p>
        </p:txBody>
      </p:sp>
      <p:grpSp>
        <p:nvGrpSpPr>
          <p:cNvPr id="4" name="Groupe 3"/>
          <p:cNvGrpSpPr/>
          <p:nvPr/>
        </p:nvGrpSpPr>
        <p:grpSpPr>
          <a:xfrm>
            <a:off x="1349371" y="4690125"/>
            <a:ext cx="2011273" cy="1131774"/>
            <a:chOff x="5016141" y="4900377"/>
            <a:chExt cx="2011273" cy="1131774"/>
          </a:xfrm>
        </p:grpSpPr>
        <p:sp>
          <p:nvSpPr>
            <p:cNvPr id="81" name="Line 162"/>
            <p:cNvSpPr>
              <a:spLocks noChangeShapeType="1"/>
            </p:cNvSpPr>
            <p:nvPr/>
          </p:nvSpPr>
          <p:spPr bwMode="auto">
            <a:xfrm>
              <a:off x="6828976" y="5006199"/>
              <a:ext cx="198438" cy="11430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82" name="Line 162"/>
            <p:cNvSpPr>
              <a:spLocks noChangeShapeType="1"/>
            </p:cNvSpPr>
            <p:nvPr/>
          </p:nvSpPr>
          <p:spPr bwMode="auto">
            <a:xfrm rot="21300000">
              <a:off x="5016141" y="5791205"/>
              <a:ext cx="196850" cy="11430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83" name="Line 162"/>
            <p:cNvSpPr>
              <a:spLocks noChangeShapeType="1"/>
            </p:cNvSpPr>
            <p:nvPr/>
          </p:nvSpPr>
          <p:spPr bwMode="auto">
            <a:xfrm rot="21300000">
              <a:off x="6516555" y="5917851"/>
              <a:ext cx="196850" cy="11430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84" name="Line 162"/>
            <p:cNvSpPr>
              <a:spLocks noChangeShapeType="1"/>
            </p:cNvSpPr>
            <p:nvPr/>
          </p:nvSpPr>
          <p:spPr bwMode="auto">
            <a:xfrm rot="21300000">
              <a:off x="5378290" y="4900377"/>
              <a:ext cx="196850" cy="11430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85" name="Line 161"/>
            <p:cNvSpPr>
              <a:spLocks noChangeShapeType="1"/>
            </p:cNvSpPr>
            <p:nvPr/>
          </p:nvSpPr>
          <p:spPr bwMode="auto">
            <a:xfrm flipH="1">
              <a:off x="5701416" y="5603658"/>
              <a:ext cx="98425" cy="22860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grpSp>
      <p:sp>
        <p:nvSpPr>
          <p:cNvPr id="144" name="Text Box 130"/>
          <p:cNvSpPr txBox="1">
            <a:spLocks noChangeArrowheads="1"/>
          </p:cNvSpPr>
          <p:nvPr/>
        </p:nvSpPr>
        <p:spPr bwMode="auto">
          <a:xfrm>
            <a:off x="571500" y="2927189"/>
            <a:ext cx="619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800" b="1" baseline="30000" dirty="0" smtClean="0">
                <a:solidFill>
                  <a:srgbClr val="FF0000"/>
                </a:solidFill>
                <a:latin typeface="Arial Narrow" panose="020B0606020202030204" pitchFamily="34" charset="0"/>
                <a:cs typeface="Calibri" pitchFamily="34" charset="0"/>
              </a:rPr>
              <a:t>4</a:t>
            </a:r>
            <a:r>
              <a:rPr lang="fr-FR" sz="2800" b="1" dirty="0" smtClean="0">
                <a:solidFill>
                  <a:srgbClr val="FF0000"/>
                </a:solidFill>
                <a:latin typeface="Arial Narrow" panose="020B0606020202030204" pitchFamily="34" charset="0"/>
                <a:cs typeface="Calibri" pitchFamily="34" charset="0"/>
              </a:rPr>
              <a:t>C</a:t>
            </a:r>
            <a:r>
              <a:rPr lang="fr-FR" sz="2800" b="1" baseline="-25000" dirty="0" smtClean="0">
                <a:solidFill>
                  <a:srgbClr val="FF0000"/>
                </a:solidFill>
                <a:latin typeface="Arial Narrow" panose="020B0606020202030204" pitchFamily="34" charset="0"/>
                <a:cs typeface="Calibri" pitchFamily="34" charset="0"/>
              </a:rPr>
              <a:t>1</a:t>
            </a:r>
          </a:p>
        </p:txBody>
      </p:sp>
      <p:sp>
        <p:nvSpPr>
          <p:cNvPr id="201" name="Text Box 130"/>
          <p:cNvSpPr txBox="1">
            <a:spLocks noChangeArrowheads="1"/>
          </p:cNvSpPr>
          <p:nvPr/>
        </p:nvSpPr>
        <p:spPr bwMode="auto">
          <a:xfrm>
            <a:off x="644526" y="4887752"/>
            <a:ext cx="619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800" b="1" baseline="-25000" dirty="0" smtClean="0">
                <a:solidFill>
                  <a:srgbClr val="FF0000"/>
                </a:solidFill>
                <a:latin typeface="Arial Narrow" panose="020B0606020202030204" pitchFamily="34" charset="0"/>
                <a:cs typeface="Calibri" pitchFamily="34" charset="0"/>
              </a:rPr>
              <a:t>4</a:t>
            </a:r>
            <a:r>
              <a:rPr lang="fr-FR" sz="2800" b="1" dirty="0" smtClean="0">
                <a:solidFill>
                  <a:srgbClr val="FF0000"/>
                </a:solidFill>
                <a:latin typeface="Arial Narrow" panose="020B0606020202030204" pitchFamily="34" charset="0"/>
                <a:cs typeface="Calibri" pitchFamily="34" charset="0"/>
              </a:rPr>
              <a:t>C</a:t>
            </a:r>
            <a:r>
              <a:rPr lang="fr-FR" sz="2800" b="1" baseline="30000" dirty="0" smtClean="0">
                <a:solidFill>
                  <a:srgbClr val="FF0000"/>
                </a:solidFill>
                <a:latin typeface="Arial Narrow" panose="020B0606020202030204" pitchFamily="34" charset="0"/>
                <a:cs typeface="Calibri" pitchFamily="34" charset="0"/>
              </a:rPr>
              <a:t>1</a:t>
            </a:r>
          </a:p>
        </p:txBody>
      </p:sp>
      <p:sp>
        <p:nvSpPr>
          <p:cNvPr id="202" name="ZoneTexte 146"/>
          <p:cNvSpPr txBox="1">
            <a:spLocks noChangeArrowheads="1"/>
          </p:cNvSpPr>
          <p:nvPr/>
        </p:nvSpPr>
        <p:spPr bwMode="auto">
          <a:xfrm>
            <a:off x="4751862" y="3327242"/>
            <a:ext cx="26356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r>
              <a:rPr lang="fr-FR" sz="2400" dirty="0" smtClean="0">
                <a:solidFill>
                  <a:srgbClr val="FF0000"/>
                </a:solidFill>
                <a:latin typeface="Arial Narrow" panose="020B0606020202030204" pitchFamily="34" charset="0"/>
                <a:cs typeface="Calibri" pitchFamily="34" charset="0"/>
              </a:rPr>
              <a:t>positions axiales</a:t>
            </a:r>
          </a:p>
          <a:p>
            <a:pPr algn="ctr" fontAlgn="base">
              <a:spcBef>
                <a:spcPct val="0"/>
              </a:spcBef>
              <a:spcAft>
                <a:spcPct val="0"/>
              </a:spcAft>
              <a:defRPr/>
            </a:pPr>
            <a:endParaRPr lang="fr-FR" sz="2400" dirty="0" smtClean="0">
              <a:solidFill>
                <a:srgbClr val="000000"/>
              </a:solidFill>
              <a:latin typeface="Arial Narrow" panose="020B0606020202030204" pitchFamily="34" charset="0"/>
              <a:cs typeface="Calibri" pitchFamily="34" charset="0"/>
            </a:endParaRPr>
          </a:p>
          <a:p>
            <a:pPr algn="ctr" fontAlgn="base">
              <a:spcBef>
                <a:spcPct val="0"/>
              </a:spcBef>
              <a:spcAft>
                <a:spcPct val="0"/>
              </a:spcAft>
              <a:defRPr/>
            </a:pPr>
            <a:r>
              <a:rPr lang="fr-FR" sz="2400" dirty="0" smtClean="0">
                <a:solidFill>
                  <a:srgbClr val="00B050"/>
                </a:solidFill>
                <a:latin typeface="Arial Narrow" panose="020B0606020202030204" pitchFamily="34" charset="0"/>
                <a:cs typeface="Calibri" pitchFamily="34" charset="0"/>
              </a:rPr>
              <a:t>positions équatoriales</a:t>
            </a:r>
          </a:p>
        </p:txBody>
      </p:sp>
      <p:sp>
        <p:nvSpPr>
          <p:cNvPr id="70" name="Text Box 130"/>
          <p:cNvSpPr txBox="1">
            <a:spLocks noChangeArrowheads="1"/>
          </p:cNvSpPr>
          <p:nvPr/>
        </p:nvSpPr>
        <p:spPr bwMode="auto">
          <a:xfrm>
            <a:off x="454027" y="1305031"/>
            <a:ext cx="5495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dirty="0">
                <a:solidFill>
                  <a:srgbClr val="000000"/>
                </a:solidFill>
                <a:latin typeface="Arial Narrow" panose="020B0606020202030204" pitchFamily="34" charset="0"/>
                <a:cs typeface="Calibri" pitchFamily="34" charset="0"/>
              </a:rPr>
              <a:t>C</a:t>
            </a:r>
            <a:r>
              <a:rPr lang="fr-FR" sz="2400" dirty="0" smtClean="0">
                <a:solidFill>
                  <a:srgbClr val="000000"/>
                </a:solidFill>
                <a:latin typeface="Arial Narrow" panose="020B0606020202030204" pitchFamily="34" charset="0"/>
                <a:cs typeface="Calibri" pitchFamily="34" charset="0"/>
              </a:rPr>
              <a:t>onformation chaise : position des substituants</a:t>
            </a:r>
          </a:p>
        </p:txBody>
      </p:sp>
      <p:pic>
        <p:nvPicPr>
          <p:cNvPr id="61"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165304"/>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orme libre 64"/>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71" name="Triangle isocèle 70"/>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72" name="Triangle isocèle 71"/>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73" name="Image 72"/>
          <p:cNvPicPr>
            <a:picLocks noChangeAspect="1"/>
          </p:cNvPicPr>
          <p:nvPr/>
        </p:nvPicPr>
        <p:blipFill>
          <a:blip r:embed="rId3" cstate="print"/>
          <a:stretch>
            <a:fillRect/>
          </a:stretch>
        </p:blipFill>
        <p:spPr>
          <a:xfrm>
            <a:off x="7680192" y="133387"/>
            <a:ext cx="1122991" cy="687247"/>
          </a:xfrm>
          <a:prstGeom prst="rect">
            <a:avLst/>
          </a:prstGeom>
        </p:spPr>
      </p:pic>
      <p:sp>
        <p:nvSpPr>
          <p:cNvPr id="74"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80"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Les monosaccharides sont retrouvés sous forme cyclique</a:t>
            </a:r>
          </a:p>
        </p:txBody>
      </p:sp>
    </p:spTree>
    <p:extLst>
      <p:ext uri="{BB962C8B-B14F-4D97-AF65-F5344CB8AC3E}">
        <p14:creationId xmlns:p14="http://schemas.microsoft.com/office/powerpoint/2010/main" val="221585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Text Box 10"/>
          <p:cNvSpPr txBox="1">
            <a:spLocks noChangeArrowheads="1"/>
          </p:cNvSpPr>
          <p:nvPr/>
        </p:nvSpPr>
        <p:spPr bwMode="auto">
          <a:xfrm>
            <a:off x="403227" y="4623893"/>
            <a:ext cx="5495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b="0" dirty="0">
                <a:solidFill>
                  <a:srgbClr val="000000"/>
                </a:solidFill>
                <a:latin typeface="Arial Narrow" panose="020B0606020202030204" pitchFamily="34" charset="0"/>
              </a:rPr>
              <a:t>les glucides sont chimiquement parlant :</a:t>
            </a:r>
          </a:p>
        </p:txBody>
      </p:sp>
      <p:sp>
        <p:nvSpPr>
          <p:cNvPr id="40971" name="Text Box 11"/>
          <p:cNvSpPr txBox="1">
            <a:spLocks noChangeArrowheads="1"/>
          </p:cNvSpPr>
          <p:nvPr/>
        </p:nvSpPr>
        <p:spPr bwMode="auto">
          <a:xfrm>
            <a:off x="403227" y="1445505"/>
            <a:ext cx="83788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fontAlgn="base">
              <a:spcBef>
                <a:spcPct val="0"/>
              </a:spcBef>
              <a:spcAft>
                <a:spcPct val="0"/>
              </a:spcAft>
            </a:pPr>
            <a:r>
              <a:rPr lang="fr-FR" sz="2400" b="0" dirty="0">
                <a:solidFill>
                  <a:srgbClr val="000000"/>
                </a:solidFill>
                <a:latin typeface="Arial Narrow" panose="020B0606020202030204" pitchFamily="34" charset="0"/>
              </a:rPr>
              <a:t>la formule chimique des glucides est en général C</a:t>
            </a:r>
            <a:r>
              <a:rPr lang="fr-FR" sz="2400" b="0" baseline="-25000" dirty="0">
                <a:solidFill>
                  <a:srgbClr val="000000"/>
                </a:solidFill>
                <a:latin typeface="Arial Narrow" panose="020B0606020202030204" pitchFamily="34" charset="0"/>
              </a:rPr>
              <a:t>m</a:t>
            </a:r>
            <a:r>
              <a:rPr lang="fr-FR" sz="2400" b="0" dirty="0">
                <a:solidFill>
                  <a:srgbClr val="000000"/>
                </a:solidFill>
                <a:latin typeface="Arial Narrow" panose="020B0606020202030204" pitchFamily="34" charset="0"/>
              </a:rPr>
              <a:t>(H</a:t>
            </a:r>
            <a:r>
              <a:rPr lang="fr-FR" sz="2400" b="0" baseline="-25000" dirty="0">
                <a:solidFill>
                  <a:srgbClr val="000000"/>
                </a:solidFill>
                <a:latin typeface="Arial Narrow" panose="020B0606020202030204" pitchFamily="34" charset="0"/>
              </a:rPr>
              <a:t>2</a:t>
            </a:r>
            <a:r>
              <a:rPr lang="fr-FR" sz="2400" b="0" dirty="0">
                <a:solidFill>
                  <a:srgbClr val="000000"/>
                </a:solidFill>
                <a:latin typeface="Arial Narrow" panose="020B0606020202030204" pitchFamily="34" charset="0"/>
              </a:rPr>
              <a:t>O)</a:t>
            </a:r>
            <a:r>
              <a:rPr lang="fr-FR" sz="2400" b="0" baseline="-25000" dirty="0">
                <a:solidFill>
                  <a:srgbClr val="000000"/>
                </a:solidFill>
                <a:latin typeface="Arial Narrow" panose="020B0606020202030204" pitchFamily="34" charset="0"/>
              </a:rPr>
              <a:t>n</a:t>
            </a:r>
            <a:r>
              <a:rPr lang="fr-FR" sz="2400" b="0" dirty="0">
                <a:solidFill>
                  <a:srgbClr val="000000"/>
                </a:solidFill>
                <a:latin typeface="Arial Narrow" panose="020B0606020202030204" pitchFamily="34" charset="0"/>
              </a:rPr>
              <a:t> d’où le nom d’hydrate de carbone</a:t>
            </a:r>
          </a:p>
        </p:txBody>
      </p:sp>
      <p:sp>
        <p:nvSpPr>
          <p:cNvPr id="40972" name="Text Box 12"/>
          <p:cNvSpPr txBox="1">
            <a:spLocks noChangeArrowheads="1"/>
          </p:cNvSpPr>
          <p:nvPr/>
        </p:nvSpPr>
        <p:spPr bwMode="auto">
          <a:xfrm>
            <a:off x="403227" y="2564904"/>
            <a:ext cx="83978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fontAlgn="base">
              <a:spcBef>
                <a:spcPct val="0"/>
              </a:spcBef>
              <a:spcAft>
                <a:spcPct val="0"/>
              </a:spcAft>
            </a:pPr>
            <a:r>
              <a:rPr lang="fr-FR" sz="2400" b="0">
                <a:solidFill>
                  <a:srgbClr val="000000"/>
                </a:solidFill>
                <a:latin typeface="Arial Narrow" panose="020B0606020202030204" pitchFamily="34" charset="0"/>
              </a:rPr>
              <a:t>on les appelle aussi saccharides</a:t>
            </a:r>
          </a:p>
          <a:p>
            <a:pPr algn="ctr" fontAlgn="base">
              <a:spcBef>
                <a:spcPct val="0"/>
              </a:spcBef>
              <a:spcAft>
                <a:spcPct val="0"/>
              </a:spcAft>
            </a:pPr>
            <a:r>
              <a:rPr lang="fr-FR" sz="2400" b="0">
                <a:solidFill>
                  <a:srgbClr val="000000"/>
                </a:solidFill>
                <a:latin typeface="Arial Narrow" panose="020B0606020202030204" pitchFamily="34" charset="0"/>
              </a:rPr>
              <a:t>(Grec : </a:t>
            </a:r>
            <a:r>
              <a:rPr lang="fr-FR" sz="2400" b="0" i="1">
                <a:solidFill>
                  <a:srgbClr val="000000"/>
                </a:solidFill>
                <a:latin typeface="Arial Narrow" panose="020B0606020202030204" pitchFamily="34" charset="0"/>
              </a:rPr>
              <a:t>sakkharon</a:t>
            </a:r>
            <a:r>
              <a:rPr lang="fr-FR" sz="2400" b="0">
                <a:solidFill>
                  <a:srgbClr val="000000"/>
                </a:solidFill>
                <a:latin typeface="Arial Narrow" panose="020B0606020202030204" pitchFamily="34" charset="0"/>
              </a:rPr>
              <a:t> veut dire sucre)</a:t>
            </a:r>
          </a:p>
        </p:txBody>
      </p:sp>
      <p:sp>
        <p:nvSpPr>
          <p:cNvPr id="40973" name="Text Box 13"/>
          <p:cNvSpPr txBox="1">
            <a:spLocks noChangeArrowheads="1"/>
          </p:cNvSpPr>
          <p:nvPr/>
        </p:nvSpPr>
        <p:spPr bwMode="auto">
          <a:xfrm>
            <a:off x="2028827" y="4983933"/>
            <a:ext cx="5572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b="0">
                <a:solidFill>
                  <a:srgbClr val="000000"/>
                </a:solidFill>
                <a:latin typeface="Arial Narrow" panose="020B0606020202030204" pitchFamily="34" charset="0"/>
              </a:rPr>
              <a:t>des polyhydroxyaldéhydes </a:t>
            </a:r>
          </a:p>
        </p:txBody>
      </p:sp>
      <p:sp>
        <p:nvSpPr>
          <p:cNvPr id="40974" name="Text Box 14"/>
          <p:cNvSpPr txBox="1">
            <a:spLocks noChangeArrowheads="1"/>
          </p:cNvSpPr>
          <p:nvPr/>
        </p:nvSpPr>
        <p:spPr bwMode="auto">
          <a:xfrm>
            <a:off x="2028825" y="5343599"/>
            <a:ext cx="5013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b="0" dirty="0">
                <a:solidFill>
                  <a:srgbClr val="000000"/>
                </a:solidFill>
                <a:latin typeface="Arial Narrow" panose="020B0606020202030204" pitchFamily="34" charset="0"/>
              </a:rPr>
              <a:t>des </a:t>
            </a:r>
            <a:r>
              <a:rPr lang="fr-FR" sz="2400" b="0" dirty="0" err="1">
                <a:solidFill>
                  <a:srgbClr val="000000"/>
                </a:solidFill>
                <a:latin typeface="Arial Narrow" panose="020B0606020202030204" pitchFamily="34" charset="0"/>
              </a:rPr>
              <a:t>polyhydroxycétones</a:t>
            </a:r>
            <a:r>
              <a:rPr lang="fr-FR" sz="2400" b="0" dirty="0">
                <a:solidFill>
                  <a:srgbClr val="000000"/>
                </a:solidFill>
                <a:latin typeface="Arial Narrow" panose="020B0606020202030204" pitchFamily="34" charset="0"/>
              </a:rPr>
              <a:t> </a:t>
            </a:r>
          </a:p>
        </p:txBody>
      </p:sp>
      <p:sp>
        <p:nvSpPr>
          <p:cNvPr id="40975" name="Text Box 15"/>
          <p:cNvSpPr txBox="1">
            <a:spLocks noChangeArrowheads="1"/>
          </p:cNvSpPr>
          <p:nvPr/>
        </p:nvSpPr>
        <p:spPr bwMode="auto">
          <a:xfrm>
            <a:off x="403225" y="3547566"/>
            <a:ext cx="16930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b="0">
                <a:solidFill>
                  <a:srgbClr val="000000"/>
                </a:solidFill>
                <a:latin typeface="Arial Narrow" panose="020B0606020202030204" pitchFamily="34" charset="0"/>
              </a:rPr>
              <a:t>on distingue :</a:t>
            </a:r>
          </a:p>
        </p:txBody>
      </p:sp>
      <p:sp>
        <p:nvSpPr>
          <p:cNvPr id="40976" name="Rectangle 16"/>
          <p:cNvSpPr>
            <a:spLocks noChangeArrowheads="1"/>
          </p:cNvSpPr>
          <p:nvPr/>
        </p:nvSpPr>
        <p:spPr bwMode="auto">
          <a:xfrm>
            <a:off x="3276600" y="3547566"/>
            <a:ext cx="25635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400">
                <a:solidFill>
                  <a:srgbClr val="000000"/>
                </a:solidFill>
                <a:latin typeface="Arial Narrow" panose="020B0606020202030204" pitchFamily="34" charset="0"/>
                <a:cs typeface="Arial" charset="0"/>
              </a:rPr>
              <a:t>les monosaccharides</a:t>
            </a:r>
          </a:p>
        </p:txBody>
      </p:sp>
      <p:sp>
        <p:nvSpPr>
          <p:cNvPr id="40977" name="Rectangle 17"/>
          <p:cNvSpPr>
            <a:spLocks noChangeArrowheads="1"/>
          </p:cNvSpPr>
          <p:nvPr/>
        </p:nvSpPr>
        <p:spPr bwMode="auto">
          <a:xfrm>
            <a:off x="3276602" y="3825379"/>
            <a:ext cx="2465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400">
                <a:solidFill>
                  <a:srgbClr val="000000"/>
                </a:solidFill>
                <a:latin typeface="Arial Narrow" panose="020B0606020202030204" pitchFamily="34" charset="0"/>
                <a:cs typeface="Arial" charset="0"/>
              </a:rPr>
              <a:t>les oligosaccharides</a:t>
            </a:r>
          </a:p>
        </p:txBody>
      </p:sp>
      <p:sp>
        <p:nvSpPr>
          <p:cNvPr id="40978" name="Rectangle 18"/>
          <p:cNvSpPr>
            <a:spLocks noChangeArrowheads="1"/>
          </p:cNvSpPr>
          <p:nvPr/>
        </p:nvSpPr>
        <p:spPr bwMode="auto">
          <a:xfrm>
            <a:off x="3276603" y="4103191"/>
            <a:ext cx="23952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400">
                <a:solidFill>
                  <a:srgbClr val="000000"/>
                </a:solidFill>
                <a:latin typeface="Arial Narrow" panose="020B0606020202030204" pitchFamily="34" charset="0"/>
                <a:cs typeface="Arial" charset="0"/>
              </a:rPr>
              <a:t>les polysaccharides</a:t>
            </a:r>
          </a:p>
        </p:txBody>
      </p:sp>
      <p:sp>
        <p:nvSpPr>
          <p:cNvPr id="40980" name="Rectangle 20"/>
          <p:cNvSpPr>
            <a:spLocks noChangeArrowheads="1"/>
          </p:cNvSpPr>
          <p:nvPr/>
        </p:nvSpPr>
        <p:spPr bwMode="auto">
          <a:xfrm>
            <a:off x="6913379" y="3534866"/>
            <a:ext cx="325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400">
                <a:solidFill>
                  <a:srgbClr val="000000"/>
                </a:solidFill>
                <a:latin typeface="Arial Narrow" panose="020B0606020202030204" pitchFamily="34" charset="0"/>
                <a:cs typeface="Arial" charset="0"/>
              </a:rPr>
              <a:t>1</a:t>
            </a:r>
          </a:p>
        </p:txBody>
      </p:sp>
      <p:sp>
        <p:nvSpPr>
          <p:cNvPr id="40981" name="Rectangle 21"/>
          <p:cNvSpPr>
            <a:spLocks noChangeArrowheads="1"/>
          </p:cNvSpPr>
          <p:nvPr/>
        </p:nvSpPr>
        <p:spPr bwMode="auto">
          <a:xfrm>
            <a:off x="6757890" y="3812679"/>
            <a:ext cx="4667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400">
                <a:solidFill>
                  <a:srgbClr val="000000"/>
                </a:solidFill>
                <a:latin typeface="Arial Narrow" panose="020B0606020202030204" pitchFamily="34" charset="0"/>
                <a:cs typeface="Arial" charset="0"/>
              </a:rPr>
              <a:t>10</a:t>
            </a:r>
          </a:p>
        </p:txBody>
      </p:sp>
      <p:sp>
        <p:nvSpPr>
          <p:cNvPr id="40982" name="Rectangle 22"/>
          <p:cNvSpPr>
            <a:spLocks noChangeArrowheads="1"/>
          </p:cNvSpPr>
          <p:nvPr/>
        </p:nvSpPr>
        <p:spPr bwMode="auto">
          <a:xfrm>
            <a:off x="6604002" y="4090491"/>
            <a:ext cx="6142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400">
                <a:solidFill>
                  <a:srgbClr val="000000"/>
                </a:solidFill>
                <a:latin typeface="Arial Narrow" panose="020B0606020202030204" pitchFamily="34" charset="0"/>
                <a:cs typeface="Arial" charset="0"/>
              </a:rPr>
              <a:t>&gt;10</a:t>
            </a:r>
          </a:p>
        </p:txBody>
      </p:sp>
      <p:sp>
        <p:nvSpPr>
          <p:cNvPr id="21" name="Text Box 2"/>
          <p:cNvSpPr txBox="1">
            <a:spLocks noChangeArrowheads="1"/>
          </p:cNvSpPr>
          <p:nvPr/>
        </p:nvSpPr>
        <p:spPr bwMode="auto">
          <a:xfrm>
            <a:off x="173982" y="493188"/>
            <a:ext cx="22029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a:solidFill>
                  <a:srgbClr val="C0504D"/>
                </a:solidFill>
                <a:latin typeface="Arial Narrow" panose="020B0606020202030204" pitchFamily="34" charset="0"/>
                <a:cs typeface="Calibri" pitchFamily="34" charset="0"/>
              </a:rPr>
              <a:t>INTRODUCTION</a:t>
            </a:r>
          </a:p>
        </p:txBody>
      </p:sp>
      <p:sp>
        <p:nvSpPr>
          <p:cNvPr id="22" name="Forme libre 21"/>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3" name="Triangle isocèle 22"/>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4" name="Triangle isocèle 23"/>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5" name="Image 24"/>
          <p:cNvPicPr>
            <a:picLocks noChangeAspect="1"/>
          </p:cNvPicPr>
          <p:nvPr/>
        </p:nvPicPr>
        <p:blipFill>
          <a:blip r:embed="rId2" cstate="print"/>
          <a:stretch>
            <a:fillRect/>
          </a:stretch>
        </p:blipFill>
        <p:spPr>
          <a:xfrm>
            <a:off x="7680192" y="133387"/>
            <a:ext cx="1122991" cy="687247"/>
          </a:xfrm>
          <a:prstGeom prst="rect">
            <a:avLst/>
          </a:prstGeom>
        </p:spPr>
      </p:pic>
      <p:sp>
        <p:nvSpPr>
          <p:cNvPr id="26"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00722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84150" y="1308381"/>
            <a:ext cx="882570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spcBef>
                <a:spcPct val="0"/>
              </a:spcBef>
              <a:spcAft>
                <a:spcPct val="0"/>
              </a:spcAft>
              <a:defRPr/>
            </a:pPr>
            <a:r>
              <a:rPr lang="fr-FR" sz="2400" dirty="0">
                <a:solidFill>
                  <a:srgbClr val="000000"/>
                </a:solidFill>
                <a:latin typeface="Arial Narrow" panose="020B0606020202030204" pitchFamily="34" charset="0"/>
                <a:cs typeface="Calibri" pitchFamily="34" charset="0"/>
              </a:rPr>
              <a:t>Les oses qui ont leur OH </a:t>
            </a:r>
            <a:r>
              <a:rPr lang="fr-FR" sz="2400" dirty="0" err="1">
                <a:solidFill>
                  <a:srgbClr val="000000"/>
                </a:solidFill>
                <a:latin typeface="Arial Narrow" panose="020B0606020202030204" pitchFamily="34" charset="0"/>
                <a:cs typeface="Calibri" pitchFamily="34" charset="0"/>
              </a:rPr>
              <a:t>anomérique</a:t>
            </a:r>
            <a:r>
              <a:rPr lang="fr-FR" sz="2400" dirty="0">
                <a:solidFill>
                  <a:srgbClr val="000000"/>
                </a:solidFill>
                <a:latin typeface="Arial Narrow" panose="020B0606020202030204" pitchFamily="34" charset="0"/>
                <a:cs typeface="Calibri" pitchFamily="34" charset="0"/>
              </a:rPr>
              <a:t> libre peuvent </a:t>
            </a:r>
            <a:r>
              <a:rPr lang="fr-FR" sz="2400" dirty="0" smtClean="0">
                <a:solidFill>
                  <a:srgbClr val="000000"/>
                </a:solidFill>
                <a:latin typeface="Arial Narrow" panose="020B0606020202030204" pitchFamily="34" charset="0"/>
                <a:cs typeface="Calibri" pitchFamily="34" charset="0"/>
              </a:rPr>
              <a:t>passer de </a:t>
            </a:r>
            <a:r>
              <a:rPr lang="fr-FR" sz="2400" dirty="0">
                <a:solidFill>
                  <a:srgbClr val="000000"/>
                </a:solidFill>
                <a:latin typeface="Arial Narrow" panose="020B0606020202030204" pitchFamily="34" charset="0"/>
                <a:cs typeface="Calibri" pitchFamily="34" charset="0"/>
              </a:rPr>
              <a:t>la forme cyclique à la forme </a:t>
            </a:r>
            <a:r>
              <a:rPr lang="fr-FR" sz="2400" dirty="0" smtClean="0">
                <a:solidFill>
                  <a:srgbClr val="000000"/>
                </a:solidFill>
                <a:latin typeface="Arial Narrow" panose="020B0606020202030204" pitchFamily="34" charset="0"/>
                <a:cs typeface="Calibri" pitchFamily="34" charset="0"/>
              </a:rPr>
              <a:t>linéaire.</a:t>
            </a:r>
            <a:endParaRPr lang="fr-FR" sz="2400" dirty="0">
              <a:solidFill>
                <a:srgbClr val="000000"/>
              </a:solidFill>
              <a:latin typeface="Arial Narrow" panose="020B0606020202030204" pitchFamily="34" charset="0"/>
              <a:cs typeface="Calibri" pitchFamily="34" charset="0"/>
            </a:endParaRPr>
          </a:p>
          <a:p>
            <a:pPr fontAlgn="base">
              <a:spcBef>
                <a:spcPct val="0"/>
              </a:spcBef>
              <a:spcAft>
                <a:spcPct val="0"/>
              </a:spcAft>
              <a:defRPr/>
            </a:pPr>
            <a:endParaRPr lang="fr-FR" sz="1000" dirty="0">
              <a:solidFill>
                <a:srgbClr val="000000"/>
              </a:solidFill>
              <a:latin typeface="Arial Narrow" panose="020B0606020202030204" pitchFamily="34" charset="0"/>
              <a:cs typeface="Calibri" pitchFamily="34" charset="0"/>
            </a:endParaRPr>
          </a:p>
          <a:p>
            <a:pPr algn="just" fontAlgn="base">
              <a:spcBef>
                <a:spcPct val="0"/>
              </a:spcBef>
              <a:spcAft>
                <a:spcPct val="0"/>
              </a:spcAft>
              <a:defRPr/>
            </a:pPr>
            <a:r>
              <a:rPr lang="fr-FR" sz="2400" dirty="0">
                <a:solidFill>
                  <a:srgbClr val="000000"/>
                </a:solidFill>
                <a:latin typeface="Arial Narrow" panose="020B0606020202030204" pitchFamily="34" charset="0"/>
                <a:cs typeface="Calibri" pitchFamily="34" charset="0"/>
              </a:rPr>
              <a:t>L’ose sous forme linéaire est dit </a:t>
            </a:r>
            <a:r>
              <a:rPr lang="fr-FR" sz="2400" dirty="0" smtClean="0">
                <a:solidFill>
                  <a:srgbClr val="000000"/>
                </a:solidFill>
                <a:latin typeface="Arial Narrow" panose="020B0606020202030204" pitchFamily="34" charset="0"/>
                <a:cs typeface="Calibri" pitchFamily="34" charset="0"/>
              </a:rPr>
              <a:t>réducteur : </a:t>
            </a:r>
            <a:r>
              <a:rPr lang="fr-FR" sz="2400" dirty="0">
                <a:solidFill>
                  <a:srgbClr val="000000"/>
                </a:solidFill>
                <a:latin typeface="Arial Narrow" panose="020B0606020202030204" pitchFamily="34" charset="0"/>
                <a:cs typeface="Calibri" pitchFamily="34" charset="0"/>
              </a:rPr>
              <a:t>il a une </a:t>
            </a:r>
            <a:r>
              <a:rPr lang="fr-FR" sz="2400" dirty="0" smtClean="0">
                <a:solidFill>
                  <a:srgbClr val="000000"/>
                </a:solidFill>
                <a:latin typeface="Arial Narrow" panose="020B0606020202030204" pitchFamily="34" charset="0"/>
                <a:cs typeface="Calibri" pitchFamily="34" charset="0"/>
              </a:rPr>
              <a:t>fonction </a:t>
            </a:r>
            <a:r>
              <a:rPr lang="fr-FR" sz="2400" dirty="0">
                <a:solidFill>
                  <a:srgbClr val="000000"/>
                </a:solidFill>
                <a:latin typeface="Arial Narrow" panose="020B0606020202030204" pitchFamily="34" charset="0"/>
                <a:cs typeface="Calibri" pitchFamily="34" charset="0"/>
              </a:rPr>
              <a:t>carbonyle </a:t>
            </a:r>
            <a:r>
              <a:rPr lang="fr-FR" sz="2400" dirty="0" smtClean="0">
                <a:solidFill>
                  <a:srgbClr val="000000"/>
                </a:solidFill>
                <a:latin typeface="Arial Narrow" panose="020B0606020202030204" pitchFamily="34" charset="0"/>
                <a:cs typeface="Calibri" pitchFamily="34" charset="0"/>
              </a:rPr>
              <a:t>libre.</a:t>
            </a:r>
            <a:endParaRPr lang="fr-FR" sz="2400" dirty="0">
              <a:solidFill>
                <a:srgbClr val="000000"/>
              </a:solidFill>
              <a:latin typeface="Arial Narrow" panose="020B0606020202030204" pitchFamily="34" charset="0"/>
              <a:cs typeface="Calibri" pitchFamily="34" charset="0"/>
            </a:endParaRPr>
          </a:p>
        </p:txBody>
      </p:sp>
      <p:sp>
        <p:nvSpPr>
          <p:cNvPr id="11" name="Text Box 7"/>
          <p:cNvSpPr txBox="1">
            <a:spLocks noChangeArrowheads="1"/>
          </p:cNvSpPr>
          <p:nvPr/>
        </p:nvSpPr>
        <p:spPr bwMode="auto">
          <a:xfrm>
            <a:off x="184150" y="5550331"/>
            <a:ext cx="87803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spcBef>
                <a:spcPct val="0"/>
              </a:spcBef>
              <a:spcAft>
                <a:spcPct val="0"/>
              </a:spcAft>
              <a:defRPr/>
            </a:pPr>
            <a:r>
              <a:rPr lang="fr-FR" sz="2400" dirty="0" smtClean="0">
                <a:solidFill>
                  <a:srgbClr val="000000"/>
                </a:solidFill>
                <a:latin typeface="Arial Narrow" panose="020B0606020202030204" pitchFamily="34" charset="0"/>
                <a:cs typeface="Calibri" pitchFamily="34" charset="0"/>
              </a:rPr>
              <a:t>L’aldéhyde est oxydé en acide et le Cu</a:t>
            </a:r>
            <a:r>
              <a:rPr lang="fr-FR" sz="2400" baseline="30000" dirty="0" smtClean="0">
                <a:solidFill>
                  <a:srgbClr val="000000"/>
                </a:solidFill>
                <a:latin typeface="Arial Narrow" panose="020B0606020202030204" pitchFamily="34" charset="0"/>
                <a:cs typeface="Calibri" pitchFamily="34" charset="0"/>
              </a:rPr>
              <a:t>2+ </a:t>
            </a:r>
            <a:r>
              <a:rPr lang="fr-FR" sz="2400" dirty="0" smtClean="0">
                <a:solidFill>
                  <a:srgbClr val="000000"/>
                </a:solidFill>
                <a:latin typeface="Arial Narrow" panose="020B0606020202030204" pitchFamily="34" charset="0"/>
                <a:cs typeface="Calibri" pitchFamily="34" charset="0"/>
              </a:rPr>
              <a:t>est réduit en Cu</a:t>
            </a:r>
            <a:r>
              <a:rPr lang="fr-FR" sz="2400" baseline="-25000" dirty="0" smtClean="0">
                <a:solidFill>
                  <a:srgbClr val="000000"/>
                </a:solidFill>
                <a:latin typeface="Arial Narrow" panose="020B0606020202030204" pitchFamily="34" charset="0"/>
                <a:cs typeface="Calibri" pitchFamily="34" charset="0"/>
              </a:rPr>
              <a:t>2</a:t>
            </a:r>
            <a:r>
              <a:rPr lang="fr-FR" sz="2400" dirty="0" smtClean="0">
                <a:solidFill>
                  <a:srgbClr val="000000"/>
                </a:solidFill>
                <a:latin typeface="Arial Narrow" panose="020B0606020202030204" pitchFamily="34" charset="0"/>
                <a:cs typeface="Calibri" pitchFamily="34" charset="0"/>
              </a:rPr>
              <a:t>O qui forme un précipité rouge (</a:t>
            </a:r>
            <a:r>
              <a:rPr lang="fr-FR" sz="2400" dirty="0">
                <a:latin typeface="Arial Narrow" panose="020B0606020202030204" pitchFamily="34" charset="0"/>
                <a:cs typeface="Calibri" pitchFamily="34" charset="0"/>
              </a:rPr>
              <a:t>liqueur de </a:t>
            </a:r>
            <a:r>
              <a:rPr lang="fr-FR" sz="2400" dirty="0" smtClean="0">
                <a:latin typeface="Arial Narrow" panose="020B0606020202030204" pitchFamily="34" charset="0"/>
                <a:cs typeface="Calibri" pitchFamily="34" charset="0"/>
              </a:rPr>
              <a:t>Fehling</a:t>
            </a:r>
            <a:r>
              <a:rPr lang="fr-FR" sz="2400" i="1" dirty="0" smtClean="0">
                <a:latin typeface="Arial Narrow" panose="020B0606020202030204" pitchFamily="34" charset="0"/>
              </a:rPr>
              <a:t>)</a:t>
            </a:r>
            <a:r>
              <a:rPr lang="fr-FR" sz="2400" dirty="0" smtClean="0">
                <a:solidFill>
                  <a:srgbClr val="000000"/>
                </a:solidFill>
                <a:latin typeface="Arial Narrow" panose="020B0606020202030204" pitchFamily="34" charset="0"/>
                <a:cs typeface="Calibri" pitchFamily="34" charset="0"/>
              </a:rPr>
              <a:t>.</a:t>
            </a:r>
            <a:endParaRPr lang="fr-FR" sz="2400" dirty="0">
              <a:solidFill>
                <a:srgbClr val="000000"/>
              </a:solidFill>
              <a:latin typeface="Arial Narrow" panose="020B0606020202030204" pitchFamily="34" charset="0"/>
              <a:cs typeface="Calibri" pitchFamily="34" charset="0"/>
            </a:endParaRPr>
          </a:p>
        </p:txBody>
      </p:sp>
      <p:grpSp>
        <p:nvGrpSpPr>
          <p:cNvPr id="23" name="Groupe 22"/>
          <p:cNvGrpSpPr/>
          <p:nvPr/>
        </p:nvGrpSpPr>
        <p:grpSpPr>
          <a:xfrm>
            <a:off x="742882" y="3200966"/>
            <a:ext cx="1048678" cy="1102534"/>
            <a:chOff x="625167" y="4350061"/>
            <a:chExt cx="1048678" cy="1102534"/>
          </a:xfrm>
        </p:grpSpPr>
        <p:sp>
          <p:nvSpPr>
            <p:cNvPr id="21" name="Text Box 12"/>
            <p:cNvSpPr txBox="1">
              <a:spLocks noChangeAspect="1" noChangeArrowheads="1"/>
            </p:cNvSpPr>
            <p:nvPr/>
          </p:nvSpPr>
          <p:spPr bwMode="auto">
            <a:xfrm>
              <a:off x="625167" y="4630280"/>
              <a:ext cx="68961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R-C</a:t>
              </a:r>
              <a:endParaRPr lang="fr-FR" sz="2700" b="0" dirty="0">
                <a:solidFill>
                  <a:srgbClr val="0000FF"/>
                </a:solidFill>
                <a:latin typeface="Arial Narrow" panose="020B0606020202030204" pitchFamily="34" charset="0"/>
                <a:cs typeface="Calibri" pitchFamily="34" charset="0"/>
              </a:endParaRPr>
            </a:p>
          </p:txBody>
        </p:sp>
        <p:sp>
          <p:nvSpPr>
            <p:cNvPr id="4" name="Rectangle 3"/>
            <p:cNvSpPr/>
            <p:nvPr/>
          </p:nvSpPr>
          <p:spPr>
            <a:xfrm rot="19186940">
              <a:off x="1086599" y="4468831"/>
              <a:ext cx="357790" cy="507831"/>
            </a:xfrm>
            <a:prstGeom prst="rect">
              <a:avLst/>
            </a:prstGeom>
          </p:spPr>
          <p:txBody>
            <a:bodyPr wrap="none">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Calibri" pitchFamily="34" charset="0"/>
                </a:rPr>
                <a:t>=</a:t>
              </a:r>
              <a:endParaRPr lang="fr-FR" sz="2700" b="1" dirty="0">
                <a:solidFill>
                  <a:srgbClr val="000000"/>
                </a:solidFill>
                <a:latin typeface="Arial Narrow" panose="020B0606020202030204" pitchFamily="34" charset="0"/>
                <a:cs typeface="Arial" charset="0"/>
              </a:endParaRPr>
            </a:p>
          </p:txBody>
        </p:sp>
        <p:sp>
          <p:nvSpPr>
            <p:cNvPr id="24" name="Text Box 12"/>
            <p:cNvSpPr txBox="1">
              <a:spLocks noChangeAspect="1" noChangeArrowheads="1"/>
            </p:cNvSpPr>
            <p:nvPr/>
          </p:nvSpPr>
          <p:spPr bwMode="auto">
            <a:xfrm>
              <a:off x="1259949" y="4350061"/>
              <a:ext cx="41389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O</a:t>
              </a:r>
              <a:endParaRPr lang="fr-FR" sz="2700" b="0" dirty="0">
                <a:solidFill>
                  <a:srgbClr val="0000FF"/>
                </a:solidFill>
                <a:latin typeface="Arial Narrow" panose="020B0606020202030204" pitchFamily="34" charset="0"/>
                <a:cs typeface="Calibri" pitchFamily="34" charset="0"/>
              </a:endParaRPr>
            </a:p>
          </p:txBody>
        </p:sp>
        <p:sp>
          <p:nvSpPr>
            <p:cNvPr id="5" name="ZoneTexte 4"/>
            <p:cNvSpPr txBox="1"/>
            <p:nvPr/>
          </p:nvSpPr>
          <p:spPr>
            <a:xfrm>
              <a:off x="1225659" y="4944764"/>
              <a:ext cx="401072"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H</a:t>
              </a:r>
              <a:endParaRPr lang="fr-FR" sz="2700" dirty="0">
                <a:solidFill>
                  <a:srgbClr val="000000"/>
                </a:solidFill>
                <a:latin typeface="Arial Narrow" panose="020B0606020202030204" pitchFamily="34" charset="0"/>
                <a:cs typeface="Arial" charset="0"/>
              </a:endParaRPr>
            </a:p>
          </p:txBody>
        </p:sp>
        <p:cxnSp>
          <p:nvCxnSpPr>
            <p:cNvPr id="7" name="Connecteur droit 6"/>
            <p:cNvCxnSpPr/>
            <p:nvPr/>
          </p:nvCxnSpPr>
          <p:spPr bwMode="auto">
            <a:xfrm>
              <a:off x="1167788" y="5030866"/>
              <a:ext cx="125212" cy="10724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Groupe 31"/>
          <p:cNvGrpSpPr/>
          <p:nvPr/>
        </p:nvGrpSpPr>
        <p:grpSpPr>
          <a:xfrm>
            <a:off x="5055802" y="3210653"/>
            <a:ext cx="1062886" cy="1124568"/>
            <a:chOff x="625167" y="4350061"/>
            <a:chExt cx="1062886" cy="1124568"/>
          </a:xfrm>
        </p:grpSpPr>
        <p:sp>
          <p:nvSpPr>
            <p:cNvPr id="33" name="Text Box 12"/>
            <p:cNvSpPr txBox="1">
              <a:spLocks noChangeAspect="1" noChangeArrowheads="1"/>
            </p:cNvSpPr>
            <p:nvPr/>
          </p:nvSpPr>
          <p:spPr bwMode="auto">
            <a:xfrm>
              <a:off x="625167" y="4630280"/>
              <a:ext cx="68961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R-C</a:t>
              </a:r>
              <a:endParaRPr lang="fr-FR" sz="2700" b="0" dirty="0">
                <a:solidFill>
                  <a:srgbClr val="0000FF"/>
                </a:solidFill>
                <a:latin typeface="Arial Narrow" panose="020B0606020202030204" pitchFamily="34" charset="0"/>
                <a:cs typeface="Calibri" pitchFamily="34" charset="0"/>
              </a:endParaRPr>
            </a:p>
          </p:txBody>
        </p:sp>
        <p:sp>
          <p:nvSpPr>
            <p:cNvPr id="34" name="Rectangle 33"/>
            <p:cNvSpPr/>
            <p:nvPr/>
          </p:nvSpPr>
          <p:spPr>
            <a:xfrm rot="19186940">
              <a:off x="1086599" y="4468831"/>
              <a:ext cx="357790" cy="507831"/>
            </a:xfrm>
            <a:prstGeom prst="rect">
              <a:avLst/>
            </a:prstGeom>
          </p:spPr>
          <p:txBody>
            <a:bodyPr wrap="none">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Calibri" pitchFamily="34" charset="0"/>
                </a:rPr>
                <a:t>=</a:t>
              </a:r>
              <a:endParaRPr lang="fr-FR" sz="2700" b="1" dirty="0">
                <a:solidFill>
                  <a:srgbClr val="000000"/>
                </a:solidFill>
                <a:latin typeface="Arial Narrow" panose="020B0606020202030204" pitchFamily="34" charset="0"/>
                <a:cs typeface="Arial" charset="0"/>
              </a:endParaRPr>
            </a:p>
          </p:txBody>
        </p:sp>
        <p:sp>
          <p:nvSpPr>
            <p:cNvPr id="35" name="Text Box 12"/>
            <p:cNvSpPr txBox="1">
              <a:spLocks noChangeAspect="1" noChangeArrowheads="1"/>
            </p:cNvSpPr>
            <p:nvPr/>
          </p:nvSpPr>
          <p:spPr bwMode="auto">
            <a:xfrm>
              <a:off x="1259949" y="4350061"/>
              <a:ext cx="41389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O</a:t>
              </a:r>
              <a:endParaRPr lang="fr-FR" sz="2700" b="0" dirty="0">
                <a:solidFill>
                  <a:srgbClr val="0000FF"/>
                </a:solidFill>
                <a:latin typeface="Arial Narrow" panose="020B0606020202030204" pitchFamily="34" charset="0"/>
                <a:cs typeface="Calibri" pitchFamily="34" charset="0"/>
              </a:endParaRPr>
            </a:p>
          </p:txBody>
        </p:sp>
        <p:sp>
          <p:nvSpPr>
            <p:cNvPr id="36" name="ZoneTexte 35"/>
            <p:cNvSpPr txBox="1"/>
            <p:nvPr/>
          </p:nvSpPr>
          <p:spPr>
            <a:xfrm>
              <a:off x="1203625" y="4966798"/>
              <a:ext cx="484428"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O</a:t>
              </a:r>
              <a:r>
                <a:rPr lang="fr-FR" sz="2700" baseline="30000" dirty="0" smtClean="0">
                  <a:solidFill>
                    <a:srgbClr val="000000"/>
                  </a:solidFill>
                  <a:latin typeface="Arial Narrow" panose="020B0606020202030204" pitchFamily="34" charset="0"/>
                  <a:cs typeface="Arial" charset="0"/>
                </a:rPr>
                <a:t>-</a:t>
              </a:r>
              <a:endParaRPr lang="fr-FR" sz="2700" baseline="30000" dirty="0">
                <a:solidFill>
                  <a:srgbClr val="000000"/>
                </a:solidFill>
                <a:latin typeface="Arial Narrow" panose="020B0606020202030204" pitchFamily="34" charset="0"/>
                <a:cs typeface="Arial" charset="0"/>
              </a:endParaRPr>
            </a:p>
          </p:txBody>
        </p:sp>
        <p:cxnSp>
          <p:nvCxnSpPr>
            <p:cNvPr id="37" name="Connecteur droit 36"/>
            <p:cNvCxnSpPr/>
            <p:nvPr/>
          </p:nvCxnSpPr>
          <p:spPr bwMode="auto">
            <a:xfrm>
              <a:off x="1167788" y="5030866"/>
              <a:ext cx="125212" cy="10724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e 24"/>
          <p:cNvGrpSpPr/>
          <p:nvPr/>
        </p:nvGrpSpPr>
        <p:grpSpPr>
          <a:xfrm>
            <a:off x="1793854" y="3485501"/>
            <a:ext cx="2394066" cy="520929"/>
            <a:chOff x="1850493" y="5164457"/>
            <a:chExt cx="2394066" cy="520929"/>
          </a:xfrm>
        </p:grpSpPr>
        <p:sp>
          <p:nvSpPr>
            <p:cNvPr id="42" name="ZoneTexte 41"/>
            <p:cNvSpPr txBox="1"/>
            <p:nvPr/>
          </p:nvSpPr>
          <p:spPr>
            <a:xfrm>
              <a:off x="1850493" y="5177555"/>
              <a:ext cx="1154483"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+ 5 OH</a:t>
              </a:r>
              <a:r>
                <a:rPr lang="fr-FR" sz="2700" baseline="30000" dirty="0" smtClean="0">
                  <a:solidFill>
                    <a:srgbClr val="000000"/>
                  </a:solidFill>
                  <a:latin typeface="Arial Narrow" panose="020B0606020202030204" pitchFamily="34" charset="0"/>
                  <a:cs typeface="Arial" charset="0"/>
                </a:rPr>
                <a:t>-</a:t>
              </a:r>
              <a:endParaRPr lang="fr-FR" sz="2700" baseline="30000" dirty="0">
                <a:solidFill>
                  <a:srgbClr val="000000"/>
                </a:solidFill>
                <a:latin typeface="Arial Narrow" panose="020B0606020202030204" pitchFamily="34" charset="0"/>
                <a:cs typeface="Arial" charset="0"/>
              </a:endParaRPr>
            </a:p>
          </p:txBody>
        </p:sp>
        <p:sp>
          <p:nvSpPr>
            <p:cNvPr id="44" name="ZoneTexte 43"/>
            <p:cNvSpPr txBox="1"/>
            <p:nvPr/>
          </p:nvSpPr>
          <p:spPr>
            <a:xfrm>
              <a:off x="2957027" y="5164457"/>
              <a:ext cx="1287532"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+ 2 Cu</a:t>
              </a:r>
              <a:r>
                <a:rPr lang="fr-FR" sz="2700" baseline="30000" dirty="0" smtClean="0">
                  <a:solidFill>
                    <a:srgbClr val="000000"/>
                  </a:solidFill>
                  <a:latin typeface="Arial Narrow" panose="020B0606020202030204" pitchFamily="34" charset="0"/>
                  <a:cs typeface="Arial" charset="0"/>
                </a:rPr>
                <a:t>2+</a:t>
              </a:r>
              <a:endParaRPr lang="fr-FR" sz="2700" baseline="30000" dirty="0">
                <a:solidFill>
                  <a:srgbClr val="000000"/>
                </a:solidFill>
                <a:latin typeface="Arial Narrow" panose="020B0606020202030204" pitchFamily="34" charset="0"/>
                <a:cs typeface="Arial" charset="0"/>
              </a:endParaRPr>
            </a:p>
          </p:txBody>
        </p:sp>
      </p:grpSp>
      <p:grpSp>
        <p:nvGrpSpPr>
          <p:cNvPr id="46" name="Groupe 45"/>
          <p:cNvGrpSpPr/>
          <p:nvPr/>
        </p:nvGrpSpPr>
        <p:grpSpPr>
          <a:xfrm>
            <a:off x="6205826" y="3418690"/>
            <a:ext cx="2254606" cy="520929"/>
            <a:chOff x="1850493" y="5164457"/>
            <a:chExt cx="2254604" cy="520929"/>
          </a:xfrm>
        </p:grpSpPr>
        <p:sp>
          <p:nvSpPr>
            <p:cNvPr id="47" name="ZoneTexte 46"/>
            <p:cNvSpPr txBox="1"/>
            <p:nvPr/>
          </p:nvSpPr>
          <p:spPr>
            <a:xfrm>
              <a:off x="1850493" y="5177555"/>
              <a:ext cx="1197763"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+ 3 H</a:t>
              </a:r>
              <a:r>
                <a:rPr lang="fr-FR" sz="2700" baseline="-25000" dirty="0" smtClean="0">
                  <a:solidFill>
                    <a:srgbClr val="000000"/>
                  </a:solidFill>
                  <a:latin typeface="Arial Narrow" panose="020B0606020202030204" pitchFamily="34" charset="0"/>
                  <a:cs typeface="Arial" charset="0"/>
                </a:rPr>
                <a:t>2</a:t>
              </a:r>
              <a:r>
                <a:rPr lang="fr-FR" sz="2700" dirty="0" smtClean="0">
                  <a:solidFill>
                    <a:srgbClr val="000000"/>
                  </a:solidFill>
                  <a:latin typeface="Arial Narrow" panose="020B0606020202030204" pitchFamily="34" charset="0"/>
                  <a:cs typeface="Arial" charset="0"/>
                </a:rPr>
                <a:t>O</a:t>
              </a:r>
              <a:endParaRPr lang="fr-FR" sz="2700" baseline="30000" dirty="0">
                <a:solidFill>
                  <a:srgbClr val="000000"/>
                </a:solidFill>
                <a:latin typeface="Arial Narrow" panose="020B0606020202030204" pitchFamily="34" charset="0"/>
                <a:cs typeface="Arial" charset="0"/>
              </a:endParaRPr>
            </a:p>
          </p:txBody>
        </p:sp>
        <p:sp>
          <p:nvSpPr>
            <p:cNvPr id="48" name="ZoneTexte 47"/>
            <p:cNvSpPr txBox="1"/>
            <p:nvPr/>
          </p:nvSpPr>
          <p:spPr>
            <a:xfrm>
              <a:off x="2957027" y="5164457"/>
              <a:ext cx="1148070"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 Cu</a:t>
              </a:r>
              <a:r>
                <a:rPr lang="fr-FR" sz="2700" baseline="-25000" dirty="0" smtClean="0">
                  <a:solidFill>
                    <a:srgbClr val="000000"/>
                  </a:solidFill>
                  <a:latin typeface="Arial Narrow" panose="020B0606020202030204" pitchFamily="34" charset="0"/>
                  <a:cs typeface="Arial" charset="0"/>
                </a:rPr>
                <a:t>2</a:t>
              </a:r>
              <a:r>
                <a:rPr lang="fr-FR" sz="2700" dirty="0" smtClean="0">
                  <a:solidFill>
                    <a:srgbClr val="000000"/>
                  </a:solidFill>
                  <a:latin typeface="Arial Narrow" panose="020B0606020202030204" pitchFamily="34" charset="0"/>
                  <a:cs typeface="Arial" charset="0"/>
                </a:rPr>
                <a:t>O</a:t>
              </a:r>
              <a:endParaRPr lang="fr-FR" sz="2700" baseline="30000" dirty="0">
                <a:solidFill>
                  <a:srgbClr val="000000"/>
                </a:solidFill>
                <a:latin typeface="Arial Narrow" panose="020B0606020202030204" pitchFamily="34" charset="0"/>
                <a:cs typeface="Arial" charset="0"/>
              </a:endParaRPr>
            </a:p>
          </p:txBody>
        </p:sp>
      </p:grpSp>
      <p:cxnSp>
        <p:nvCxnSpPr>
          <p:cNvPr id="27" name="Connecteur droit avec flèche 26"/>
          <p:cNvCxnSpPr/>
          <p:nvPr/>
        </p:nvCxnSpPr>
        <p:spPr bwMode="auto">
          <a:xfrm>
            <a:off x="4109374" y="3773635"/>
            <a:ext cx="908403" cy="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 Box 7"/>
          <p:cNvSpPr txBox="1">
            <a:spLocks noChangeArrowheads="1"/>
          </p:cNvSpPr>
          <p:nvPr/>
        </p:nvSpPr>
        <p:spPr bwMode="auto">
          <a:xfrm>
            <a:off x="753019" y="4286219"/>
            <a:ext cx="10390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a:solidFill>
                  <a:srgbClr val="000000"/>
                </a:solidFill>
                <a:latin typeface="Arial Narrow" panose="020B0606020202030204" pitchFamily="34" charset="0"/>
                <a:cs typeface="Calibri" pitchFamily="34" charset="0"/>
              </a:rPr>
              <a:t>a</a:t>
            </a:r>
            <a:r>
              <a:rPr lang="fr-FR" sz="2000" dirty="0" smtClean="0">
                <a:solidFill>
                  <a:srgbClr val="000000"/>
                </a:solidFill>
                <a:latin typeface="Arial Narrow" panose="020B0606020202030204" pitchFamily="34" charset="0"/>
                <a:cs typeface="Calibri" pitchFamily="34" charset="0"/>
              </a:rPr>
              <a:t>ldéhyde</a:t>
            </a:r>
            <a:endParaRPr lang="fr-FR" sz="2000" dirty="0">
              <a:solidFill>
                <a:srgbClr val="000000"/>
              </a:solidFill>
              <a:latin typeface="Arial Narrow" panose="020B0606020202030204" pitchFamily="34" charset="0"/>
              <a:cs typeface="Calibri" pitchFamily="34" charset="0"/>
            </a:endParaRPr>
          </a:p>
        </p:txBody>
      </p:sp>
      <p:sp>
        <p:nvSpPr>
          <p:cNvPr id="52" name="Text Box 7"/>
          <p:cNvSpPr txBox="1">
            <a:spLocks noChangeArrowheads="1"/>
          </p:cNvSpPr>
          <p:nvPr/>
        </p:nvSpPr>
        <p:spPr bwMode="auto">
          <a:xfrm>
            <a:off x="5266014" y="4286219"/>
            <a:ext cx="6880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acide</a:t>
            </a:r>
            <a:endParaRPr lang="fr-FR" sz="2000" dirty="0">
              <a:solidFill>
                <a:srgbClr val="000000"/>
              </a:solidFill>
              <a:latin typeface="Arial Narrow" panose="020B0606020202030204" pitchFamily="34" charset="0"/>
              <a:cs typeface="Calibri" pitchFamily="34" charset="0"/>
            </a:endParaRPr>
          </a:p>
        </p:txBody>
      </p:sp>
      <p:pic>
        <p:nvPicPr>
          <p:cNvPr id="2099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54" r="50000" b="6927"/>
          <a:stretch/>
        </p:blipFill>
        <p:spPr bwMode="auto">
          <a:xfrm>
            <a:off x="2630180" y="4132393"/>
            <a:ext cx="713342" cy="110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58" b="10859"/>
          <a:stretch/>
        </p:blipFill>
        <p:spPr bwMode="auto">
          <a:xfrm>
            <a:off x="7099805" y="4154427"/>
            <a:ext cx="775466" cy="110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Forme libre 49"/>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53" name="Triangle isocèle 52"/>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54" name="Triangle isocèle 53"/>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55" name="Image 54"/>
          <p:cNvPicPr>
            <a:picLocks noChangeAspect="1"/>
          </p:cNvPicPr>
          <p:nvPr/>
        </p:nvPicPr>
        <p:blipFill>
          <a:blip r:embed="rId4" cstate="print"/>
          <a:stretch>
            <a:fillRect/>
          </a:stretch>
        </p:blipFill>
        <p:spPr>
          <a:xfrm>
            <a:off x="7680192" y="133387"/>
            <a:ext cx="1122991" cy="687247"/>
          </a:xfrm>
          <a:prstGeom prst="rect">
            <a:avLst/>
          </a:prstGeom>
        </p:spPr>
      </p:pic>
      <p:sp>
        <p:nvSpPr>
          <p:cNvPr id="56"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57" name="Text Box 2"/>
          <p:cNvSpPr txBox="1">
            <a:spLocks noChangeArrowheads="1"/>
          </p:cNvSpPr>
          <p:nvPr/>
        </p:nvSpPr>
        <p:spPr bwMode="auto">
          <a:xfrm>
            <a:off x="21679" y="496335"/>
            <a:ext cx="59170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D. Les oses simples sont des agents </a:t>
            </a:r>
            <a:r>
              <a:rPr lang="fr-FR" dirty="0" smtClean="0">
                <a:solidFill>
                  <a:srgbClr val="C0504D"/>
                </a:solidFill>
                <a:latin typeface="Arial Narrow" panose="020B0606020202030204" pitchFamily="34" charset="0"/>
                <a:cs typeface="Calibri" pitchFamily="34" charset="0"/>
              </a:rPr>
              <a:t>réducteurs</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1850541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6"/>
          <p:cNvSpPr txBox="1">
            <a:spLocks noChangeArrowheads="1"/>
          </p:cNvSpPr>
          <p:nvPr/>
        </p:nvSpPr>
        <p:spPr bwMode="auto">
          <a:xfrm>
            <a:off x="1899160" y="3027784"/>
            <a:ext cx="1271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err="1" smtClean="0">
                <a:solidFill>
                  <a:srgbClr val="FF0000"/>
                </a:solidFill>
                <a:latin typeface="Arial Narrow" panose="020B0606020202030204" pitchFamily="34" charset="0"/>
                <a:cs typeface="Calibri" pitchFamily="34" charset="0"/>
              </a:rPr>
              <a:t>hémiacétal</a:t>
            </a:r>
            <a:endParaRPr lang="fr-FR" sz="2000" b="1" dirty="0" smtClean="0">
              <a:solidFill>
                <a:srgbClr val="FF0000"/>
              </a:solidFill>
              <a:latin typeface="Arial Narrow" panose="020B0606020202030204" pitchFamily="34" charset="0"/>
              <a:cs typeface="Calibri" pitchFamily="34" charset="0"/>
            </a:endParaRPr>
          </a:p>
        </p:txBody>
      </p:sp>
      <p:sp>
        <p:nvSpPr>
          <p:cNvPr id="90" name="Text Box 87"/>
          <p:cNvSpPr txBox="1">
            <a:spLocks noChangeArrowheads="1"/>
          </p:cNvSpPr>
          <p:nvPr/>
        </p:nvSpPr>
        <p:spPr bwMode="auto">
          <a:xfrm>
            <a:off x="348916" y="1440164"/>
            <a:ext cx="4070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dirty="0" smtClean="0">
                <a:solidFill>
                  <a:srgbClr val="000000"/>
                </a:solidFill>
                <a:latin typeface="Arial Narrow" panose="020B0606020202030204" pitchFamily="34" charset="0"/>
                <a:cs typeface="Calibri" pitchFamily="34" charset="0"/>
              </a:rPr>
              <a:t>Fonction </a:t>
            </a:r>
            <a:r>
              <a:rPr lang="fr-FR" sz="2400" dirty="0" err="1" smtClean="0">
                <a:solidFill>
                  <a:srgbClr val="000000"/>
                </a:solidFill>
                <a:latin typeface="Arial Narrow" panose="020B0606020202030204" pitchFamily="34" charset="0"/>
                <a:cs typeface="Calibri" pitchFamily="34" charset="0"/>
              </a:rPr>
              <a:t>hémiacétal</a:t>
            </a:r>
            <a:r>
              <a:rPr lang="fr-FR" sz="2400" dirty="0" smtClean="0">
                <a:solidFill>
                  <a:srgbClr val="000000"/>
                </a:solidFill>
                <a:latin typeface="Arial Narrow" panose="020B0606020202030204" pitchFamily="34" charset="0"/>
                <a:cs typeface="Calibri" pitchFamily="34" charset="0"/>
              </a:rPr>
              <a:t> : </a:t>
            </a:r>
            <a:r>
              <a:rPr lang="fr-FR" sz="2400" dirty="0">
                <a:solidFill>
                  <a:srgbClr val="000000"/>
                </a:solidFill>
                <a:latin typeface="Arial Narrow" panose="020B0606020202030204" pitchFamily="34" charset="0"/>
                <a:cs typeface="Calibri" pitchFamily="34" charset="0"/>
              </a:rPr>
              <a:t>mutarotation</a:t>
            </a:r>
          </a:p>
        </p:txBody>
      </p:sp>
      <p:grpSp>
        <p:nvGrpSpPr>
          <p:cNvPr id="91" name="Groupe 90"/>
          <p:cNvGrpSpPr/>
          <p:nvPr/>
        </p:nvGrpSpPr>
        <p:grpSpPr>
          <a:xfrm>
            <a:off x="357421" y="2697085"/>
            <a:ext cx="1542653" cy="1910052"/>
            <a:chOff x="4316611" y="708901"/>
            <a:chExt cx="1542653" cy="1910052"/>
          </a:xfrm>
        </p:grpSpPr>
        <p:grpSp>
          <p:nvGrpSpPr>
            <p:cNvPr id="92" name="Groupe 91"/>
            <p:cNvGrpSpPr/>
            <p:nvPr/>
          </p:nvGrpSpPr>
          <p:grpSpPr>
            <a:xfrm>
              <a:off x="4561540" y="812253"/>
              <a:ext cx="1165186" cy="1779709"/>
              <a:chOff x="4116525" y="912312"/>
              <a:chExt cx="1165186" cy="1779709"/>
            </a:xfrm>
          </p:grpSpPr>
          <p:sp>
            <p:nvSpPr>
              <p:cNvPr id="99" name="Hexagone 98"/>
              <p:cNvSpPr/>
              <p:nvPr/>
            </p:nvSpPr>
            <p:spPr bwMode="auto">
              <a:xfrm>
                <a:off x="4120308" y="1580667"/>
                <a:ext cx="1090670" cy="858384"/>
              </a:xfrm>
              <a:prstGeom prst="hex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100" name="Rectangle 47"/>
              <p:cNvSpPr>
                <a:spLocks noChangeArrowheads="1"/>
              </p:cNvSpPr>
              <p:nvPr/>
            </p:nvSpPr>
            <p:spPr bwMode="auto">
              <a:xfrm>
                <a:off x="4789414" y="1310714"/>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FF0000"/>
                    </a:solidFill>
                    <a:latin typeface="Arial Narrow" panose="020B0606020202030204" pitchFamily="34" charset="0"/>
                    <a:cs typeface="Calibri" pitchFamily="34" charset="0"/>
                  </a:rPr>
                  <a:t>O</a:t>
                </a:r>
                <a:endParaRPr lang="fr-FR" sz="2700" dirty="0">
                  <a:solidFill>
                    <a:srgbClr val="FF0000"/>
                  </a:solidFill>
                  <a:latin typeface="Arial Narrow" panose="020B0606020202030204" pitchFamily="34" charset="0"/>
                  <a:cs typeface="Calibri" pitchFamily="34" charset="0"/>
                </a:endParaRPr>
              </a:p>
            </p:txBody>
          </p:sp>
          <p:sp>
            <p:nvSpPr>
              <p:cNvPr id="101" name="Line 42"/>
              <p:cNvSpPr>
                <a:spLocks noChangeShapeType="1"/>
              </p:cNvSpPr>
              <p:nvPr/>
            </p:nvSpPr>
            <p:spPr bwMode="auto">
              <a:xfrm>
                <a:off x="4999711" y="2438106"/>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2" name="Line 42"/>
              <p:cNvSpPr>
                <a:spLocks noChangeShapeType="1"/>
              </p:cNvSpPr>
              <p:nvPr/>
            </p:nvSpPr>
            <p:spPr bwMode="auto">
              <a:xfrm>
                <a:off x="5046021" y="1675953"/>
                <a:ext cx="176948" cy="3575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3" name="Line 42"/>
              <p:cNvSpPr>
                <a:spLocks noChangeShapeType="1"/>
              </p:cNvSpPr>
              <p:nvPr/>
            </p:nvSpPr>
            <p:spPr bwMode="auto">
              <a:xfrm flipV="1">
                <a:off x="4590038" y="1580667"/>
                <a:ext cx="2427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4" name="Line 42"/>
              <p:cNvSpPr>
                <a:spLocks noChangeShapeType="1"/>
              </p:cNvSpPr>
              <p:nvPr/>
            </p:nvSpPr>
            <p:spPr bwMode="auto">
              <a:xfrm>
                <a:off x="4336863" y="2173174"/>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dirty="0">
                  <a:solidFill>
                    <a:srgbClr val="000000"/>
                  </a:solidFill>
                  <a:latin typeface="Arial Narrow" panose="020B0606020202030204" pitchFamily="34" charset="0"/>
                  <a:cs typeface="Arial" charset="0"/>
                </a:endParaRPr>
              </a:p>
            </p:txBody>
          </p:sp>
          <p:sp>
            <p:nvSpPr>
              <p:cNvPr id="105" name="Line 42"/>
              <p:cNvSpPr>
                <a:spLocks noChangeShapeType="1"/>
              </p:cNvSpPr>
              <p:nvPr/>
            </p:nvSpPr>
            <p:spPr bwMode="auto">
              <a:xfrm>
                <a:off x="4116525" y="2009547"/>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6" name="Line 42"/>
              <p:cNvSpPr>
                <a:spLocks noChangeShapeType="1"/>
              </p:cNvSpPr>
              <p:nvPr/>
            </p:nvSpPr>
            <p:spPr bwMode="auto">
              <a:xfrm>
                <a:off x="4336863" y="1310919"/>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7" name="Text Box 38"/>
              <p:cNvSpPr txBox="1">
                <a:spLocks noChangeArrowheads="1"/>
              </p:cNvSpPr>
              <p:nvPr/>
            </p:nvSpPr>
            <p:spPr bwMode="auto">
              <a:xfrm>
                <a:off x="4133640" y="91231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grpSp>
        <p:sp>
          <p:nvSpPr>
            <p:cNvPr id="93" name="Text Box 57"/>
            <p:cNvSpPr txBox="1">
              <a:spLocks noChangeArrowheads="1"/>
            </p:cNvSpPr>
            <p:nvPr/>
          </p:nvSpPr>
          <p:spPr bwMode="auto">
            <a:xfrm>
              <a:off x="5557578" y="188390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94" name="Text Box 58"/>
            <p:cNvSpPr txBox="1">
              <a:spLocks noChangeArrowheads="1"/>
            </p:cNvSpPr>
            <p:nvPr/>
          </p:nvSpPr>
          <p:spPr bwMode="auto">
            <a:xfrm>
              <a:off x="5416836" y="217159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95" name="Text Box 59"/>
            <p:cNvSpPr txBox="1">
              <a:spLocks noChangeArrowheads="1"/>
            </p:cNvSpPr>
            <p:nvPr/>
          </p:nvSpPr>
          <p:spPr bwMode="auto">
            <a:xfrm>
              <a:off x="4564612" y="224962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96" name="Text Box 60"/>
            <p:cNvSpPr txBox="1">
              <a:spLocks noChangeArrowheads="1"/>
            </p:cNvSpPr>
            <p:nvPr/>
          </p:nvSpPr>
          <p:spPr bwMode="auto">
            <a:xfrm>
              <a:off x="4316611" y="16721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97" name="Text Box 61"/>
            <p:cNvSpPr txBox="1">
              <a:spLocks noChangeArrowheads="1"/>
            </p:cNvSpPr>
            <p:nvPr/>
          </p:nvSpPr>
          <p:spPr bwMode="auto">
            <a:xfrm>
              <a:off x="4715776" y="141809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98" name="Text Box 62"/>
            <p:cNvSpPr txBox="1">
              <a:spLocks noChangeArrowheads="1"/>
            </p:cNvSpPr>
            <p:nvPr/>
          </p:nvSpPr>
          <p:spPr bwMode="auto">
            <a:xfrm>
              <a:off x="4507553" y="7089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109" name="Text Box 38"/>
          <p:cNvSpPr txBox="1">
            <a:spLocks noChangeArrowheads="1"/>
          </p:cNvSpPr>
          <p:nvPr/>
        </p:nvSpPr>
        <p:spPr bwMode="auto">
          <a:xfrm>
            <a:off x="1817308" y="3343882"/>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FF0000"/>
                </a:solidFill>
                <a:latin typeface="Arial Narrow" panose="020B0606020202030204" pitchFamily="34" charset="0"/>
                <a:cs typeface="Calibri" pitchFamily="34" charset="0"/>
              </a:rPr>
              <a:t>OH</a:t>
            </a:r>
            <a:endParaRPr lang="fr-FR" sz="2700" b="0" dirty="0">
              <a:solidFill>
                <a:srgbClr val="FF0000"/>
              </a:solidFill>
              <a:latin typeface="Arial Narrow" panose="020B0606020202030204" pitchFamily="34" charset="0"/>
              <a:cs typeface="Calibri" pitchFamily="34" charset="0"/>
            </a:endParaRPr>
          </a:p>
        </p:txBody>
      </p:sp>
      <p:sp>
        <p:nvSpPr>
          <p:cNvPr id="132" name="Line 60"/>
          <p:cNvSpPr>
            <a:spLocks noChangeShapeType="1"/>
          </p:cNvSpPr>
          <p:nvPr/>
        </p:nvSpPr>
        <p:spPr bwMode="auto">
          <a:xfrm flipH="1">
            <a:off x="1698068" y="3705485"/>
            <a:ext cx="203353" cy="19288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133" name="Text Box 48"/>
          <p:cNvSpPr txBox="1">
            <a:spLocks noChangeArrowheads="1"/>
          </p:cNvSpPr>
          <p:nvPr/>
        </p:nvSpPr>
        <p:spPr bwMode="auto">
          <a:xfrm>
            <a:off x="243112" y="5118771"/>
            <a:ext cx="19768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FF0000"/>
                </a:solidFill>
                <a:latin typeface="Symbol" panose="05050102010706020507" pitchFamily="18" charset="2"/>
                <a:cs typeface="Calibri" pitchFamily="34" charset="0"/>
              </a:rPr>
              <a:t>b</a:t>
            </a:r>
            <a:r>
              <a:rPr lang="fr-FR" sz="2000" b="1" dirty="0" smtClean="0">
                <a:solidFill>
                  <a:srgbClr val="FF0000"/>
                </a:solidFill>
                <a:latin typeface="Arial Narrow" panose="020B0606020202030204" pitchFamily="34" charset="0"/>
                <a:cs typeface="Calibri" pitchFamily="34" charset="0"/>
              </a:rPr>
              <a:t>-</a:t>
            </a:r>
            <a:r>
              <a:rPr lang="fr-FR" sz="2000" dirty="0" smtClean="0">
                <a:solidFill>
                  <a:srgbClr val="000000"/>
                </a:solidFill>
                <a:latin typeface="Arial Narrow" panose="020B0606020202030204" pitchFamily="34" charset="0"/>
                <a:cs typeface="Calibri" pitchFamily="34" charset="0"/>
              </a:rPr>
              <a:t>D-</a:t>
            </a:r>
            <a:r>
              <a:rPr lang="fr-FR" sz="2000" dirty="0" err="1" smtClean="0">
                <a:solidFill>
                  <a:srgbClr val="000000"/>
                </a:solidFill>
                <a:latin typeface="Arial Narrow" panose="020B0606020202030204" pitchFamily="34" charset="0"/>
                <a:cs typeface="Calibri" pitchFamily="34" charset="0"/>
              </a:rPr>
              <a:t>glucopyranose</a:t>
            </a:r>
            <a:endParaRPr lang="fr-FR" sz="2000" dirty="0" smtClean="0">
              <a:solidFill>
                <a:srgbClr val="000000"/>
              </a:solidFill>
              <a:latin typeface="Arial Narrow" panose="020B0606020202030204" pitchFamily="34" charset="0"/>
              <a:cs typeface="Calibri" pitchFamily="34" charset="0"/>
            </a:endParaRPr>
          </a:p>
          <a:p>
            <a:pPr algn="ct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(60%)</a:t>
            </a:r>
          </a:p>
        </p:txBody>
      </p:sp>
      <p:grpSp>
        <p:nvGrpSpPr>
          <p:cNvPr id="3" name="Groupe 2"/>
          <p:cNvGrpSpPr/>
          <p:nvPr/>
        </p:nvGrpSpPr>
        <p:grpSpPr>
          <a:xfrm>
            <a:off x="5351024" y="2687322"/>
            <a:ext cx="3708648" cy="3365385"/>
            <a:chOff x="5351024" y="2766246"/>
            <a:chExt cx="3708648" cy="3365385"/>
          </a:xfrm>
        </p:grpSpPr>
        <p:sp>
          <p:nvSpPr>
            <p:cNvPr id="56" name="Text Box 48"/>
            <p:cNvSpPr txBox="1">
              <a:spLocks noChangeArrowheads="1"/>
            </p:cNvSpPr>
            <p:nvPr/>
          </p:nvSpPr>
          <p:spPr bwMode="auto">
            <a:xfrm>
              <a:off x="6282829" y="5115968"/>
              <a:ext cx="20104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FF0000"/>
                  </a:solidFill>
                  <a:latin typeface="Symbol" panose="05050102010706020507" pitchFamily="18" charset="2"/>
                  <a:cs typeface="Calibri" pitchFamily="34" charset="0"/>
                </a:rPr>
                <a:t>a</a:t>
              </a:r>
              <a:r>
                <a:rPr lang="fr-FR" sz="2000" b="1" dirty="0" smtClean="0">
                  <a:solidFill>
                    <a:srgbClr val="FF0000"/>
                  </a:solidFill>
                  <a:latin typeface="Arial Narrow" panose="020B0606020202030204" pitchFamily="34" charset="0"/>
                  <a:cs typeface="Calibri" pitchFamily="34" charset="0"/>
                </a:rPr>
                <a:t>-</a:t>
              </a:r>
              <a:r>
                <a:rPr lang="fr-FR" sz="2000" dirty="0" smtClean="0">
                  <a:solidFill>
                    <a:srgbClr val="000000"/>
                  </a:solidFill>
                  <a:latin typeface="Arial Narrow" panose="020B0606020202030204" pitchFamily="34" charset="0"/>
                  <a:cs typeface="Calibri" pitchFamily="34" charset="0"/>
                </a:rPr>
                <a:t>D-</a:t>
              </a:r>
              <a:r>
                <a:rPr lang="fr-FR" sz="2000" dirty="0" err="1" smtClean="0">
                  <a:solidFill>
                    <a:srgbClr val="000000"/>
                  </a:solidFill>
                  <a:latin typeface="Arial Narrow" panose="020B0606020202030204" pitchFamily="34" charset="0"/>
                  <a:cs typeface="Calibri" pitchFamily="34" charset="0"/>
                </a:rPr>
                <a:t>glucopyranose</a:t>
              </a:r>
              <a:endParaRPr lang="fr-FR" sz="2000" dirty="0" smtClean="0">
                <a:solidFill>
                  <a:srgbClr val="000000"/>
                </a:solidFill>
                <a:latin typeface="Arial Narrow" panose="020B0606020202030204" pitchFamily="34" charset="0"/>
                <a:cs typeface="Calibri" pitchFamily="34" charset="0"/>
              </a:endParaRPr>
            </a:p>
            <a:p>
              <a:pPr algn="ct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(40%)</a:t>
              </a:r>
            </a:p>
            <a:p>
              <a:pPr fontAlgn="base">
                <a:spcBef>
                  <a:spcPct val="0"/>
                </a:spcBef>
                <a:spcAft>
                  <a:spcPct val="0"/>
                </a:spcAft>
                <a:defRPr/>
              </a:pPr>
              <a:endParaRPr lang="fr-FR" sz="2000" dirty="0" smtClean="0">
                <a:solidFill>
                  <a:srgbClr val="000000"/>
                </a:solidFill>
                <a:latin typeface="Arial Narrow" panose="020B0606020202030204" pitchFamily="34" charset="0"/>
                <a:cs typeface="Calibri" pitchFamily="34" charset="0"/>
              </a:endParaRPr>
            </a:p>
          </p:txBody>
        </p:sp>
        <p:grpSp>
          <p:nvGrpSpPr>
            <p:cNvPr id="60" name="Group 52"/>
            <p:cNvGrpSpPr>
              <a:grpSpLocks/>
            </p:cNvGrpSpPr>
            <p:nvPr/>
          </p:nvGrpSpPr>
          <p:grpSpPr bwMode="auto">
            <a:xfrm flipH="1">
              <a:off x="5351024" y="3933825"/>
              <a:ext cx="744538" cy="180975"/>
              <a:chOff x="1860" y="2688"/>
              <a:chExt cx="528" cy="114"/>
            </a:xfrm>
          </p:grpSpPr>
          <p:sp>
            <p:nvSpPr>
              <p:cNvPr id="61" name="Line 53"/>
              <p:cNvSpPr>
                <a:spLocks noChangeShapeType="1"/>
              </p:cNvSpPr>
              <p:nvPr/>
            </p:nvSpPr>
            <p:spPr bwMode="auto">
              <a:xfrm>
                <a:off x="2082" y="2688"/>
                <a:ext cx="240"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62" name="Line 54"/>
              <p:cNvSpPr>
                <a:spLocks noChangeShapeType="1"/>
              </p:cNvSpPr>
              <p:nvPr/>
            </p:nvSpPr>
            <p:spPr bwMode="auto">
              <a:xfrm flipH="1">
                <a:off x="1860" y="2802"/>
                <a:ext cx="52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grpSp>
        <p:sp>
          <p:nvSpPr>
            <p:cNvPr id="134" name="Text Box 26"/>
            <p:cNvSpPr txBox="1">
              <a:spLocks noChangeArrowheads="1"/>
            </p:cNvSpPr>
            <p:nvPr/>
          </p:nvSpPr>
          <p:spPr bwMode="auto">
            <a:xfrm>
              <a:off x="7788170" y="3124524"/>
              <a:ext cx="1271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err="1" smtClean="0">
                  <a:solidFill>
                    <a:srgbClr val="FF0000"/>
                  </a:solidFill>
                  <a:latin typeface="Arial Narrow" panose="020B0606020202030204" pitchFamily="34" charset="0"/>
                  <a:cs typeface="Calibri" pitchFamily="34" charset="0"/>
                </a:rPr>
                <a:t>hémiacétal</a:t>
              </a:r>
              <a:endParaRPr lang="fr-FR" sz="2000" b="1" dirty="0" smtClean="0">
                <a:solidFill>
                  <a:srgbClr val="FF0000"/>
                </a:solidFill>
                <a:latin typeface="Arial Narrow" panose="020B0606020202030204" pitchFamily="34" charset="0"/>
                <a:cs typeface="Calibri" pitchFamily="34" charset="0"/>
              </a:endParaRPr>
            </a:p>
          </p:txBody>
        </p:sp>
        <p:grpSp>
          <p:nvGrpSpPr>
            <p:cNvPr id="135" name="Groupe 134"/>
            <p:cNvGrpSpPr/>
            <p:nvPr/>
          </p:nvGrpSpPr>
          <p:grpSpPr>
            <a:xfrm>
              <a:off x="6281268" y="2766246"/>
              <a:ext cx="1653059" cy="1910052"/>
              <a:chOff x="4316611" y="434572"/>
              <a:chExt cx="1653059" cy="1910052"/>
            </a:xfrm>
          </p:grpSpPr>
          <p:grpSp>
            <p:nvGrpSpPr>
              <p:cNvPr id="136" name="Groupe 135"/>
              <p:cNvGrpSpPr/>
              <p:nvPr/>
            </p:nvGrpSpPr>
            <p:grpSpPr>
              <a:xfrm>
                <a:off x="4561540" y="537924"/>
                <a:ext cx="1165186" cy="1779709"/>
                <a:chOff x="4116525" y="637983"/>
                <a:chExt cx="1165186" cy="1779709"/>
              </a:xfrm>
            </p:grpSpPr>
            <p:sp>
              <p:nvSpPr>
                <p:cNvPr id="143" name="Hexagone 142"/>
                <p:cNvSpPr/>
                <p:nvPr/>
              </p:nvSpPr>
              <p:spPr bwMode="auto">
                <a:xfrm>
                  <a:off x="4120308" y="1306338"/>
                  <a:ext cx="1090670" cy="858384"/>
                </a:xfrm>
                <a:prstGeom prst="hex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144" name="Rectangle 47"/>
                <p:cNvSpPr>
                  <a:spLocks noChangeArrowheads="1"/>
                </p:cNvSpPr>
                <p:nvPr/>
              </p:nvSpPr>
              <p:spPr bwMode="auto">
                <a:xfrm>
                  <a:off x="4789414" y="1036385"/>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FF0000"/>
                      </a:solidFill>
                      <a:latin typeface="Arial Narrow" panose="020B0606020202030204" pitchFamily="34" charset="0"/>
                      <a:cs typeface="Calibri" pitchFamily="34" charset="0"/>
                    </a:rPr>
                    <a:t>O</a:t>
                  </a:r>
                  <a:endParaRPr lang="fr-FR" sz="2700" dirty="0">
                    <a:solidFill>
                      <a:srgbClr val="FF0000"/>
                    </a:solidFill>
                    <a:latin typeface="Arial Narrow" panose="020B0606020202030204" pitchFamily="34" charset="0"/>
                    <a:cs typeface="Calibri" pitchFamily="34" charset="0"/>
                  </a:endParaRPr>
                </a:p>
              </p:txBody>
            </p:sp>
            <p:sp>
              <p:nvSpPr>
                <p:cNvPr id="145" name="Line 42"/>
                <p:cNvSpPr>
                  <a:spLocks noChangeShapeType="1"/>
                </p:cNvSpPr>
                <p:nvPr/>
              </p:nvSpPr>
              <p:spPr bwMode="auto">
                <a:xfrm>
                  <a:off x="4999711" y="2163777"/>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46" name="Line 42"/>
                <p:cNvSpPr>
                  <a:spLocks noChangeShapeType="1"/>
                </p:cNvSpPr>
                <p:nvPr/>
              </p:nvSpPr>
              <p:spPr bwMode="auto">
                <a:xfrm>
                  <a:off x="5046021" y="1401624"/>
                  <a:ext cx="176948" cy="3575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47" name="Line 42"/>
                <p:cNvSpPr>
                  <a:spLocks noChangeShapeType="1"/>
                </p:cNvSpPr>
                <p:nvPr/>
              </p:nvSpPr>
              <p:spPr bwMode="auto">
                <a:xfrm flipV="1">
                  <a:off x="4590038" y="1306338"/>
                  <a:ext cx="2427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48" name="Line 42"/>
                <p:cNvSpPr>
                  <a:spLocks noChangeShapeType="1"/>
                </p:cNvSpPr>
                <p:nvPr/>
              </p:nvSpPr>
              <p:spPr bwMode="auto">
                <a:xfrm>
                  <a:off x="4336863" y="1898845"/>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dirty="0">
                    <a:solidFill>
                      <a:srgbClr val="000000"/>
                    </a:solidFill>
                    <a:latin typeface="Arial Narrow" panose="020B0606020202030204" pitchFamily="34" charset="0"/>
                    <a:cs typeface="Arial" charset="0"/>
                  </a:endParaRPr>
                </a:p>
              </p:txBody>
            </p:sp>
            <p:sp>
              <p:nvSpPr>
                <p:cNvPr id="149" name="Line 42"/>
                <p:cNvSpPr>
                  <a:spLocks noChangeShapeType="1"/>
                </p:cNvSpPr>
                <p:nvPr/>
              </p:nvSpPr>
              <p:spPr bwMode="auto">
                <a:xfrm>
                  <a:off x="4116525" y="1735218"/>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50" name="Line 42"/>
                <p:cNvSpPr>
                  <a:spLocks noChangeShapeType="1"/>
                </p:cNvSpPr>
                <p:nvPr/>
              </p:nvSpPr>
              <p:spPr bwMode="auto">
                <a:xfrm>
                  <a:off x="4336863" y="1036590"/>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51" name="Text Box 38"/>
                <p:cNvSpPr txBox="1">
                  <a:spLocks noChangeArrowheads="1"/>
                </p:cNvSpPr>
                <p:nvPr/>
              </p:nvSpPr>
              <p:spPr bwMode="auto">
                <a:xfrm>
                  <a:off x="4133640" y="637983"/>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grpSp>
          <p:sp>
            <p:nvSpPr>
              <p:cNvPr id="137" name="Text Box 57"/>
              <p:cNvSpPr txBox="1">
                <a:spLocks noChangeArrowheads="1"/>
              </p:cNvSpPr>
              <p:nvPr/>
            </p:nvSpPr>
            <p:spPr bwMode="auto">
              <a:xfrm>
                <a:off x="5667984" y="140832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138" name="Text Box 58"/>
              <p:cNvSpPr txBox="1">
                <a:spLocks noChangeArrowheads="1"/>
              </p:cNvSpPr>
              <p:nvPr/>
            </p:nvSpPr>
            <p:spPr bwMode="auto">
              <a:xfrm>
                <a:off x="5223103" y="176413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139" name="Text Box 59"/>
              <p:cNvSpPr txBox="1">
                <a:spLocks noChangeArrowheads="1"/>
              </p:cNvSpPr>
              <p:nvPr/>
            </p:nvSpPr>
            <p:spPr bwMode="auto">
              <a:xfrm>
                <a:off x="4564612" y="1975292"/>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140" name="Text Box 60"/>
              <p:cNvSpPr txBox="1">
                <a:spLocks noChangeArrowheads="1"/>
              </p:cNvSpPr>
              <p:nvPr/>
            </p:nvSpPr>
            <p:spPr bwMode="auto">
              <a:xfrm>
                <a:off x="4316611" y="139778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141" name="Text Box 61"/>
              <p:cNvSpPr txBox="1">
                <a:spLocks noChangeArrowheads="1"/>
              </p:cNvSpPr>
              <p:nvPr/>
            </p:nvSpPr>
            <p:spPr bwMode="auto">
              <a:xfrm>
                <a:off x="4715776" y="114376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142" name="Text Box 62"/>
              <p:cNvSpPr txBox="1">
                <a:spLocks noChangeArrowheads="1"/>
              </p:cNvSpPr>
              <p:nvPr/>
            </p:nvSpPr>
            <p:spPr bwMode="auto">
              <a:xfrm>
                <a:off x="4507553" y="434572"/>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152" name="Text Box 38"/>
            <p:cNvSpPr txBox="1">
              <a:spLocks noChangeArrowheads="1"/>
            </p:cNvSpPr>
            <p:nvPr/>
          </p:nvSpPr>
          <p:spPr bwMode="auto">
            <a:xfrm>
              <a:off x="7444076" y="4268433"/>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FF0000"/>
                  </a:solidFill>
                  <a:latin typeface="Arial Narrow" panose="020B0606020202030204" pitchFamily="34" charset="0"/>
                  <a:cs typeface="Calibri" pitchFamily="34" charset="0"/>
                </a:rPr>
                <a:t>OH</a:t>
              </a:r>
              <a:endParaRPr lang="fr-FR" sz="2700" b="0" dirty="0">
                <a:solidFill>
                  <a:srgbClr val="FF0000"/>
                </a:solidFill>
                <a:latin typeface="Arial Narrow" panose="020B0606020202030204" pitchFamily="34" charset="0"/>
                <a:cs typeface="Calibri" pitchFamily="34" charset="0"/>
              </a:endParaRPr>
            </a:p>
          </p:txBody>
        </p:sp>
        <p:sp>
          <p:nvSpPr>
            <p:cNvPr id="153" name="Line 60"/>
            <p:cNvSpPr>
              <a:spLocks noChangeShapeType="1"/>
            </p:cNvSpPr>
            <p:nvPr/>
          </p:nvSpPr>
          <p:spPr bwMode="auto">
            <a:xfrm flipV="1">
              <a:off x="7612981" y="3967527"/>
              <a:ext cx="8929" cy="393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nvGrpSpPr>
          <p:cNvPr id="5" name="Groupe 4"/>
          <p:cNvGrpSpPr/>
          <p:nvPr/>
        </p:nvGrpSpPr>
        <p:grpSpPr>
          <a:xfrm>
            <a:off x="2776539" y="2029276"/>
            <a:ext cx="2647425" cy="4682986"/>
            <a:chOff x="2776538" y="2108200"/>
            <a:chExt cx="2647424" cy="4682986"/>
          </a:xfrm>
        </p:grpSpPr>
        <p:grpSp>
          <p:nvGrpSpPr>
            <p:cNvPr id="2" name="Groupe 1"/>
            <p:cNvGrpSpPr/>
            <p:nvPr/>
          </p:nvGrpSpPr>
          <p:grpSpPr>
            <a:xfrm>
              <a:off x="2776538" y="2108200"/>
              <a:ext cx="2647424" cy="4682986"/>
              <a:chOff x="2776538" y="2108200"/>
              <a:chExt cx="2647424" cy="4682986"/>
            </a:xfrm>
          </p:grpSpPr>
          <p:sp>
            <p:nvSpPr>
              <p:cNvPr id="36" name="Text Box 27"/>
              <p:cNvSpPr txBox="1">
                <a:spLocks noChangeArrowheads="1"/>
              </p:cNvSpPr>
              <p:nvPr/>
            </p:nvSpPr>
            <p:spPr bwMode="auto">
              <a:xfrm>
                <a:off x="3932238" y="2108200"/>
                <a:ext cx="10951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a:solidFill>
                      <a:srgbClr val="FF0000"/>
                    </a:solidFill>
                    <a:latin typeface="Arial Narrow" panose="020B0606020202030204" pitchFamily="34" charset="0"/>
                    <a:cs typeface="Calibri" pitchFamily="34" charset="0"/>
                  </a:rPr>
                  <a:t>aldéhyde</a:t>
                </a:r>
              </a:p>
            </p:txBody>
          </p:sp>
          <p:sp>
            <p:nvSpPr>
              <p:cNvPr id="55" name="Text Box 46"/>
              <p:cNvSpPr txBox="1">
                <a:spLocks noChangeArrowheads="1"/>
              </p:cNvSpPr>
              <p:nvPr/>
            </p:nvSpPr>
            <p:spPr bwMode="auto">
              <a:xfrm>
                <a:off x="4082260" y="6083300"/>
                <a:ext cx="11336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D-glucose</a:t>
                </a:r>
              </a:p>
              <a:p>
                <a:pPr algn="ct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(0,5%)</a:t>
                </a:r>
              </a:p>
            </p:txBody>
          </p:sp>
          <p:grpSp>
            <p:nvGrpSpPr>
              <p:cNvPr id="57" name="Group 49"/>
              <p:cNvGrpSpPr>
                <a:grpSpLocks/>
              </p:cNvGrpSpPr>
              <p:nvPr/>
            </p:nvGrpSpPr>
            <p:grpSpPr bwMode="auto">
              <a:xfrm>
                <a:off x="2776538" y="3933825"/>
                <a:ext cx="746125" cy="180975"/>
                <a:chOff x="1764" y="2688"/>
                <a:chExt cx="528" cy="114"/>
              </a:xfrm>
            </p:grpSpPr>
            <p:sp>
              <p:nvSpPr>
                <p:cNvPr id="58" name="Line 50"/>
                <p:cNvSpPr>
                  <a:spLocks noChangeShapeType="1"/>
                </p:cNvSpPr>
                <p:nvPr/>
              </p:nvSpPr>
              <p:spPr bwMode="auto">
                <a:xfrm>
                  <a:off x="1986" y="2688"/>
                  <a:ext cx="239"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59" name="Line 51"/>
                <p:cNvSpPr>
                  <a:spLocks noChangeShapeType="1"/>
                </p:cNvSpPr>
                <p:nvPr/>
              </p:nvSpPr>
              <p:spPr bwMode="auto">
                <a:xfrm flipH="1">
                  <a:off x="1764" y="2802"/>
                  <a:ext cx="52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grpSp>
          <p:grpSp>
            <p:nvGrpSpPr>
              <p:cNvPr id="110" name="Groupe 109"/>
              <p:cNvGrpSpPr/>
              <p:nvPr/>
            </p:nvGrpSpPr>
            <p:grpSpPr>
              <a:xfrm>
                <a:off x="3881725" y="2413919"/>
                <a:ext cx="1542237" cy="3620156"/>
                <a:chOff x="400050" y="1755929"/>
                <a:chExt cx="1552832" cy="3807798"/>
              </a:xfrm>
            </p:grpSpPr>
            <p:sp>
              <p:nvSpPr>
                <p:cNvPr id="111" name="Text Box 4"/>
                <p:cNvSpPr txBox="1">
                  <a:spLocks noChangeAspect="1" noChangeArrowheads="1"/>
                </p:cNvSpPr>
                <p:nvPr/>
              </p:nvSpPr>
              <p:spPr bwMode="auto">
                <a:xfrm>
                  <a:off x="796925" y="5016500"/>
                  <a:ext cx="1155957" cy="53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114" name="Line 7"/>
                <p:cNvSpPr>
                  <a:spLocks noChangeAspect="1" noChangeShapeType="1"/>
                </p:cNvSpPr>
                <p:nvPr/>
              </p:nvSpPr>
              <p:spPr bwMode="auto">
                <a:xfrm flipV="1">
                  <a:off x="1016000" y="4354513"/>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15" name="Line 8"/>
                <p:cNvSpPr>
                  <a:spLocks noChangeAspect="1" noChangeShapeType="1"/>
                </p:cNvSpPr>
                <p:nvPr/>
              </p:nvSpPr>
              <p:spPr bwMode="auto">
                <a:xfrm flipV="1">
                  <a:off x="1016000" y="4897438"/>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16" name="Line 9"/>
                <p:cNvSpPr>
                  <a:spLocks noChangeAspect="1" noChangeShapeType="1"/>
                </p:cNvSpPr>
                <p:nvPr/>
              </p:nvSpPr>
              <p:spPr bwMode="auto">
                <a:xfrm flipV="1">
                  <a:off x="1016000" y="3783013"/>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18" name="Line 11"/>
                <p:cNvSpPr>
                  <a:spLocks noChangeAspect="1" noChangeShapeType="1"/>
                </p:cNvSpPr>
                <p:nvPr/>
              </p:nvSpPr>
              <p:spPr bwMode="auto">
                <a:xfrm flipV="1">
                  <a:off x="1016000" y="3192463"/>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19" name="Text Box 12"/>
                <p:cNvSpPr txBox="1">
                  <a:spLocks noChangeAspect="1" noChangeArrowheads="1"/>
                </p:cNvSpPr>
                <p:nvPr/>
              </p:nvSpPr>
              <p:spPr bwMode="auto">
                <a:xfrm>
                  <a:off x="798513" y="2179638"/>
                  <a:ext cx="392528" cy="53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FF0000"/>
                      </a:solidFill>
                      <a:latin typeface="Arial Narrow" panose="020B0606020202030204" pitchFamily="34" charset="0"/>
                      <a:cs typeface="Calibri" pitchFamily="34" charset="0"/>
                    </a:rPr>
                    <a:t>C</a:t>
                  </a:r>
                  <a:endParaRPr lang="fr-FR" sz="2700" b="0" dirty="0">
                    <a:solidFill>
                      <a:srgbClr val="FF0000"/>
                    </a:solidFill>
                    <a:latin typeface="Arial Narrow" panose="020B0606020202030204" pitchFamily="34" charset="0"/>
                    <a:cs typeface="Calibri" pitchFamily="34" charset="0"/>
                  </a:endParaRPr>
                </a:p>
              </p:txBody>
            </p:sp>
            <p:sp>
              <p:nvSpPr>
                <p:cNvPr id="120" name="Line 13"/>
                <p:cNvSpPr>
                  <a:spLocks noChangeAspect="1" noChangeShapeType="1"/>
                </p:cNvSpPr>
                <p:nvPr/>
              </p:nvSpPr>
              <p:spPr bwMode="auto">
                <a:xfrm flipV="1">
                  <a:off x="1016000" y="2614613"/>
                  <a:ext cx="0" cy="2428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22" name="Line 16"/>
                <p:cNvSpPr>
                  <a:spLocks noChangeShapeType="1"/>
                </p:cNvSpPr>
                <p:nvPr/>
              </p:nvSpPr>
              <p:spPr bwMode="auto">
                <a:xfrm flipH="1" flipV="1">
                  <a:off x="685800" y="2133600"/>
                  <a:ext cx="20955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23" name="Rectangle 17"/>
                <p:cNvSpPr>
                  <a:spLocks noChangeArrowheads="1"/>
                </p:cNvSpPr>
                <p:nvPr/>
              </p:nvSpPr>
              <p:spPr bwMode="auto">
                <a:xfrm>
                  <a:off x="400050" y="1755929"/>
                  <a:ext cx="403827" cy="53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FF0000"/>
                      </a:solidFill>
                      <a:latin typeface="Arial Narrow" panose="020B0606020202030204" pitchFamily="34" charset="0"/>
                      <a:cs typeface="Calibri" pitchFamily="34" charset="0"/>
                    </a:rPr>
                    <a:t>H</a:t>
                  </a:r>
                </a:p>
              </p:txBody>
            </p:sp>
            <p:sp>
              <p:nvSpPr>
                <p:cNvPr id="124" name="Text Box 18"/>
                <p:cNvSpPr txBox="1">
                  <a:spLocks noChangeArrowheads="1"/>
                </p:cNvSpPr>
                <p:nvPr/>
              </p:nvSpPr>
              <p:spPr bwMode="auto">
                <a:xfrm>
                  <a:off x="683838" y="2274946"/>
                  <a:ext cx="303758" cy="3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125" name="Text Box 19"/>
                <p:cNvSpPr txBox="1">
                  <a:spLocks noChangeArrowheads="1"/>
                </p:cNvSpPr>
                <p:nvPr/>
              </p:nvSpPr>
              <p:spPr bwMode="auto">
                <a:xfrm>
                  <a:off x="714335" y="2968741"/>
                  <a:ext cx="303758" cy="3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126" name="Text Box 20"/>
                <p:cNvSpPr txBox="1">
                  <a:spLocks noChangeArrowheads="1"/>
                </p:cNvSpPr>
                <p:nvPr/>
              </p:nvSpPr>
              <p:spPr bwMode="auto">
                <a:xfrm>
                  <a:off x="750886" y="3536247"/>
                  <a:ext cx="303758" cy="3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127" name="Text Box 21"/>
                <p:cNvSpPr txBox="1">
                  <a:spLocks noChangeArrowheads="1"/>
                </p:cNvSpPr>
                <p:nvPr/>
              </p:nvSpPr>
              <p:spPr bwMode="auto">
                <a:xfrm>
                  <a:off x="725428" y="4140628"/>
                  <a:ext cx="303758" cy="3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128" name="Text Box 22"/>
                <p:cNvSpPr txBox="1">
                  <a:spLocks noChangeArrowheads="1"/>
                </p:cNvSpPr>
                <p:nvPr/>
              </p:nvSpPr>
              <p:spPr bwMode="auto">
                <a:xfrm>
                  <a:off x="725428" y="4714082"/>
                  <a:ext cx="303758" cy="3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129" name="Text Box 23"/>
                <p:cNvSpPr txBox="1">
                  <a:spLocks noChangeArrowheads="1"/>
                </p:cNvSpPr>
                <p:nvPr/>
              </p:nvSpPr>
              <p:spPr bwMode="auto">
                <a:xfrm>
                  <a:off x="654100" y="5175252"/>
                  <a:ext cx="303758" cy="3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130" name="Text Box 34"/>
              <p:cNvSpPr txBox="1">
                <a:spLocks noChangeArrowheads="1"/>
              </p:cNvSpPr>
              <p:nvPr/>
            </p:nvSpPr>
            <p:spPr bwMode="auto">
              <a:xfrm rot="18686712">
                <a:off x="4438835" y="2556803"/>
                <a:ext cx="41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3600" dirty="0" smtClean="0">
                    <a:solidFill>
                      <a:srgbClr val="FF0000"/>
                    </a:solidFill>
                    <a:latin typeface="Arial Narrow" panose="020B0606020202030204" pitchFamily="34" charset="0"/>
                    <a:cs typeface="Calibri" pitchFamily="34" charset="0"/>
                  </a:rPr>
                  <a:t>=</a:t>
                </a:r>
              </a:p>
            </p:txBody>
          </p:sp>
          <p:sp>
            <p:nvSpPr>
              <p:cNvPr id="131" name="Rectangle 17"/>
              <p:cNvSpPr>
                <a:spLocks noChangeArrowheads="1"/>
              </p:cNvSpPr>
              <p:nvPr/>
            </p:nvSpPr>
            <p:spPr bwMode="auto">
              <a:xfrm>
                <a:off x="4635224" y="2455576"/>
                <a:ext cx="41389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FF0000"/>
                    </a:solidFill>
                    <a:latin typeface="Arial Narrow" panose="020B0606020202030204" pitchFamily="34" charset="0"/>
                    <a:cs typeface="Calibri" pitchFamily="34" charset="0"/>
                  </a:rPr>
                  <a:t>O</a:t>
                </a:r>
              </a:p>
            </p:txBody>
          </p:sp>
        </p:grpSp>
        <p:grpSp>
          <p:nvGrpSpPr>
            <p:cNvPr id="4" name="Groupe 3"/>
            <p:cNvGrpSpPr/>
            <p:nvPr/>
          </p:nvGrpSpPr>
          <p:grpSpPr>
            <a:xfrm>
              <a:off x="4161688" y="3230288"/>
              <a:ext cx="646250" cy="2330991"/>
              <a:chOff x="4161688" y="3230288"/>
              <a:chExt cx="646250" cy="2330991"/>
            </a:xfrm>
          </p:grpSpPr>
          <p:sp>
            <p:nvSpPr>
              <p:cNvPr id="155" name="Line 13"/>
              <p:cNvSpPr>
                <a:spLocks noChangeAspect="1" noChangeShapeType="1"/>
              </p:cNvSpPr>
              <p:nvPr/>
            </p:nvSpPr>
            <p:spPr bwMode="auto">
              <a:xfrm flipV="1">
                <a:off x="4493472" y="3230288"/>
                <a:ext cx="0" cy="23309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56" name="Line 13"/>
              <p:cNvSpPr>
                <a:spLocks noChangeAspect="1" noChangeShapeType="1"/>
              </p:cNvSpPr>
              <p:nvPr/>
            </p:nvSpPr>
            <p:spPr bwMode="auto">
              <a:xfrm>
                <a:off x="4485024" y="3630855"/>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57" name="Line 13"/>
              <p:cNvSpPr>
                <a:spLocks noChangeAspect="1" noChangeShapeType="1"/>
              </p:cNvSpPr>
              <p:nvPr/>
            </p:nvSpPr>
            <p:spPr bwMode="auto">
              <a:xfrm>
                <a:off x="4161688" y="4177459"/>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58" name="Line 13"/>
              <p:cNvSpPr>
                <a:spLocks noChangeAspect="1" noChangeShapeType="1"/>
              </p:cNvSpPr>
              <p:nvPr/>
            </p:nvSpPr>
            <p:spPr bwMode="auto">
              <a:xfrm>
                <a:off x="4473767" y="5272688"/>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59" name="Line 13"/>
              <p:cNvSpPr>
                <a:spLocks noChangeAspect="1" noChangeShapeType="1"/>
              </p:cNvSpPr>
              <p:nvPr/>
            </p:nvSpPr>
            <p:spPr bwMode="auto">
              <a:xfrm>
                <a:off x="4473273" y="4740553"/>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grpSp>
      <p:pic>
        <p:nvPicPr>
          <p:cNvPr id="86"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196438"/>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Forme libre 88"/>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21" name="Triangle isocèle 120"/>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54" name="Triangle isocèle 153"/>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160" name="Image 159"/>
          <p:cNvPicPr>
            <a:picLocks noChangeAspect="1"/>
          </p:cNvPicPr>
          <p:nvPr/>
        </p:nvPicPr>
        <p:blipFill>
          <a:blip r:embed="rId3" cstate="print"/>
          <a:stretch>
            <a:fillRect/>
          </a:stretch>
        </p:blipFill>
        <p:spPr>
          <a:xfrm>
            <a:off x="7680192" y="133387"/>
            <a:ext cx="1122991" cy="687247"/>
          </a:xfrm>
          <a:prstGeom prst="rect">
            <a:avLst/>
          </a:prstGeom>
        </p:spPr>
      </p:pic>
      <p:sp>
        <p:nvSpPr>
          <p:cNvPr id="161"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162" name="Text Box 2"/>
          <p:cNvSpPr txBox="1">
            <a:spLocks noChangeArrowheads="1"/>
          </p:cNvSpPr>
          <p:nvPr/>
        </p:nvSpPr>
        <p:spPr bwMode="auto">
          <a:xfrm>
            <a:off x="21679" y="496335"/>
            <a:ext cx="47852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E. Propriétés chimiques des </a:t>
            </a:r>
            <a:r>
              <a:rPr lang="fr-FR" dirty="0" smtClean="0">
                <a:solidFill>
                  <a:srgbClr val="C0504D"/>
                </a:solidFill>
                <a:latin typeface="Arial Narrow" panose="020B0606020202030204" pitchFamily="34" charset="0"/>
                <a:cs typeface="Calibri" pitchFamily="34" charset="0"/>
              </a:rPr>
              <a:t>oses</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331780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6"/>
          <p:cNvSpPr txBox="1">
            <a:spLocks noChangeArrowheads="1"/>
          </p:cNvSpPr>
          <p:nvPr/>
        </p:nvSpPr>
        <p:spPr bwMode="auto">
          <a:xfrm>
            <a:off x="1805461" y="3407526"/>
            <a:ext cx="1271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err="1" smtClean="0">
                <a:solidFill>
                  <a:srgbClr val="FF0000"/>
                </a:solidFill>
                <a:latin typeface="Arial Narrow" panose="020B0606020202030204" pitchFamily="34" charset="0"/>
                <a:cs typeface="Calibri" pitchFamily="34" charset="0"/>
              </a:rPr>
              <a:t>hémiacétal</a:t>
            </a:r>
            <a:endParaRPr lang="fr-FR" sz="2000" b="1" dirty="0" smtClean="0">
              <a:solidFill>
                <a:srgbClr val="FF0000"/>
              </a:solidFill>
              <a:latin typeface="Arial Narrow" panose="020B0606020202030204" pitchFamily="34" charset="0"/>
              <a:cs typeface="Calibri" pitchFamily="34" charset="0"/>
            </a:endParaRPr>
          </a:p>
        </p:txBody>
      </p:sp>
      <p:sp>
        <p:nvSpPr>
          <p:cNvPr id="90" name="Text Box 87"/>
          <p:cNvSpPr txBox="1">
            <a:spLocks noChangeArrowheads="1"/>
          </p:cNvSpPr>
          <p:nvPr/>
        </p:nvSpPr>
        <p:spPr bwMode="auto">
          <a:xfrm>
            <a:off x="348917" y="1247556"/>
            <a:ext cx="6380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dirty="0" smtClean="0">
                <a:solidFill>
                  <a:srgbClr val="000000"/>
                </a:solidFill>
                <a:latin typeface="Arial Narrow" panose="020B0606020202030204" pitchFamily="34" charset="0"/>
                <a:cs typeface="Calibri" pitchFamily="34" charset="0"/>
              </a:rPr>
              <a:t>Fonction </a:t>
            </a:r>
            <a:r>
              <a:rPr lang="fr-FR" sz="2400" dirty="0" err="1" smtClean="0">
                <a:solidFill>
                  <a:srgbClr val="000000"/>
                </a:solidFill>
                <a:latin typeface="Arial Narrow" panose="020B0606020202030204" pitchFamily="34" charset="0"/>
                <a:cs typeface="Calibri" pitchFamily="34" charset="0"/>
              </a:rPr>
              <a:t>hémiacétal</a:t>
            </a:r>
            <a:r>
              <a:rPr lang="fr-FR" sz="2400" dirty="0" smtClean="0">
                <a:solidFill>
                  <a:srgbClr val="000000"/>
                </a:solidFill>
                <a:latin typeface="Arial Narrow" panose="020B0606020202030204" pitchFamily="34" charset="0"/>
                <a:cs typeface="Calibri" pitchFamily="34" charset="0"/>
              </a:rPr>
              <a:t> : liaison osidique (ou </a:t>
            </a:r>
            <a:r>
              <a:rPr lang="fr-FR" sz="2400" dirty="0" err="1" smtClean="0">
                <a:solidFill>
                  <a:srgbClr val="000000"/>
                </a:solidFill>
                <a:latin typeface="Arial Narrow" panose="020B0606020202030204" pitchFamily="34" charset="0"/>
                <a:cs typeface="Calibri" pitchFamily="34" charset="0"/>
              </a:rPr>
              <a:t>glycosidique</a:t>
            </a:r>
            <a:r>
              <a:rPr lang="fr-FR" sz="2400" dirty="0" smtClean="0">
                <a:solidFill>
                  <a:srgbClr val="000000"/>
                </a:solidFill>
                <a:latin typeface="Arial Narrow" panose="020B0606020202030204" pitchFamily="34" charset="0"/>
                <a:cs typeface="Calibri" pitchFamily="34" charset="0"/>
              </a:rPr>
              <a:t>)</a:t>
            </a:r>
            <a:endParaRPr lang="fr-FR" sz="2400" dirty="0">
              <a:solidFill>
                <a:srgbClr val="000000"/>
              </a:solidFill>
              <a:latin typeface="Arial Narrow" panose="020B0606020202030204" pitchFamily="34" charset="0"/>
              <a:cs typeface="Calibri" pitchFamily="34" charset="0"/>
            </a:endParaRPr>
          </a:p>
        </p:txBody>
      </p:sp>
      <p:grpSp>
        <p:nvGrpSpPr>
          <p:cNvPr id="91" name="Groupe 90"/>
          <p:cNvGrpSpPr/>
          <p:nvPr/>
        </p:nvGrpSpPr>
        <p:grpSpPr>
          <a:xfrm>
            <a:off x="357421" y="2966165"/>
            <a:ext cx="1542653" cy="1910052"/>
            <a:chOff x="4316611" y="708901"/>
            <a:chExt cx="1542653" cy="1910052"/>
          </a:xfrm>
        </p:grpSpPr>
        <p:grpSp>
          <p:nvGrpSpPr>
            <p:cNvPr id="92" name="Groupe 91"/>
            <p:cNvGrpSpPr/>
            <p:nvPr/>
          </p:nvGrpSpPr>
          <p:grpSpPr>
            <a:xfrm>
              <a:off x="4561540" y="812253"/>
              <a:ext cx="1165186" cy="1779709"/>
              <a:chOff x="4116525" y="912312"/>
              <a:chExt cx="1165186" cy="1779709"/>
            </a:xfrm>
          </p:grpSpPr>
          <p:sp>
            <p:nvSpPr>
              <p:cNvPr id="99" name="Hexagone 98"/>
              <p:cNvSpPr/>
              <p:nvPr/>
            </p:nvSpPr>
            <p:spPr bwMode="auto">
              <a:xfrm>
                <a:off x="4120308" y="1580667"/>
                <a:ext cx="1090670" cy="858384"/>
              </a:xfrm>
              <a:prstGeom prst="hex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100" name="Rectangle 47"/>
              <p:cNvSpPr>
                <a:spLocks noChangeArrowheads="1"/>
              </p:cNvSpPr>
              <p:nvPr/>
            </p:nvSpPr>
            <p:spPr bwMode="auto">
              <a:xfrm>
                <a:off x="4789414" y="1310714"/>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FF0000"/>
                    </a:solidFill>
                    <a:latin typeface="Arial Narrow" panose="020B0606020202030204" pitchFamily="34" charset="0"/>
                    <a:cs typeface="Calibri" pitchFamily="34" charset="0"/>
                  </a:rPr>
                  <a:t>O</a:t>
                </a:r>
                <a:endParaRPr lang="fr-FR" sz="2700" dirty="0">
                  <a:solidFill>
                    <a:srgbClr val="FF0000"/>
                  </a:solidFill>
                  <a:latin typeface="Arial Narrow" panose="020B0606020202030204" pitchFamily="34" charset="0"/>
                  <a:cs typeface="Calibri" pitchFamily="34" charset="0"/>
                </a:endParaRPr>
              </a:p>
            </p:txBody>
          </p:sp>
          <p:sp>
            <p:nvSpPr>
              <p:cNvPr id="101" name="Line 42"/>
              <p:cNvSpPr>
                <a:spLocks noChangeShapeType="1"/>
              </p:cNvSpPr>
              <p:nvPr/>
            </p:nvSpPr>
            <p:spPr bwMode="auto">
              <a:xfrm>
                <a:off x="4999711" y="2438106"/>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2" name="Line 42"/>
              <p:cNvSpPr>
                <a:spLocks noChangeShapeType="1"/>
              </p:cNvSpPr>
              <p:nvPr/>
            </p:nvSpPr>
            <p:spPr bwMode="auto">
              <a:xfrm>
                <a:off x="5046021" y="1675953"/>
                <a:ext cx="176948" cy="3575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3" name="Line 42"/>
              <p:cNvSpPr>
                <a:spLocks noChangeShapeType="1"/>
              </p:cNvSpPr>
              <p:nvPr/>
            </p:nvSpPr>
            <p:spPr bwMode="auto">
              <a:xfrm flipV="1">
                <a:off x="4590038" y="1580667"/>
                <a:ext cx="2427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4" name="Line 42"/>
              <p:cNvSpPr>
                <a:spLocks noChangeShapeType="1"/>
              </p:cNvSpPr>
              <p:nvPr/>
            </p:nvSpPr>
            <p:spPr bwMode="auto">
              <a:xfrm>
                <a:off x="4336863" y="2173174"/>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dirty="0">
                  <a:solidFill>
                    <a:srgbClr val="000000"/>
                  </a:solidFill>
                  <a:latin typeface="Arial Narrow" panose="020B0606020202030204" pitchFamily="34" charset="0"/>
                  <a:cs typeface="Arial" charset="0"/>
                </a:endParaRPr>
              </a:p>
            </p:txBody>
          </p:sp>
          <p:sp>
            <p:nvSpPr>
              <p:cNvPr id="105" name="Line 42"/>
              <p:cNvSpPr>
                <a:spLocks noChangeShapeType="1"/>
              </p:cNvSpPr>
              <p:nvPr/>
            </p:nvSpPr>
            <p:spPr bwMode="auto">
              <a:xfrm>
                <a:off x="4116525" y="2009547"/>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6" name="Line 42"/>
              <p:cNvSpPr>
                <a:spLocks noChangeShapeType="1"/>
              </p:cNvSpPr>
              <p:nvPr/>
            </p:nvSpPr>
            <p:spPr bwMode="auto">
              <a:xfrm>
                <a:off x="4336863" y="1310919"/>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7" name="Text Box 38"/>
              <p:cNvSpPr txBox="1">
                <a:spLocks noChangeArrowheads="1"/>
              </p:cNvSpPr>
              <p:nvPr/>
            </p:nvSpPr>
            <p:spPr bwMode="auto">
              <a:xfrm>
                <a:off x="4133640" y="91231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grpSp>
        <p:sp>
          <p:nvSpPr>
            <p:cNvPr id="93" name="Text Box 57"/>
            <p:cNvSpPr txBox="1">
              <a:spLocks noChangeArrowheads="1"/>
            </p:cNvSpPr>
            <p:nvPr/>
          </p:nvSpPr>
          <p:spPr bwMode="auto">
            <a:xfrm>
              <a:off x="5557578" y="188390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94" name="Text Box 58"/>
            <p:cNvSpPr txBox="1">
              <a:spLocks noChangeArrowheads="1"/>
            </p:cNvSpPr>
            <p:nvPr/>
          </p:nvSpPr>
          <p:spPr bwMode="auto">
            <a:xfrm>
              <a:off x="5416836" y="217159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95" name="Text Box 59"/>
            <p:cNvSpPr txBox="1">
              <a:spLocks noChangeArrowheads="1"/>
            </p:cNvSpPr>
            <p:nvPr/>
          </p:nvSpPr>
          <p:spPr bwMode="auto">
            <a:xfrm>
              <a:off x="4564612" y="224962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96" name="Text Box 60"/>
            <p:cNvSpPr txBox="1">
              <a:spLocks noChangeArrowheads="1"/>
            </p:cNvSpPr>
            <p:nvPr/>
          </p:nvSpPr>
          <p:spPr bwMode="auto">
            <a:xfrm>
              <a:off x="4316611" y="16721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97" name="Text Box 61"/>
            <p:cNvSpPr txBox="1">
              <a:spLocks noChangeArrowheads="1"/>
            </p:cNvSpPr>
            <p:nvPr/>
          </p:nvSpPr>
          <p:spPr bwMode="auto">
            <a:xfrm>
              <a:off x="4715776" y="141809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98" name="Text Box 62"/>
            <p:cNvSpPr txBox="1">
              <a:spLocks noChangeArrowheads="1"/>
            </p:cNvSpPr>
            <p:nvPr/>
          </p:nvSpPr>
          <p:spPr bwMode="auto">
            <a:xfrm>
              <a:off x="4507553" y="7089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109" name="Text Box 38"/>
          <p:cNvSpPr txBox="1">
            <a:spLocks noChangeArrowheads="1"/>
          </p:cNvSpPr>
          <p:nvPr/>
        </p:nvSpPr>
        <p:spPr bwMode="auto">
          <a:xfrm>
            <a:off x="2003429" y="3886872"/>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FF0000"/>
                </a:solidFill>
                <a:latin typeface="Arial Narrow" panose="020B0606020202030204" pitchFamily="34" charset="0"/>
                <a:cs typeface="Calibri" pitchFamily="34" charset="0"/>
              </a:rPr>
              <a:t>OH</a:t>
            </a:r>
            <a:endParaRPr lang="fr-FR" sz="2700" b="0" dirty="0">
              <a:solidFill>
                <a:srgbClr val="FF0000"/>
              </a:solidFill>
              <a:latin typeface="Arial Narrow" panose="020B0606020202030204" pitchFamily="34" charset="0"/>
              <a:cs typeface="Calibri" pitchFamily="34" charset="0"/>
            </a:endParaRPr>
          </a:p>
        </p:txBody>
      </p:sp>
      <p:sp>
        <p:nvSpPr>
          <p:cNvPr id="133" name="Text Box 48"/>
          <p:cNvSpPr txBox="1">
            <a:spLocks noChangeArrowheads="1"/>
          </p:cNvSpPr>
          <p:nvPr/>
        </p:nvSpPr>
        <p:spPr bwMode="auto">
          <a:xfrm>
            <a:off x="243112" y="4987741"/>
            <a:ext cx="19701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00"/>
                </a:solidFill>
                <a:latin typeface="Arial Narrow" panose="020B0606020202030204" pitchFamily="34" charset="0"/>
                <a:cs typeface="Calibri" pitchFamily="34" charset="0"/>
              </a:rPr>
              <a:t>D-</a:t>
            </a:r>
            <a:r>
              <a:rPr lang="fr-FR" sz="2000" b="1" dirty="0" err="1" smtClean="0">
                <a:solidFill>
                  <a:srgbClr val="000000"/>
                </a:solidFill>
                <a:latin typeface="Arial Narrow" panose="020B0606020202030204" pitchFamily="34" charset="0"/>
                <a:cs typeface="Calibri" pitchFamily="34" charset="0"/>
              </a:rPr>
              <a:t>glucopyranose</a:t>
            </a:r>
            <a:endParaRPr lang="fr-FR" sz="2000" b="1" dirty="0" smtClean="0">
              <a:solidFill>
                <a:srgbClr val="000000"/>
              </a:solidFill>
              <a:latin typeface="Arial Narrow" panose="020B0606020202030204" pitchFamily="34" charset="0"/>
              <a:cs typeface="Calibri" pitchFamily="34" charset="0"/>
            </a:endParaRPr>
          </a:p>
        </p:txBody>
      </p:sp>
      <p:sp>
        <p:nvSpPr>
          <p:cNvPr id="88" name="Freeform 41"/>
          <p:cNvSpPr>
            <a:spLocks/>
          </p:cNvSpPr>
          <p:nvPr/>
        </p:nvSpPr>
        <p:spPr bwMode="auto">
          <a:xfrm>
            <a:off x="1696805" y="4097213"/>
            <a:ext cx="384175" cy="139700"/>
          </a:xfrm>
          <a:custGeom>
            <a:avLst/>
            <a:gdLst>
              <a:gd name="T0" fmla="*/ 0 w 138"/>
              <a:gd name="T1" fmla="*/ 2497 h 50"/>
              <a:gd name="T2" fmla="*/ 1543 w 138"/>
              <a:gd name="T3" fmla="*/ 2196 h 50"/>
              <a:gd name="T4" fmla="*/ 3121 w 138"/>
              <a:gd name="T5" fmla="*/ 3156 h 50"/>
              <a:gd name="T6" fmla="*/ 4745 w 138"/>
              <a:gd name="T7" fmla="*/ 1450 h 50"/>
              <a:gd name="T8" fmla="*/ 6362 w 138"/>
              <a:gd name="T9" fmla="*/ 3865 h 50"/>
              <a:gd name="T10" fmla="*/ 7965 w 138"/>
              <a:gd name="T11" fmla="*/ 741 h 50"/>
              <a:gd name="T12" fmla="*/ 9598 w 138"/>
              <a:gd name="T13" fmla="*/ 4606 h 50"/>
              <a:gd name="T14" fmla="*/ 11157 w 138"/>
              <a:gd name="T15" fmla="*/ 0 h 50"/>
              <a:gd name="T16" fmla="*/ 12338 w 138"/>
              <a:gd name="T17" fmla="*/ 249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50">
                <a:moveTo>
                  <a:pt x="0" y="27"/>
                </a:moveTo>
                <a:lnTo>
                  <a:pt x="17" y="24"/>
                </a:lnTo>
                <a:lnTo>
                  <a:pt x="35" y="34"/>
                </a:lnTo>
                <a:lnTo>
                  <a:pt x="53" y="16"/>
                </a:lnTo>
                <a:lnTo>
                  <a:pt x="71" y="42"/>
                </a:lnTo>
                <a:lnTo>
                  <a:pt x="89" y="8"/>
                </a:lnTo>
                <a:lnTo>
                  <a:pt x="107" y="50"/>
                </a:lnTo>
                <a:lnTo>
                  <a:pt x="125" y="0"/>
                </a:lnTo>
                <a:lnTo>
                  <a:pt x="138" y="27"/>
                </a:lnTo>
              </a:path>
            </a:pathLst>
          </a:custGeom>
          <a:solidFill>
            <a:srgbClr val="FFFF00"/>
          </a:solidFill>
          <a:ln w="25400">
            <a:solidFill>
              <a:srgbClr val="FF0000"/>
            </a:solidFill>
            <a:prstDash val="solid"/>
            <a:round/>
            <a:headEnd/>
            <a:tailEnd/>
          </a:ln>
        </p:spPr>
        <p:txBody>
          <a:bodyPr/>
          <a:lstStyle/>
          <a:p>
            <a:pPr fontAlgn="base">
              <a:spcBef>
                <a:spcPct val="0"/>
              </a:spcBef>
              <a:spcAft>
                <a:spcPct val="0"/>
              </a:spcAft>
              <a:defRPr/>
            </a:pPr>
            <a:endParaRPr lang="fr-FR" dirty="0">
              <a:solidFill>
                <a:srgbClr val="000000"/>
              </a:solidFill>
              <a:latin typeface="Arial Narrow" panose="020B0606020202030204" pitchFamily="34" charset="0"/>
              <a:cs typeface="Arial" charset="0"/>
            </a:endParaRPr>
          </a:p>
        </p:txBody>
      </p:sp>
      <p:sp>
        <p:nvSpPr>
          <p:cNvPr id="89" name="Text Box 38"/>
          <p:cNvSpPr txBox="1">
            <a:spLocks noChangeArrowheads="1"/>
          </p:cNvSpPr>
          <p:nvPr/>
        </p:nvSpPr>
        <p:spPr bwMode="auto">
          <a:xfrm>
            <a:off x="2844162" y="3879689"/>
            <a:ext cx="125386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 + </a:t>
            </a:r>
            <a:r>
              <a:rPr lang="fr-FR" sz="2700" b="0" dirty="0" smtClean="0">
                <a:solidFill>
                  <a:srgbClr val="0000FF"/>
                </a:solidFill>
                <a:latin typeface="Arial Narrow" panose="020B0606020202030204" pitchFamily="34" charset="0"/>
                <a:cs typeface="Calibri" pitchFamily="34" charset="0"/>
              </a:rPr>
              <a:t>R-OH</a:t>
            </a:r>
            <a:endParaRPr lang="fr-FR" sz="2700" b="0" dirty="0">
              <a:solidFill>
                <a:srgbClr val="0000FF"/>
              </a:solidFill>
              <a:latin typeface="Arial Narrow" panose="020B0606020202030204" pitchFamily="34" charset="0"/>
              <a:cs typeface="Calibri" pitchFamily="34" charset="0"/>
            </a:endParaRPr>
          </a:p>
        </p:txBody>
      </p:sp>
      <p:sp>
        <p:nvSpPr>
          <p:cNvPr id="108" name="Text Box 26"/>
          <p:cNvSpPr txBox="1">
            <a:spLocks noChangeArrowheads="1"/>
          </p:cNvSpPr>
          <p:nvPr/>
        </p:nvSpPr>
        <p:spPr bwMode="auto">
          <a:xfrm>
            <a:off x="3515067" y="3436145"/>
            <a:ext cx="8181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FF"/>
                </a:solidFill>
                <a:latin typeface="Arial Narrow" panose="020B0606020202030204" pitchFamily="34" charset="0"/>
                <a:cs typeface="Calibri" pitchFamily="34" charset="0"/>
              </a:rPr>
              <a:t>alcool</a:t>
            </a:r>
          </a:p>
        </p:txBody>
      </p:sp>
      <p:sp>
        <p:nvSpPr>
          <p:cNvPr id="198" name="Text Box 48"/>
          <p:cNvSpPr txBox="1">
            <a:spLocks noChangeArrowheads="1"/>
          </p:cNvSpPr>
          <p:nvPr/>
        </p:nvSpPr>
        <p:spPr bwMode="auto">
          <a:xfrm>
            <a:off x="6631028" y="3183478"/>
            <a:ext cx="260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0000"/>
                </a:solidFill>
                <a:latin typeface="Arial Narrow" panose="020B0606020202030204" pitchFamily="34" charset="0"/>
                <a:cs typeface="Calibri" pitchFamily="34" charset="0"/>
              </a:rPr>
              <a:t>Liaison O-</a:t>
            </a:r>
            <a:r>
              <a:rPr lang="fr-FR" b="1" dirty="0" err="1" smtClean="0">
                <a:solidFill>
                  <a:srgbClr val="000000"/>
                </a:solidFill>
                <a:latin typeface="Arial Narrow" panose="020B0606020202030204" pitchFamily="34" charset="0"/>
                <a:cs typeface="Calibri" pitchFamily="34" charset="0"/>
              </a:rPr>
              <a:t>glycosidique</a:t>
            </a:r>
            <a:endParaRPr lang="fr-FR" b="1" dirty="0" smtClean="0">
              <a:solidFill>
                <a:srgbClr val="000000"/>
              </a:solidFill>
              <a:latin typeface="Arial Narrow" panose="020B0606020202030204" pitchFamily="34" charset="0"/>
              <a:cs typeface="Calibri" pitchFamily="34" charset="0"/>
            </a:endParaRPr>
          </a:p>
        </p:txBody>
      </p:sp>
      <p:grpSp>
        <p:nvGrpSpPr>
          <p:cNvPr id="6" name="Groupe 5"/>
          <p:cNvGrpSpPr/>
          <p:nvPr/>
        </p:nvGrpSpPr>
        <p:grpSpPr>
          <a:xfrm>
            <a:off x="4283968" y="2057140"/>
            <a:ext cx="3327671" cy="4684228"/>
            <a:chOff x="5220072" y="1763038"/>
            <a:chExt cx="3327671" cy="4684228"/>
          </a:xfrm>
        </p:grpSpPr>
        <p:sp>
          <p:nvSpPr>
            <p:cNvPr id="112" name="Line 54"/>
            <p:cNvSpPr>
              <a:spLocks noChangeShapeType="1"/>
            </p:cNvSpPr>
            <p:nvPr/>
          </p:nvSpPr>
          <p:spPr bwMode="auto">
            <a:xfrm>
              <a:off x="5220072" y="3883214"/>
              <a:ext cx="74453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grpSp>
          <p:nvGrpSpPr>
            <p:cNvPr id="113" name="Groupe 112"/>
            <p:cNvGrpSpPr/>
            <p:nvPr/>
          </p:nvGrpSpPr>
          <p:grpSpPr>
            <a:xfrm>
              <a:off x="5979728" y="1763038"/>
              <a:ext cx="1542653" cy="1910052"/>
              <a:chOff x="4316611" y="708901"/>
              <a:chExt cx="1542653" cy="1910052"/>
            </a:xfrm>
          </p:grpSpPr>
          <p:grpSp>
            <p:nvGrpSpPr>
              <p:cNvPr id="117" name="Groupe 116"/>
              <p:cNvGrpSpPr/>
              <p:nvPr/>
            </p:nvGrpSpPr>
            <p:grpSpPr>
              <a:xfrm>
                <a:off x="4561540" y="812253"/>
                <a:ext cx="1165186" cy="1779709"/>
                <a:chOff x="4116525" y="912312"/>
                <a:chExt cx="1165186" cy="1779709"/>
              </a:xfrm>
            </p:grpSpPr>
            <p:sp>
              <p:nvSpPr>
                <p:cNvPr id="164" name="Hexagone 163"/>
                <p:cNvSpPr/>
                <p:nvPr/>
              </p:nvSpPr>
              <p:spPr bwMode="auto">
                <a:xfrm>
                  <a:off x="4120308" y="1580667"/>
                  <a:ext cx="1090670" cy="858384"/>
                </a:xfrm>
                <a:prstGeom prst="hex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165" name="Rectangle 47"/>
                <p:cNvSpPr>
                  <a:spLocks noChangeArrowheads="1"/>
                </p:cNvSpPr>
                <p:nvPr/>
              </p:nvSpPr>
              <p:spPr bwMode="auto">
                <a:xfrm>
                  <a:off x="4789414" y="1310714"/>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FF0000"/>
                      </a:solidFill>
                      <a:latin typeface="Arial Narrow" panose="020B0606020202030204" pitchFamily="34" charset="0"/>
                      <a:cs typeface="Calibri" pitchFamily="34" charset="0"/>
                    </a:rPr>
                    <a:t>O</a:t>
                  </a:r>
                  <a:endParaRPr lang="fr-FR" sz="2700" dirty="0">
                    <a:solidFill>
                      <a:srgbClr val="FF0000"/>
                    </a:solidFill>
                    <a:latin typeface="Arial Narrow" panose="020B0606020202030204" pitchFamily="34" charset="0"/>
                    <a:cs typeface="Calibri" pitchFamily="34" charset="0"/>
                  </a:endParaRPr>
                </a:p>
              </p:txBody>
            </p:sp>
            <p:sp>
              <p:nvSpPr>
                <p:cNvPr id="166" name="Line 42"/>
                <p:cNvSpPr>
                  <a:spLocks noChangeShapeType="1"/>
                </p:cNvSpPr>
                <p:nvPr/>
              </p:nvSpPr>
              <p:spPr bwMode="auto">
                <a:xfrm>
                  <a:off x="4999711" y="2438106"/>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67" name="Line 42"/>
                <p:cNvSpPr>
                  <a:spLocks noChangeShapeType="1"/>
                </p:cNvSpPr>
                <p:nvPr/>
              </p:nvSpPr>
              <p:spPr bwMode="auto">
                <a:xfrm>
                  <a:off x="5046021" y="1675953"/>
                  <a:ext cx="176948" cy="3575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68" name="Line 42"/>
                <p:cNvSpPr>
                  <a:spLocks noChangeShapeType="1"/>
                </p:cNvSpPr>
                <p:nvPr/>
              </p:nvSpPr>
              <p:spPr bwMode="auto">
                <a:xfrm flipV="1">
                  <a:off x="4590038" y="1580667"/>
                  <a:ext cx="2427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69" name="Line 42"/>
                <p:cNvSpPr>
                  <a:spLocks noChangeShapeType="1"/>
                </p:cNvSpPr>
                <p:nvPr/>
              </p:nvSpPr>
              <p:spPr bwMode="auto">
                <a:xfrm>
                  <a:off x="4336863" y="2173174"/>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dirty="0">
                    <a:solidFill>
                      <a:srgbClr val="000000"/>
                    </a:solidFill>
                    <a:latin typeface="Arial Narrow" panose="020B0606020202030204" pitchFamily="34" charset="0"/>
                    <a:cs typeface="Arial" charset="0"/>
                  </a:endParaRPr>
                </a:p>
              </p:txBody>
            </p:sp>
            <p:sp>
              <p:nvSpPr>
                <p:cNvPr id="170" name="Line 42"/>
                <p:cNvSpPr>
                  <a:spLocks noChangeShapeType="1"/>
                </p:cNvSpPr>
                <p:nvPr/>
              </p:nvSpPr>
              <p:spPr bwMode="auto">
                <a:xfrm>
                  <a:off x="4116525" y="2009547"/>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71" name="Line 42"/>
                <p:cNvSpPr>
                  <a:spLocks noChangeShapeType="1"/>
                </p:cNvSpPr>
                <p:nvPr/>
              </p:nvSpPr>
              <p:spPr bwMode="auto">
                <a:xfrm>
                  <a:off x="4336863" y="1310919"/>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72" name="Text Box 38"/>
                <p:cNvSpPr txBox="1">
                  <a:spLocks noChangeArrowheads="1"/>
                </p:cNvSpPr>
                <p:nvPr/>
              </p:nvSpPr>
              <p:spPr bwMode="auto">
                <a:xfrm>
                  <a:off x="4133640" y="91231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grpSp>
          <p:sp>
            <p:nvSpPr>
              <p:cNvPr id="121" name="Text Box 57"/>
              <p:cNvSpPr txBox="1">
                <a:spLocks noChangeArrowheads="1"/>
              </p:cNvSpPr>
              <p:nvPr/>
            </p:nvSpPr>
            <p:spPr bwMode="auto">
              <a:xfrm>
                <a:off x="5557578" y="188390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154" name="Text Box 58"/>
              <p:cNvSpPr txBox="1">
                <a:spLocks noChangeArrowheads="1"/>
              </p:cNvSpPr>
              <p:nvPr/>
            </p:nvSpPr>
            <p:spPr bwMode="auto">
              <a:xfrm>
                <a:off x="5416836" y="217159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160" name="Text Box 59"/>
              <p:cNvSpPr txBox="1">
                <a:spLocks noChangeArrowheads="1"/>
              </p:cNvSpPr>
              <p:nvPr/>
            </p:nvSpPr>
            <p:spPr bwMode="auto">
              <a:xfrm>
                <a:off x="4564612" y="224962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161" name="Text Box 60"/>
              <p:cNvSpPr txBox="1">
                <a:spLocks noChangeArrowheads="1"/>
              </p:cNvSpPr>
              <p:nvPr/>
            </p:nvSpPr>
            <p:spPr bwMode="auto">
              <a:xfrm>
                <a:off x="4316611" y="16721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162" name="Text Box 61"/>
              <p:cNvSpPr txBox="1">
                <a:spLocks noChangeArrowheads="1"/>
              </p:cNvSpPr>
              <p:nvPr/>
            </p:nvSpPr>
            <p:spPr bwMode="auto">
              <a:xfrm>
                <a:off x="4715776" y="141809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163" name="Text Box 62"/>
              <p:cNvSpPr txBox="1">
                <a:spLocks noChangeArrowheads="1"/>
              </p:cNvSpPr>
              <p:nvPr/>
            </p:nvSpPr>
            <p:spPr bwMode="auto">
              <a:xfrm>
                <a:off x="4507553" y="7089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173" name="Line 42"/>
            <p:cNvSpPr>
              <a:spLocks noChangeShapeType="1"/>
            </p:cNvSpPr>
            <p:nvPr/>
          </p:nvSpPr>
          <p:spPr bwMode="auto">
            <a:xfrm flipH="1">
              <a:off x="7308186" y="2720439"/>
              <a:ext cx="182199" cy="30598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74" name="Text Box 38"/>
            <p:cNvSpPr txBox="1">
              <a:spLocks noChangeArrowheads="1"/>
            </p:cNvSpPr>
            <p:nvPr/>
          </p:nvSpPr>
          <p:spPr bwMode="auto">
            <a:xfrm>
              <a:off x="7341151" y="2381545"/>
              <a:ext cx="7857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 </a:t>
              </a:r>
              <a:r>
                <a:rPr lang="fr-FR" sz="2700" b="0" dirty="0" smtClean="0">
                  <a:solidFill>
                    <a:srgbClr val="0000FF"/>
                  </a:solidFill>
                  <a:latin typeface="Arial Narrow" panose="020B0606020202030204" pitchFamily="34" charset="0"/>
                  <a:cs typeface="Calibri" pitchFamily="34" charset="0"/>
                </a:rPr>
                <a:t>O-R</a:t>
              </a:r>
              <a:endParaRPr lang="fr-FR" sz="2700" b="0" dirty="0">
                <a:solidFill>
                  <a:srgbClr val="0000FF"/>
                </a:solidFill>
                <a:latin typeface="Arial Narrow" panose="020B0606020202030204" pitchFamily="34" charset="0"/>
                <a:cs typeface="Calibri" pitchFamily="34" charset="0"/>
              </a:endParaRPr>
            </a:p>
          </p:txBody>
        </p:sp>
        <p:grpSp>
          <p:nvGrpSpPr>
            <p:cNvPr id="175" name="Groupe 174"/>
            <p:cNvGrpSpPr/>
            <p:nvPr/>
          </p:nvGrpSpPr>
          <p:grpSpPr>
            <a:xfrm>
              <a:off x="6050142" y="4079223"/>
              <a:ext cx="1542653" cy="1910052"/>
              <a:chOff x="4316611" y="708901"/>
              <a:chExt cx="1542653" cy="1910052"/>
            </a:xfrm>
          </p:grpSpPr>
          <p:grpSp>
            <p:nvGrpSpPr>
              <p:cNvPr id="176" name="Groupe 175"/>
              <p:cNvGrpSpPr/>
              <p:nvPr/>
            </p:nvGrpSpPr>
            <p:grpSpPr>
              <a:xfrm>
                <a:off x="4561540" y="812253"/>
                <a:ext cx="1165186" cy="1779709"/>
                <a:chOff x="4116525" y="912312"/>
                <a:chExt cx="1165186" cy="1779709"/>
              </a:xfrm>
            </p:grpSpPr>
            <p:sp>
              <p:nvSpPr>
                <p:cNvPr id="183" name="Hexagone 182"/>
                <p:cNvSpPr/>
                <p:nvPr/>
              </p:nvSpPr>
              <p:spPr bwMode="auto">
                <a:xfrm>
                  <a:off x="4120308" y="1580667"/>
                  <a:ext cx="1090670" cy="858384"/>
                </a:xfrm>
                <a:prstGeom prst="hex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184" name="Rectangle 47"/>
                <p:cNvSpPr>
                  <a:spLocks noChangeArrowheads="1"/>
                </p:cNvSpPr>
                <p:nvPr/>
              </p:nvSpPr>
              <p:spPr bwMode="auto">
                <a:xfrm>
                  <a:off x="4789414" y="1310714"/>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FF0000"/>
                      </a:solidFill>
                      <a:latin typeface="Arial Narrow" panose="020B0606020202030204" pitchFamily="34" charset="0"/>
                      <a:cs typeface="Calibri" pitchFamily="34" charset="0"/>
                    </a:rPr>
                    <a:t>O</a:t>
                  </a:r>
                  <a:endParaRPr lang="fr-FR" sz="2700" dirty="0">
                    <a:solidFill>
                      <a:srgbClr val="FF0000"/>
                    </a:solidFill>
                    <a:latin typeface="Arial Narrow" panose="020B0606020202030204" pitchFamily="34" charset="0"/>
                    <a:cs typeface="Calibri" pitchFamily="34" charset="0"/>
                  </a:endParaRPr>
                </a:p>
              </p:txBody>
            </p:sp>
            <p:sp>
              <p:nvSpPr>
                <p:cNvPr id="185" name="Line 42"/>
                <p:cNvSpPr>
                  <a:spLocks noChangeShapeType="1"/>
                </p:cNvSpPr>
                <p:nvPr/>
              </p:nvSpPr>
              <p:spPr bwMode="auto">
                <a:xfrm>
                  <a:off x="4999711" y="2438106"/>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86" name="Line 42"/>
                <p:cNvSpPr>
                  <a:spLocks noChangeShapeType="1"/>
                </p:cNvSpPr>
                <p:nvPr/>
              </p:nvSpPr>
              <p:spPr bwMode="auto">
                <a:xfrm>
                  <a:off x="5046021" y="1675953"/>
                  <a:ext cx="176948" cy="3575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87" name="Line 42"/>
                <p:cNvSpPr>
                  <a:spLocks noChangeShapeType="1"/>
                </p:cNvSpPr>
                <p:nvPr/>
              </p:nvSpPr>
              <p:spPr bwMode="auto">
                <a:xfrm flipV="1">
                  <a:off x="4590038" y="1580667"/>
                  <a:ext cx="2427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88" name="Line 42"/>
                <p:cNvSpPr>
                  <a:spLocks noChangeShapeType="1"/>
                </p:cNvSpPr>
                <p:nvPr/>
              </p:nvSpPr>
              <p:spPr bwMode="auto">
                <a:xfrm>
                  <a:off x="4336863" y="2173174"/>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dirty="0">
                    <a:solidFill>
                      <a:srgbClr val="000000"/>
                    </a:solidFill>
                    <a:latin typeface="Arial Narrow" panose="020B0606020202030204" pitchFamily="34" charset="0"/>
                    <a:cs typeface="Arial" charset="0"/>
                  </a:endParaRPr>
                </a:p>
              </p:txBody>
            </p:sp>
            <p:sp>
              <p:nvSpPr>
                <p:cNvPr id="189" name="Line 42"/>
                <p:cNvSpPr>
                  <a:spLocks noChangeShapeType="1"/>
                </p:cNvSpPr>
                <p:nvPr/>
              </p:nvSpPr>
              <p:spPr bwMode="auto">
                <a:xfrm>
                  <a:off x="4116525" y="2009547"/>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90" name="Line 42"/>
                <p:cNvSpPr>
                  <a:spLocks noChangeShapeType="1"/>
                </p:cNvSpPr>
                <p:nvPr/>
              </p:nvSpPr>
              <p:spPr bwMode="auto">
                <a:xfrm>
                  <a:off x="4336863" y="1310919"/>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91" name="Text Box 38"/>
                <p:cNvSpPr txBox="1">
                  <a:spLocks noChangeArrowheads="1"/>
                </p:cNvSpPr>
                <p:nvPr/>
              </p:nvSpPr>
              <p:spPr bwMode="auto">
                <a:xfrm>
                  <a:off x="4133640" y="91231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grpSp>
          <p:sp>
            <p:nvSpPr>
              <p:cNvPr id="177" name="Text Box 57"/>
              <p:cNvSpPr txBox="1">
                <a:spLocks noChangeArrowheads="1"/>
              </p:cNvSpPr>
              <p:nvPr/>
            </p:nvSpPr>
            <p:spPr bwMode="auto">
              <a:xfrm>
                <a:off x="5557578" y="188390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178" name="Text Box 58"/>
              <p:cNvSpPr txBox="1">
                <a:spLocks noChangeArrowheads="1"/>
              </p:cNvSpPr>
              <p:nvPr/>
            </p:nvSpPr>
            <p:spPr bwMode="auto">
              <a:xfrm>
                <a:off x="5416836" y="217159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179" name="Text Box 59"/>
              <p:cNvSpPr txBox="1">
                <a:spLocks noChangeArrowheads="1"/>
              </p:cNvSpPr>
              <p:nvPr/>
            </p:nvSpPr>
            <p:spPr bwMode="auto">
              <a:xfrm>
                <a:off x="4564612" y="224962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180" name="Text Box 60"/>
              <p:cNvSpPr txBox="1">
                <a:spLocks noChangeArrowheads="1"/>
              </p:cNvSpPr>
              <p:nvPr/>
            </p:nvSpPr>
            <p:spPr bwMode="auto">
              <a:xfrm>
                <a:off x="4316611" y="16721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181" name="Text Box 61"/>
              <p:cNvSpPr txBox="1">
                <a:spLocks noChangeArrowheads="1"/>
              </p:cNvSpPr>
              <p:nvPr/>
            </p:nvSpPr>
            <p:spPr bwMode="auto">
              <a:xfrm>
                <a:off x="4715776" y="141809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182" name="Text Box 62"/>
              <p:cNvSpPr txBox="1">
                <a:spLocks noChangeArrowheads="1"/>
              </p:cNvSpPr>
              <p:nvPr/>
            </p:nvSpPr>
            <p:spPr bwMode="auto">
              <a:xfrm>
                <a:off x="4507553" y="7089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192" name="Line 42"/>
            <p:cNvSpPr>
              <a:spLocks noChangeShapeType="1"/>
            </p:cNvSpPr>
            <p:nvPr/>
          </p:nvSpPr>
          <p:spPr bwMode="auto">
            <a:xfrm flipH="1" flipV="1">
              <a:off x="7393214" y="5271177"/>
              <a:ext cx="287933" cy="24761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93" name="Text Box 38"/>
            <p:cNvSpPr txBox="1">
              <a:spLocks noChangeArrowheads="1"/>
            </p:cNvSpPr>
            <p:nvPr/>
          </p:nvSpPr>
          <p:spPr bwMode="auto">
            <a:xfrm>
              <a:off x="7531329" y="5307003"/>
              <a:ext cx="7857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 </a:t>
              </a:r>
              <a:r>
                <a:rPr lang="fr-FR" sz="2700" b="0" dirty="0" smtClean="0">
                  <a:solidFill>
                    <a:srgbClr val="0000FF"/>
                  </a:solidFill>
                  <a:latin typeface="Arial Narrow" panose="020B0606020202030204" pitchFamily="34" charset="0"/>
                  <a:cs typeface="Calibri" pitchFamily="34" charset="0"/>
                </a:rPr>
                <a:t>O-R</a:t>
              </a:r>
              <a:endParaRPr lang="fr-FR" sz="2700" b="0" dirty="0">
                <a:solidFill>
                  <a:srgbClr val="0000FF"/>
                </a:solidFill>
                <a:latin typeface="Arial Narrow" panose="020B0606020202030204" pitchFamily="34" charset="0"/>
                <a:cs typeface="Calibri" pitchFamily="34" charset="0"/>
              </a:endParaRPr>
            </a:p>
          </p:txBody>
        </p:sp>
        <p:sp>
          <p:nvSpPr>
            <p:cNvPr id="194" name="Text Box 48"/>
            <p:cNvSpPr txBox="1">
              <a:spLocks noChangeArrowheads="1"/>
            </p:cNvSpPr>
            <p:nvPr/>
          </p:nvSpPr>
          <p:spPr bwMode="auto">
            <a:xfrm>
              <a:off x="6465169" y="3717519"/>
              <a:ext cx="4187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ou</a:t>
              </a:r>
            </a:p>
          </p:txBody>
        </p:sp>
        <p:sp>
          <p:nvSpPr>
            <p:cNvPr id="195" name="Text Box 38"/>
            <p:cNvSpPr txBox="1">
              <a:spLocks noChangeArrowheads="1"/>
            </p:cNvSpPr>
            <p:nvPr/>
          </p:nvSpPr>
          <p:spPr bwMode="auto">
            <a:xfrm>
              <a:off x="7470204" y="3641546"/>
              <a:ext cx="10775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 + </a:t>
              </a:r>
              <a:r>
                <a:rPr lang="fr-FR" sz="2700" b="0" dirty="0" smtClean="0">
                  <a:solidFill>
                    <a:srgbClr val="0000FF"/>
                  </a:solidFill>
                  <a:latin typeface="Arial Narrow" panose="020B0606020202030204" pitchFamily="34" charset="0"/>
                  <a:cs typeface="Calibri" pitchFamily="34" charset="0"/>
                </a:rPr>
                <a:t>H</a:t>
              </a:r>
              <a:r>
                <a:rPr lang="fr-FR" sz="2700" b="0" baseline="-25000" dirty="0" smtClean="0">
                  <a:solidFill>
                    <a:srgbClr val="0000FF"/>
                  </a:solidFill>
                  <a:latin typeface="Arial Narrow" panose="020B0606020202030204" pitchFamily="34" charset="0"/>
                  <a:cs typeface="Calibri" pitchFamily="34" charset="0"/>
                </a:rPr>
                <a:t>2</a:t>
              </a:r>
              <a:r>
                <a:rPr lang="fr-FR" sz="2700" b="0" dirty="0" smtClean="0">
                  <a:solidFill>
                    <a:srgbClr val="FF0000"/>
                  </a:solidFill>
                  <a:latin typeface="Arial Narrow" panose="020B0606020202030204" pitchFamily="34" charset="0"/>
                  <a:cs typeface="Calibri" pitchFamily="34" charset="0"/>
                </a:rPr>
                <a:t>O</a:t>
              </a:r>
              <a:endParaRPr lang="fr-FR" sz="2700" b="0" dirty="0">
                <a:solidFill>
                  <a:srgbClr val="FF0000"/>
                </a:solidFill>
                <a:latin typeface="Arial Narrow" panose="020B0606020202030204" pitchFamily="34" charset="0"/>
                <a:cs typeface="Calibri" pitchFamily="34" charset="0"/>
              </a:endParaRPr>
            </a:p>
          </p:txBody>
        </p:sp>
        <p:sp>
          <p:nvSpPr>
            <p:cNvPr id="196" name="Text Box 26"/>
            <p:cNvSpPr txBox="1">
              <a:spLocks noChangeArrowheads="1"/>
            </p:cNvSpPr>
            <p:nvPr/>
          </p:nvSpPr>
          <p:spPr bwMode="auto">
            <a:xfrm>
              <a:off x="7681148" y="2027605"/>
              <a:ext cx="7809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FF0000"/>
                  </a:solidFill>
                  <a:latin typeface="Arial Narrow" panose="020B0606020202030204" pitchFamily="34" charset="0"/>
                  <a:cs typeface="Calibri" pitchFamily="34" charset="0"/>
                </a:rPr>
                <a:t>acétal</a:t>
              </a:r>
            </a:p>
          </p:txBody>
        </p:sp>
        <p:sp>
          <p:nvSpPr>
            <p:cNvPr id="197" name="Text Box 26"/>
            <p:cNvSpPr txBox="1">
              <a:spLocks noChangeArrowheads="1"/>
            </p:cNvSpPr>
            <p:nvPr/>
          </p:nvSpPr>
          <p:spPr bwMode="auto">
            <a:xfrm>
              <a:off x="7726336" y="4774609"/>
              <a:ext cx="7809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FF0000"/>
                  </a:solidFill>
                  <a:latin typeface="Arial Narrow" panose="020B0606020202030204" pitchFamily="34" charset="0"/>
                  <a:cs typeface="Calibri" pitchFamily="34" charset="0"/>
                </a:rPr>
                <a:t>acétal</a:t>
              </a:r>
            </a:p>
          </p:txBody>
        </p:sp>
        <p:sp>
          <p:nvSpPr>
            <p:cNvPr id="199" name="Text Box 48"/>
            <p:cNvSpPr txBox="1">
              <a:spLocks noChangeArrowheads="1"/>
            </p:cNvSpPr>
            <p:nvPr/>
          </p:nvSpPr>
          <p:spPr bwMode="auto">
            <a:xfrm>
              <a:off x="5494206" y="6047156"/>
              <a:ext cx="2948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a:solidFill>
                    <a:srgbClr val="000000"/>
                  </a:solidFill>
                  <a:latin typeface="Symbol" panose="05050102010706020507" pitchFamily="18" charset="2"/>
                  <a:cs typeface="Calibri" pitchFamily="34" charset="0"/>
                </a:rPr>
                <a:t>a</a:t>
              </a:r>
              <a:r>
                <a:rPr lang="fr-FR" sz="2000" b="1" dirty="0" smtClean="0">
                  <a:solidFill>
                    <a:srgbClr val="000000"/>
                  </a:solidFill>
                  <a:latin typeface="Arial Narrow" panose="020B0606020202030204" pitchFamily="34" charset="0"/>
                  <a:cs typeface="Calibri" pitchFamily="34" charset="0"/>
                </a:rPr>
                <a:t> (ou </a:t>
              </a:r>
              <a:r>
                <a:rPr lang="fr-FR" sz="2000" b="1" dirty="0" smtClean="0">
                  <a:solidFill>
                    <a:srgbClr val="000000"/>
                  </a:solidFill>
                  <a:latin typeface="Symbol" panose="05050102010706020507" pitchFamily="18" charset="2"/>
                  <a:cs typeface="Calibri" pitchFamily="34" charset="0"/>
                </a:rPr>
                <a:t>b</a:t>
              </a:r>
              <a:r>
                <a:rPr lang="fr-FR" sz="2000" b="1" dirty="0" smtClean="0">
                  <a:solidFill>
                    <a:srgbClr val="000000"/>
                  </a:solidFill>
                  <a:latin typeface="Arial Narrow" panose="020B0606020202030204" pitchFamily="34" charset="0"/>
                  <a:cs typeface="Calibri" pitchFamily="34" charset="0"/>
                </a:rPr>
                <a:t>) D-</a:t>
              </a:r>
              <a:r>
                <a:rPr lang="fr-FR" sz="2000" b="1" dirty="0" err="1" smtClean="0">
                  <a:solidFill>
                    <a:srgbClr val="000000"/>
                  </a:solidFill>
                  <a:latin typeface="Arial Narrow" panose="020B0606020202030204" pitchFamily="34" charset="0"/>
                  <a:cs typeface="Calibri" pitchFamily="34" charset="0"/>
                </a:rPr>
                <a:t>glucopyrano</a:t>
              </a:r>
              <a:r>
                <a:rPr lang="fr-FR" sz="2000" b="1" dirty="0" err="1" smtClean="0">
                  <a:solidFill>
                    <a:srgbClr val="0000FF"/>
                  </a:solidFill>
                  <a:latin typeface="Arial Narrow" panose="020B0606020202030204" pitchFamily="34" charset="0"/>
                  <a:cs typeface="Calibri" pitchFamily="34" charset="0"/>
                </a:rPr>
                <a:t>side</a:t>
              </a:r>
              <a:endParaRPr lang="fr-FR" sz="2000" b="1" dirty="0" smtClean="0">
                <a:solidFill>
                  <a:srgbClr val="0000FF"/>
                </a:solidFill>
                <a:latin typeface="Arial Narrow" panose="020B0606020202030204" pitchFamily="34" charset="0"/>
                <a:cs typeface="Calibri" pitchFamily="34" charset="0"/>
              </a:endParaRPr>
            </a:p>
          </p:txBody>
        </p:sp>
      </p:grpSp>
      <p:sp>
        <p:nvSpPr>
          <p:cNvPr id="87" name="Text Box 48"/>
          <p:cNvSpPr txBox="1">
            <a:spLocks noChangeArrowheads="1"/>
          </p:cNvSpPr>
          <p:nvPr/>
        </p:nvSpPr>
        <p:spPr bwMode="auto">
          <a:xfrm>
            <a:off x="6631029" y="5378518"/>
            <a:ext cx="2405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0000"/>
                </a:solidFill>
                <a:latin typeface="Arial Narrow" panose="020B0606020202030204" pitchFamily="34" charset="0"/>
                <a:cs typeface="Calibri" pitchFamily="34" charset="0"/>
              </a:rPr>
              <a:t>Liaison O-</a:t>
            </a:r>
            <a:r>
              <a:rPr lang="fr-FR" b="1" dirty="0" err="1" smtClean="0">
                <a:solidFill>
                  <a:srgbClr val="000000"/>
                </a:solidFill>
                <a:latin typeface="Arial Narrow" panose="020B0606020202030204" pitchFamily="34" charset="0"/>
                <a:cs typeface="Calibri" pitchFamily="34" charset="0"/>
              </a:rPr>
              <a:t>glycosidique</a:t>
            </a:r>
            <a:endParaRPr lang="fr-FR" b="1" dirty="0" smtClean="0">
              <a:solidFill>
                <a:srgbClr val="000000"/>
              </a:solidFill>
              <a:latin typeface="Arial Narrow" panose="020B0606020202030204" pitchFamily="34" charset="0"/>
              <a:cs typeface="Calibri" pitchFamily="34" charset="0"/>
            </a:endParaRPr>
          </a:p>
        </p:txBody>
      </p:sp>
      <p:sp>
        <p:nvSpPr>
          <p:cNvPr id="111" name="Forme libre 110"/>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14" name="Triangle isocèle 113"/>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15" name="Triangle isocèle 114"/>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116" name="Image 115"/>
          <p:cNvPicPr>
            <a:picLocks noChangeAspect="1"/>
          </p:cNvPicPr>
          <p:nvPr/>
        </p:nvPicPr>
        <p:blipFill>
          <a:blip r:embed="rId3" cstate="print"/>
          <a:stretch>
            <a:fillRect/>
          </a:stretch>
        </p:blipFill>
        <p:spPr>
          <a:xfrm>
            <a:off x="7680192" y="133387"/>
            <a:ext cx="1122991" cy="687247"/>
          </a:xfrm>
          <a:prstGeom prst="rect">
            <a:avLst/>
          </a:prstGeom>
        </p:spPr>
      </p:pic>
      <p:sp>
        <p:nvSpPr>
          <p:cNvPr id="118"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119" name="Text Box 2"/>
          <p:cNvSpPr txBox="1">
            <a:spLocks noChangeArrowheads="1"/>
          </p:cNvSpPr>
          <p:nvPr/>
        </p:nvSpPr>
        <p:spPr bwMode="auto">
          <a:xfrm>
            <a:off x="21679" y="496335"/>
            <a:ext cx="47852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E. Propriétés chimiques des </a:t>
            </a:r>
            <a:r>
              <a:rPr lang="fr-FR" dirty="0" smtClean="0">
                <a:solidFill>
                  <a:srgbClr val="C0504D"/>
                </a:solidFill>
                <a:latin typeface="Arial Narrow" panose="020B0606020202030204" pitchFamily="34" charset="0"/>
                <a:cs typeface="Calibri" pitchFamily="34" charset="0"/>
              </a:rPr>
              <a:t>oses</a:t>
            </a:r>
            <a:endParaRPr lang="fr-FR" dirty="0">
              <a:solidFill>
                <a:srgbClr val="C0504D"/>
              </a:solidFill>
              <a:latin typeface="Arial Narrow" panose="020B0606020202030204" pitchFamily="34" charset="0"/>
              <a:cs typeface="Calibri" pitchFamily="34" charset="0"/>
            </a:endParaRPr>
          </a:p>
        </p:txBody>
      </p:sp>
      <p:pic>
        <p:nvPicPr>
          <p:cNvPr id="120" name="Picture 17" descr="j04326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8254" y="6196438"/>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23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3"/>
          <p:cNvSpPr>
            <a:spLocks noChangeArrowheads="1"/>
          </p:cNvSpPr>
          <p:nvPr/>
        </p:nvSpPr>
        <p:spPr bwMode="auto">
          <a:xfrm>
            <a:off x="210784" y="1266055"/>
            <a:ext cx="872983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defRPr/>
            </a:pPr>
            <a:r>
              <a:rPr lang="fr-FR" sz="2400" dirty="0" smtClean="0">
                <a:solidFill>
                  <a:srgbClr val="000000"/>
                </a:solidFill>
                <a:latin typeface="Arial Narrow" panose="020B0606020202030204" pitchFamily="34" charset="0"/>
                <a:cs typeface="Calibri" pitchFamily="34" charset="0"/>
              </a:rPr>
              <a:t>La réaction d’un </a:t>
            </a:r>
            <a:r>
              <a:rPr lang="fr-FR" sz="2400" dirty="0" err="1" smtClean="0">
                <a:solidFill>
                  <a:srgbClr val="FF0000"/>
                </a:solidFill>
                <a:latin typeface="Arial Narrow" panose="020B0606020202030204" pitchFamily="34" charset="0"/>
                <a:cs typeface="Calibri" pitchFamily="34" charset="0"/>
              </a:rPr>
              <a:t>hémiacétal</a:t>
            </a:r>
            <a:r>
              <a:rPr lang="fr-FR" sz="2400" dirty="0" smtClean="0">
                <a:solidFill>
                  <a:srgbClr val="FF0000"/>
                </a:solidFill>
                <a:latin typeface="Arial Narrow" panose="020B0606020202030204" pitchFamily="34" charset="0"/>
                <a:cs typeface="Calibri" pitchFamily="34" charset="0"/>
              </a:rPr>
              <a:t> </a:t>
            </a:r>
            <a:r>
              <a:rPr lang="fr-FR" sz="2400" dirty="0" smtClean="0">
                <a:solidFill>
                  <a:srgbClr val="000000"/>
                </a:solidFill>
                <a:latin typeface="Arial Narrow" panose="020B0606020202030204" pitchFamily="34" charset="0"/>
                <a:cs typeface="Calibri" pitchFamily="34" charset="0"/>
              </a:rPr>
              <a:t>avec une fonction </a:t>
            </a:r>
            <a:r>
              <a:rPr lang="fr-FR" sz="2400" dirty="0" smtClean="0">
                <a:solidFill>
                  <a:srgbClr val="0000FF"/>
                </a:solidFill>
                <a:latin typeface="Arial Narrow" panose="020B0606020202030204" pitchFamily="34" charset="0"/>
                <a:cs typeface="Calibri" pitchFamily="34" charset="0"/>
              </a:rPr>
              <a:t>alcool</a:t>
            </a:r>
            <a:r>
              <a:rPr lang="fr-FR" sz="2400" dirty="0" smtClean="0">
                <a:solidFill>
                  <a:srgbClr val="000000"/>
                </a:solidFill>
                <a:latin typeface="Arial Narrow" panose="020B0606020202030204" pitchFamily="34" charset="0"/>
                <a:cs typeface="Calibri" pitchFamily="34" charset="0"/>
              </a:rPr>
              <a:t> conduit à une fonction acétal. </a:t>
            </a:r>
          </a:p>
          <a:p>
            <a:pPr algn="just" fontAlgn="base">
              <a:spcBef>
                <a:spcPct val="0"/>
              </a:spcBef>
              <a:spcAft>
                <a:spcPct val="0"/>
              </a:spcAft>
              <a:defRPr/>
            </a:pPr>
            <a:r>
              <a:rPr lang="fr-FR" sz="2400" dirty="0" smtClean="0">
                <a:solidFill>
                  <a:srgbClr val="000000"/>
                </a:solidFill>
                <a:latin typeface="Arial Narrow" panose="020B0606020202030204" pitchFamily="34" charset="0"/>
                <a:cs typeface="Calibri" pitchFamily="34" charset="0"/>
              </a:rPr>
              <a:t>Les oses portant plusieurs fonctions alcools vont pouvoir s’enchaîner les uns aux autres via des liaisons </a:t>
            </a:r>
            <a:r>
              <a:rPr lang="fr-FR" sz="2400" dirty="0" err="1" smtClean="0">
                <a:solidFill>
                  <a:srgbClr val="000000"/>
                </a:solidFill>
                <a:latin typeface="Arial Narrow" panose="020B0606020202030204" pitchFamily="34" charset="0"/>
                <a:cs typeface="Calibri" pitchFamily="34" charset="0"/>
              </a:rPr>
              <a:t>glycosidiques</a:t>
            </a:r>
            <a:r>
              <a:rPr lang="fr-FR" sz="2400" dirty="0" smtClean="0">
                <a:solidFill>
                  <a:srgbClr val="000000"/>
                </a:solidFill>
                <a:latin typeface="Arial Narrow" panose="020B0606020202030204" pitchFamily="34" charset="0"/>
                <a:cs typeface="Calibri" pitchFamily="34" charset="0"/>
              </a:rPr>
              <a:t>.</a:t>
            </a:r>
          </a:p>
          <a:p>
            <a:pPr algn="just" fontAlgn="base">
              <a:spcBef>
                <a:spcPct val="0"/>
              </a:spcBef>
              <a:spcAft>
                <a:spcPct val="0"/>
              </a:spcAft>
              <a:defRPr/>
            </a:pPr>
            <a:endParaRPr lang="fr-FR" sz="1000" dirty="0">
              <a:solidFill>
                <a:srgbClr val="000000"/>
              </a:solidFill>
              <a:latin typeface="Arial Narrow" panose="020B0606020202030204" pitchFamily="34" charset="0"/>
              <a:cs typeface="Calibri" pitchFamily="34" charset="0"/>
            </a:endParaRPr>
          </a:p>
          <a:p>
            <a:pPr algn="just" fontAlgn="base">
              <a:spcBef>
                <a:spcPct val="0"/>
              </a:spcBef>
              <a:spcAft>
                <a:spcPct val="0"/>
              </a:spcAft>
              <a:defRPr/>
            </a:pPr>
            <a:r>
              <a:rPr lang="fr-FR" sz="2400" u="sng" dirty="0" smtClean="0">
                <a:solidFill>
                  <a:srgbClr val="000000"/>
                </a:solidFill>
                <a:latin typeface="Arial Narrow" panose="020B0606020202030204" pitchFamily="34" charset="0"/>
                <a:cs typeface="Calibri" pitchFamily="34" charset="0"/>
              </a:rPr>
              <a:t>Exemple:</a:t>
            </a:r>
            <a:endParaRPr lang="fr-FR" sz="2400" u="sng" dirty="0">
              <a:solidFill>
                <a:srgbClr val="000000"/>
              </a:solidFill>
              <a:latin typeface="Arial Narrow" panose="020B0606020202030204" pitchFamily="34" charset="0"/>
              <a:cs typeface="Calibri" pitchFamily="34" charset="0"/>
            </a:endParaRPr>
          </a:p>
        </p:txBody>
      </p:sp>
      <p:grpSp>
        <p:nvGrpSpPr>
          <p:cNvPr id="13" name="Groupe 12"/>
          <p:cNvGrpSpPr/>
          <p:nvPr/>
        </p:nvGrpSpPr>
        <p:grpSpPr>
          <a:xfrm>
            <a:off x="357421" y="3450022"/>
            <a:ext cx="1542653" cy="1910052"/>
            <a:chOff x="4316611" y="708901"/>
            <a:chExt cx="1542653" cy="1910052"/>
          </a:xfrm>
        </p:grpSpPr>
        <p:grpSp>
          <p:nvGrpSpPr>
            <p:cNvPr id="14" name="Groupe 13"/>
            <p:cNvGrpSpPr/>
            <p:nvPr/>
          </p:nvGrpSpPr>
          <p:grpSpPr>
            <a:xfrm>
              <a:off x="4561540" y="812253"/>
              <a:ext cx="1165186" cy="1779709"/>
              <a:chOff x="4116525" y="912312"/>
              <a:chExt cx="1165186" cy="1779709"/>
            </a:xfrm>
          </p:grpSpPr>
          <p:sp>
            <p:nvSpPr>
              <p:cNvPr id="21" name="Hexagone 20"/>
              <p:cNvSpPr/>
              <p:nvPr/>
            </p:nvSpPr>
            <p:spPr bwMode="auto">
              <a:xfrm>
                <a:off x="4120308" y="1580667"/>
                <a:ext cx="1090670" cy="858384"/>
              </a:xfrm>
              <a:prstGeom prst="hex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22" name="Rectangle 47"/>
              <p:cNvSpPr>
                <a:spLocks noChangeArrowheads="1"/>
              </p:cNvSpPr>
              <p:nvPr/>
            </p:nvSpPr>
            <p:spPr bwMode="auto">
              <a:xfrm>
                <a:off x="4789414" y="1310714"/>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FF0000"/>
                    </a:solidFill>
                    <a:latin typeface="Arial Narrow" panose="020B0606020202030204" pitchFamily="34" charset="0"/>
                    <a:cs typeface="Calibri" pitchFamily="34" charset="0"/>
                  </a:rPr>
                  <a:t>O</a:t>
                </a:r>
                <a:endParaRPr lang="fr-FR" sz="2700" dirty="0">
                  <a:solidFill>
                    <a:srgbClr val="FF0000"/>
                  </a:solidFill>
                  <a:latin typeface="Arial Narrow" panose="020B0606020202030204" pitchFamily="34" charset="0"/>
                  <a:cs typeface="Calibri" pitchFamily="34" charset="0"/>
                </a:endParaRPr>
              </a:p>
            </p:txBody>
          </p:sp>
          <p:sp>
            <p:nvSpPr>
              <p:cNvPr id="23" name="Line 42"/>
              <p:cNvSpPr>
                <a:spLocks noChangeShapeType="1"/>
              </p:cNvSpPr>
              <p:nvPr/>
            </p:nvSpPr>
            <p:spPr bwMode="auto">
              <a:xfrm>
                <a:off x="4999711" y="2438106"/>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4" name="Line 42"/>
              <p:cNvSpPr>
                <a:spLocks noChangeShapeType="1"/>
              </p:cNvSpPr>
              <p:nvPr/>
            </p:nvSpPr>
            <p:spPr bwMode="auto">
              <a:xfrm>
                <a:off x="5046021" y="1675953"/>
                <a:ext cx="176948" cy="3575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5" name="Line 42"/>
              <p:cNvSpPr>
                <a:spLocks noChangeShapeType="1"/>
              </p:cNvSpPr>
              <p:nvPr/>
            </p:nvSpPr>
            <p:spPr bwMode="auto">
              <a:xfrm flipV="1">
                <a:off x="4590038" y="1580667"/>
                <a:ext cx="2427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 name="Line 42"/>
              <p:cNvSpPr>
                <a:spLocks noChangeShapeType="1"/>
              </p:cNvSpPr>
              <p:nvPr/>
            </p:nvSpPr>
            <p:spPr bwMode="auto">
              <a:xfrm>
                <a:off x="4336863" y="2173174"/>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dirty="0">
                  <a:solidFill>
                    <a:srgbClr val="000000"/>
                  </a:solidFill>
                  <a:latin typeface="Arial Narrow" panose="020B0606020202030204" pitchFamily="34" charset="0"/>
                  <a:cs typeface="Arial" charset="0"/>
                </a:endParaRPr>
              </a:p>
            </p:txBody>
          </p:sp>
          <p:sp>
            <p:nvSpPr>
              <p:cNvPr id="27" name="Line 42"/>
              <p:cNvSpPr>
                <a:spLocks noChangeShapeType="1"/>
              </p:cNvSpPr>
              <p:nvPr/>
            </p:nvSpPr>
            <p:spPr bwMode="auto">
              <a:xfrm>
                <a:off x="4116525" y="2009547"/>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 name="Line 42"/>
              <p:cNvSpPr>
                <a:spLocks noChangeShapeType="1"/>
              </p:cNvSpPr>
              <p:nvPr/>
            </p:nvSpPr>
            <p:spPr bwMode="auto">
              <a:xfrm>
                <a:off x="4336863" y="1310919"/>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9" name="Text Box 38"/>
              <p:cNvSpPr txBox="1">
                <a:spLocks noChangeArrowheads="1"/>
              </p:cNvSpPr>
              <p:nvPr/>
            </p:nvSpPr>
            <p:spPr bwMode="auto">
              <a:xfrm>
                <a:off x="4133640" y="91231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grpSp>
        <p:sp>
          <p:nvSpPr>
            <p:cNvPr id="15" name="Text Box 57"/>
            <p:cNvSpPr txBox="1">
              <a:spLocks noChangeArrowheads="1"/>
            </p:cNvSpPr>
            <p:nvPr/>
          </p:nvSpPr>
          <p:spPr bwMode="auto">
            <a:xfrm>
              <a:off x="5557578" y="188390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16" name="Text Box 58"/>
            <p:cNvSpPr txBox="1">
              <a:spLocks noChangeArrowheads="1"/>
            </p:cNvSpPr>
            <p:nvPr/>
          </p:nvSpPr>
          <p:spPr bwMode="auto">
            <a:xfrm>
              <a:off x="5416836" y="217159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17" name="Text Box 59"/>
            <p:cNvSpPr txBox="1">
              <a:spLocks noChangeArrowheads="1"/>
            </p:cNvSpPr>
            <p:nvPr/>
          </p:nvSpPr>
          <p:spPr bwMode="auto">
            <a:xfrm>
              <a:off x="4564612" y="224962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18" name="Text Box 60"/>
            <p:cNvSpPr txBox="1">
              <a:spLocks noChangeArrowheads="1"/>
            </p:cNvSpPr>
            <p:nvPr/>
          </p:nvSpPr>
          <p:spPr bwMode="auto">
            <a:xfrm>
              <a:off x="4316611" y="16721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19" name="Text Box 61"/>
            <p:cNvSpPr txBox="1">
              <a:spLocks noChangeArrowheads="1"/>
            </p:cNvSpPr>
            <p:nvPr/>
          </p:nvSpPr>
          <p:spPr bwMode="auto">
            <a:xfrm>
              <a:off x="4715776" y="141809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20" name="Text Box 62"/>
            <p:cNvSpPr txBox="1">
              <a:spLocks noChangeArrowheads="1"/>
            </p:cNvSpPr>
            <p:nvPr/>
          </p:nvSpPr>
          <p:spPr bwMode="auto">
            <a:xfrm>
              <a:off x="4507553" y="7089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30" name="Text Box 38"/>
          <p:cNvSpPr txBox="1">
            <a:spLocks noChangeArrowheads="1"/>
          </p:cNvSpPr>
          <p:nvPr/>
        </p:nvSpPr>
        <p:spPr bwMode="auto">
          <a:xfrm>
            <a:off x="1557447" y="4024947"/>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FF0000"/>
                </a:solidFill>
                <a:latin typeface="Arial Narrow" panose="020B0606020202030204" pitchFamily="34" charset="0"/>
                <a:cs typeface="Calibri" pitchFamily="34" charset="0"/>
              </a:rPr>
              <a:t>OH</a:t>
            </a:r>
            <a:endParaRPr lang="fr-FR" sz="2700" b="0" dirty="0">
              <a:solidFill>
                <a:srgbClr val="FF0000"/>
              </a:solidFill>
              <a:latin typeface="Arial Narrow" panose="020B0606020202030204" pitchFamily="34" charset="0"/>
              <a:cs typeface="Calibri" pitchFamily="34" charset="0"/>
            </a:endParaRPr>
          </a:p>
        </p:txBody>
      </p:sp>
      <p:sp>
        <p:nvSpPr>
          <p:cNvPr id="31" name="Text Box 48"/>
          <p:cNvSpPr txBox="1">
            <a:spLocks noChangeArrowheads="1"/>
          </p:cNvSpPr>
          <p:nvPr/>
        </p:nvSpPr>
        <p:spPr bwMode="auto">
          <a:xfrm>
            <a:off x="79338" y="5737898"/>
            <a:ext cx="2100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00"/>
                </a:solidFill>
                <a:latin typeface="Symbol" panose="05050102010706020507" pitchFamily="18" charset="2"/>
                <a:cs typeface="Calibri" pitchFamily="34" charset="0"/>
              </a:rPr>
              <a:t>b</a:t>
            </a:r>
            <a:r>
              <a:rPr lang="fr-FR" sz="2000" b="1" dirty="0" smtClean="0">
                <a:solidFill>
                  <a:srgbClr val="000000"/>
                </a:solidFill>
                <a:latin typeface="Arial Narrow" panose="020B0606020202030204" pitchFamily="34" charset="0"/>
                <a:cs typeface="Calibri" pitchFamily="34" charset="0"/>
              </a:rPr>
              <a:t>-D-</a:t>
            </a:r>
            <a:r>
              <a:rPr lang="fr-FR" sz="2000" b="1" dirty="0" err="1" smtClean="0">
                <a:solidFill>
                  <a:srgbClr val="000000"/>
                </a:solidFill>
                <a:latin typeface="Arial Narrow" panose="020B0606020202030204" pitchFamily="34" charset="0"/>
                <a:cs typeface="Calibri" pitchFamily="34" charset="0"/>
              </a:rPr>
              <a:t>glucopyranose</a:t>
            </a:r>
            <a:endParaRPr lang="fr-FR" sz="2000" b="1" dirty="0" smtClean="0">
              <a:solidFill>
                <a:srgbClr val="000000"/>
              </a:solidFill>
              <a:latin typeface="Arial Narrow" panose="020B0606020202030204" pitchFamily="34" charset="0"/>
              <a:cs typeface="Calibri" pitchFamily="34" charset="0"/>
            </a:endParaRPr>
          </a:p>
        </p:txBody>
      </p:sp>
      <p:grpSp>
        <p:nvGrpSpPr>
          <p:cNvPr id="36" name="Groupe 35"/>
          <p:cNvGrpSpPr/>
          <p:nvPr/>
        </p:nvGrpSpPr>
        <p:grpSpPr>
          <a:xfrm>
            <a:off x="2613830" y="3482247"/>
            <a:ext cx="1542653" cy="1910052"/>
            <a:chOff x="4316611" y="708901"/>
            <a:chExt cx="1542653" cy="1910052"/>
          </a:xfrm>
        </p:grpSpPr>
        <p:grpSp>
          <p:nvGrpSpPr>
            <p:cNvPr id="37" name="Groupe 36"/>
            <p:cNvGrpSpPr/>
            <p:nvPr/>
          </p:nvGrpSpPr>
          <p:grpSpPr>
            <a:xfrm>
              <a:off x="4561540" y="812253"/>
              <a:ext cx="1165186" cy="1779709"/>
              <a:chOff x="4116525" y="912312"/>
              <a:chExt cx="1165186" cy="1779709"/>
            </a:xfrm>
          </p:grpSpPr>
          <p:sp>
            <p:nvSpPr>
              <p:cNvPr id="44" name="Hexagone 43"/>
              <p:cNvSpPr/>
              <p:nvPr/>
            </p:nvSpPr>
            <p:spPr bwMode="auto">
              <a:xfrm>
                <a:off x="4120308" y="1580667"/>
                <a:ext cx="1090670" cy="858384"/>
              </a:xfrm>
              <a:prstGeom prst="hex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45" name="Rectangle 47"/>
              <p:cNvSpPr>
                <a:spLocks noChangeArrowheads="1"/>
              </p:cNvSpPr>
              <p:nvPr/>
            </p:nvSpPr>
            <p:spPr bwMode="auto">
              <a:xfrm>
                <a:off x="4789414" y="1310714"/>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Calibri" pitchFamily="34" charset="0"/>
                  </a:rPr>
                  <a:t>O</a:t>
                </a:r>
                <a:endParaRPr lang="fr-FR" sz="2700" dirty="0">
                  <a:solidFill>
                    <a:srgbClr val="000000"/>
                  </a:solidFill>
                  <a:latin typeface="Arial Narrow" panose="020B0606020202030204" pitchFamily="34" charset="0"/>
                  <a:cs typeface="Calibri" pitchFamily="34" charset="0"/>
                </a:endParaRPr>
              </a:p>
            </p:txBody>
          </p:sp>
          <p:sp>
            <p:nvSpPr>
              <p:cNvPr id="46" name="Line 42"/>
              <p:cNvSpPr>
                <a:spLocks noChangeShapeType="1"/>
              </p:cNvSpPr>
              <p:nvPr/>
            </p:nvSpPr>
            <p:spPr bwMode="auto">
              <a:xfrm>
                <a:off x="4999711" y="2438106"/>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7" name="Line 42"/>
              <p:cNvSpPr>
                <a:spLocks noChangeShapeType="1"/>
              </p:cNvSpPr>
              <p:nvPr/>
            </p:nvSpPr>
            <p:spPr bwMode="auto">
              <a:xfrm>
                <a:off x="5046021" y="1675953"/>
                <a:ext cx="176948" cy="35759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8" name="Line 42"/>
              <p:cNvSpPr>
                <a:spLocks noChangeShapeType="1"/>
              </p:cNvSpPr>
              <p:nvPr/>
            </p:nvSpPr>
            <p:spPr bwMode="auto">
              <a:xfrm flipV="1">
                <a:off x="4590038" y="1580667"/>
                <a:ext cx="2427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9" name="Line 42"/>
              <p:cNvSpPr>
                <a:spLocks noChangeShapeType="1"/>
              </p:cNvSpPr>
              <p:nvPr/>
            </p:nvSpPr>
            <p:spPr bwMode="auto">
              <a:xfrm>
                <a:off x="4336863" y="2173174"/>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dirty="0">
                  <a:solidFill>
                    <a:srgbClr val="000000"/>
                  </a:solidFill>
                  <a:latin typeface="Arial Narrow" panose="020B0606020202030204" pitchFamily="34" charset="0"/>
                  <a:cs typeface="Arial" charset="0"/>
                </a:endParaRPr>
              </a:p>
            </p:txBody>
          </p:sp>
          <p:sp>
            <p:nvSpPr>
              <p:cNvPr id="50" name="Line 42"/>
              <p:cNvSpPr>
                <a:spLocks noChangeShapeType="1"/>
              </p:cNvSpPr>
              <p:nvPr/>
            </p:nvSpPr>
            <p:spPr bwMode="auto">
              <a:xfrm>
                <a:off x="4116525" y="2009547"/>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51" name="Line 42"/>
              <p:cNvSpPr>
                <a:spLocks noChangeShapeType="1"/>
              </p:cNvSpPr>
              <p:nvPr/>
            </p:nvSpPr>
            <p:spPr bwMode="auto">
              <a:xfrm>
                <a:off x="4336863" y="1310919"/>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52" name="Text Box 38"/>
              <p:cNvSpPr txBox="1">
                <a:spLocks noChangeArrowheads="1"/>
              </p:cNvSpPr>
              <p:nvPr/>
            </p:nvSpPr>
            <p:spPr bwMode="auto">
              <a:xfrm>
                <a:off x="4133640" y="91231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grpSp>
        <p:sp>
          <p:nvSpPr>
            <p:cNvPr id="38" name="Text Box 57"/>
            <p:cNvSpPr txBox="1">
              <a:spLocks noChangeArrowheads="1"/>
            </p:cNvSpPr>
            <p:nvPr/>
          </p:nvSpPr>
          <p:spPr bwMode="auto">
            <a:xfrm>
              <a:off x="5557578" y="188390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39" name="Text Box 58"/>
            <p:cNvSpPr txBox="1">
              <a:spLocks noChangeArrowheads="1"/>
            </p:cNvSpPr>
            <p:nvPr/>
          </p:nvSpPr>
          <p:spPr bwMode="auto">
            <a:xfrm>
              <a:off x="5416836" y="217159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40" name="Text Box 59"/>
            <p:cNvSpPr txBox="1">
              <a:spLocks noChangeArrowheads="1"/>
            </p:cNvSpPr>
            <p:nvPr/>
          </p:nvSpPr>
          <p:spPr bwMode="auto">
            <a:xfrm>
              <a:off x="4564612" y="224962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41" name="Text Box 60"/>
            <p:cNvSpPr txBox="1">
              <a:spLocks noChangeArrowheads="1"/>
            </p:cNvSpPr>
            <p:nvPr/>
          </p:nvSpPr>
          <p:spPr bwMode="auto">
            <a:xfrm>
              <a:off x="4316611" y="16721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42" name="Text Box 61"/>
            <p:cNvSpPr txBox="1">
              <a:spLocks noChangeArrowheads="1"/>
            </p:cNvSpPr>
            <p:nvPr/>
          </p:nvSpPr>
          <p:spPr bwMode="auto">
            <a:xfrm>
              <a:off x="4715776" y="141809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43" name="Text Box 62"/>
            <p:cNvSpPr txBox="1">
              <a:spLocks noChangeArrowheads="1"/>
            </p:cNvSpPr>
            <p:nvPr/>
          </p:nvSpPr>
          <p:spPr bwMode="auto">
            <a:xfrm>
              <a:off x="4507553" y="7089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53" name="Text Box 48"/>
          <p:cNvSpPr txBox="1">
            <a:spLocks noChangeArrowheads="1"/>
          </p:cNvSpPr>
          <p:nvPr/>
        </p:nvSpPr>
        <p:spPr bwMode="auto">
          <a:xfrm>
            <a:off x="2481022" y="5765194"/>
            <a:ext cx="19701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00"/>
                </a:solidFill>
                <a:latin typeface="Arial Narrow" panose="020B0606020202030204" pitchFamily="34" charset="0"/>
                <a:cs typeface="Calibri" pitchFamily="34" charset="0"/>
              </a:rPr>
              <a:t>D-</a:t>
            </a:r>
            <a:r>
              <a:rPr lang="fr-FR" sz="2000" b="1" dirty="0" err="1" smtClean="0">
                <a:solidFill>
                  <a:srgbClr val="000000"/>
                </a:solidFill>
                <a:latin typeface="Arial Narrow" panose="020B0606020202030204" pitchFamily="34" charset="0"/>
                <a:cs typeface="Calibri" pitchFamily="34" charset="0"/>
              </a:rPr>
              <a:t>glucopyranose</a:t>
            </a:r>
            <a:endParaRPr lang="fr-FR" sz="2000" b="1" dirty="0" smtClean="0">
              <a:solidFill>
                <a:srgbClr val="000000"/>
              </a:solidFill>
              <a:latin typeface="Arial Narrow" panose="020B0606020202030204" pitchFamily="34" charset="0"/>
              <a:cs typeface="Calibri" pitchFamily="34" charset="0"/>
            </a:endParaRPr>
          </a:p>
        </p:txBody>
      </p:sp>
      <p:sp>
        <p:nvSpPr>
          <p:cNvPr id="55" name="Text Box 38"/>
          <p:cNvSpPr txBox="1">
            <a:spLocks noChangeArrowheads="1"/>
          </p:cNvSpPr>
          <p:nvPr/>
        </p:nvSpPr>
        <p:spPr bwMode="auto">
          <a:xfrm>
            <a:off x="4191262" y="4386363"/>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OH</a:t>
            </a:r>
            <a:endParaRPr lang="fr-FR" sz="2700" b="0" dirty="0">
              <a:solidFill>
                <a:srgbClr val="000000"/>
              </a:solidFill>
              <a:latin typeface="Arial Narrow" panose="020B0606020202030204" pitchFamily="34" charset="0"/>
              <a:cs typeface="Calibri" pitchFamily="34" charset="0"/>
            </a:endParaRPr>
          </a:p>
        </p:txBody>
      </p:sp>
      <p:sp>
        <p:nvSpPr>
          <p:cNvPr id="56" name="Freeform 41"/>
          <p:cNvSpPr>
            <a:spLocks/>
          </p:cNvSpPr>
          <p:nvPr/>
        </p:nvSpPr>
        <p:spPr bwMode="auto">
          <a:xfrm>
            <a:off x="3980221" y="4624341"/>
            <a:ext cx="292930" cy="95160"/>
          </a:xfrm>
          <a:custGeom>
            <a:avLst/>
            <a:gdLst>
              <a:gd name="T0" fmla="*/ 0 w 138"/>
              <a:gd name="T1" fmla="*/ 2497 h 50"/>
              <a:gd name="T2" fmla="*/ 1543 w 138"/>
              <a:gd name="T3" fmla="*/ 2196 h 50"/>
              <a:gd name="T4" fmla="*/ 3121 w 138"/>
              <a:gd name="T5" fmla="*/ 3156 h 50"/>
              <a:gd name="T6" fmla="*/ 4745 w 138"/>
              <a:gd name="T7" fmla="*/ 1450 h 50"/>
              <a:gd name="T8" fmla="*/ 6362 w 138"/>
              <a:gd name="T9" fmla="*/ 3865 h 50"/>
              <a:gd name="T10" fmla="*/ 7965 w 138"/>
              <a:gd name="T11" fmla="*/ 741 h 50"/>
              <a:gd name="T12" fmla="*/ 9598 w 138"/>
              <a:gd name="T13" fmla="*/ 4606 h 50"/>
              <a:gd name="T14" fmla="*/ 11157 w 138"/>
              <a:gd name="T15" fmla="*/ 0 h 50"/>
              <a:gd name="T16" fmla="*/ 12338 w 138"/>
              <a:gd name="T17" fmla="*/ 249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50">
                <a:moveTo>
                  <a:pt x="0" y="27"/>
                </a:moveTo>
                <a:lnTo>
                  <a:pt x="17" y="24"/>
                </a:lnTo>
                <a:lnTo>
                  <a:pt x="35" y="34"/>
                </a:lnTo>
                <a:lnTo>
                  <a:pt x="53" y="16"/>
                </a:lnTo>
                <a:lnTo>
                  <a:pt x="71" y="42"/>
                </a:lnTo>
                <a:lnTo>
                  <a:pt x="89" y="8"/>
                </a:lnTo>
                <a:lnTo>
                  <a:pt x="107" y="50"/>
                </a:lnTo>
                <a:lnTo>
                  <a:pt x="125" y="0"/>
                </a:lnTo>
                <a:lnTo>
                  <a:pt x="138" y="27"/>
                </a:lnTo>
              </a:path>
            </a:pathLst>
          </a:custGeom>
          <a:solidFill>
            <a:srgbClr val="FFFF00"/>
          </a:solidFill>
          <a:ln w="25400">
            <a:solidFill>
              <a:schemeClr val="tx1"/>
            </a:solidFill>
            <a:prstDash val="solid"/>
            <a:round/>
            <a:headEnd/>
            <a:tailEnd/>
          </a:ln>
        </p:spPr>
        <p:txBody>
          <a:bodyPr/>
          <a:lstStyle/>
          <a:p>
            <a:pPr fontAlgn="base">
              <a:spcBef>
                <a:spcPct val="0"/>
              </a:spcBef>
              <a:spcAft>
                <a:spcPct val="0"/>
              </a:spcAft>
              <a:defRPr/>
            </a:pPr>
            <a:endParaRPr lang="fr-FR" dirty="0">
              <a:solidFill>
                <a:srgbClr val="000000"/>
              </a:solidFill>
              <a:latin typeface="Arial Narrow" panose="020B0606020202030204" pitchFamily="34" charset="0"/>
              <a:cs typeface="Arial" charset="0"/>
            </a:endParaRPr>
          </a:p>
        </p:txBody>
      </p:sp>
      <p:sp>
        <p:nvSpPr>
          <p:cNvPr id="57" name="Line 42"/>
          <p:cNvSpPr>
            <a:spLocks noChangeShapeType="1"/>
          </p:cNvSpPr>
          <p:nvPr/>
        </p:nvSpPr>
        <p:spPr bwMode="auto">
          <a:xfrm>
            <a:off x="1719811" y="4423890"/>
            <a:ext cx="0" cy="25391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58" name="Text Box 38"/>
          <p:cNvSpPr txBox="1">
            <a:spLocks noChangeArrowheads="1"/>
          </p:cNvSpPr>
          <p:nvPr/>
        </p:nvSpPr>
        <p:spPr bwMode="auto">
          <a:xfrm>
            <a:off x="2042078" y="4465590"/>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a:t>
            </a:r>
            <a:endParaRPr lang="fr-FR" sz="2700" b="0" dirty="0">
              <a:solidFill>
                <a:srgbClr val="000000"/>
              </a:solidFill>
              <a:latin typeface="Arial Narrow" panose="020B0606020202030204" pitchFamily="34" charset="0"/>
              <a:cs typeface="Calibri" pitchFamily="34" charset="0"/>
            </a:endParaRPr>
          </a:p>
        </p:txBody>
      </p:sp>
      <p:sp>
        <p:nvSpPr>
          <p:cNvPr id="78" name="Text Box 38"/>
          <p:cNvSpPr txBox="1">
            <a:spLocks noChangeArrowheads="1"/>
          </p:cNvSpPr>
          <p:nvPr/>
        </p:nvSpPr>
        <p:spPr bwMode="auto">
          <a:xfrm>
            <a:off x="2411581" y="4804155"/>
            <a:ext cx="80399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FF"/>
                </a:solidFill>
                <a:latin typeface="Arial Narrow" panose="020B0606020202030204" pitchFamily="34" charset="0"/>
                <a:cs typeface="Calibri" pitchFamily="34" charset="0"/>
              </a:rPr>
              <a:t>HO</a:t>
            </a:r>
            <a:endParaRPr lang="fr-FR" sz="2700" b="0" dirty="0">
              <a:solidFill>
                <a:srgbClr val="0000FF"/>
              </a:solidFill>
              <a:latin typeface="Arial Narrow" panose="020B0606020202030204" pitchFamily="34" charset="0"/>
              <a:cs typeface="Calibri" pitchFamily="34" charset="0"/>
            </a:endParaRPr>
          </a:p>
        </p:txBody>
      </p:sp>
      <p:sp>
        <p:nvSpPr>
          <p:cNvPr id="54" name="Line 54"/>
          <p:cNvSpPr>
            <a:spLocks noChangeShapeType="1"/>
          </p:cNvSpPr>
          <p:nvPr/>
        </p:nvSpPr>
        <p:spPr bwMode="auto">
          <a:xfrm>
            <a:off x="4724842" y="4374922"/>
            <a:ext cx="74453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grpSp>
        <p:nvGrpSpPr>
          <p:cNvPr id="59" name="Groupe 58"/>
          <p:cNvGrpSpPr/>
          <p:nvPr/>
        </p:nvGrpSpPr>
        <p:grpSpPr>
          <a:xfrm>
            <a:off x="5518712" y="3809554"/>
            <a:ext cx="1542653" cy="1910052"/>
            <a:chOff x="4316611" y="708901"/>
            <a:chExt cx="1542653" cy="1910052"/>
          </a:xfrm>
        </p:grpSpPr>
        <p:grpSp>
          <p:nvGrpSpPr>
            <p:cNvPr id="60" name="Groupe 59"/>
            <p:cNvGrpSpPr/>
            <p:nvPr/>
          </p:nvGrpSpPr>
          <p:grpSpPr>
            <a:xfrm>
              <a:off x="4561540" y="812253"/>
              <a:ext cx="1165186" cy="1779709"/>
              <a:chOff x="4116525" y="912312"/>
              <a:chExt cx="1165186" cy="1779709"/>
            </a:xfrm>
          </p:grpSpPr>
          <p:sp>
            <p:nvSpPr>
              <p:cNvPr id="67" name="Hexagone 66"/>
              <p:cNvSpPr/>
              <p:nvPr/>
            </p:nvSpPr>
            <p:spPr bwMode="auto">
              <a:xfrm>
                <a:off x="4120308" y="1580667"/>
                <a:ext cx="1090670" cy="858384"/>
              </a:xfrm>
              <a:prstGeom prst="hex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68" name="Rectangle 47"/>
              <p:cNvSpPr>
                <a:spLocks noChangeArrowheads="1"/>
              </p:cNvSpPr>
              <p:nvPr/>
            </p:nvSpPr>
            <p:spPr bwMode="auto">
              <a:xfrm>
                <a:off x="4789414" y="1310714"/>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FF0000"/>
                    </a:solidFill>
                    <a:latin typeface="Arial Narrow" panose="020B0606020202030204" pitchFamily="34" charset="0"/>
                    <a:cs typeface="Calibri" pitchFamily="34" charset="0"/>
                  </a:rPr>
                  <a:t>O</a:t>
                </a:r>
                <a:endParaRPr lang="fr-FR" sz="2700" dirty="0">
                  <a:solidFill>
                    <a:srgbClr val="FF0000"/>
                  </a:solidFill>
                  <a:latin typeface="Arial Narrow" panose="020B0606020202030204" pitchFamily="34" charset="0"/>
                  <a:cs typeface="Calibri" pitchFamily="34" charset="0"/>
                </a:endParaRPr>
              </a:p>
            </p:txBody>
          </p:sp>
          <p:sp>
            <p:nvSpPr>
              <p:cNvPr id="69" name="Line 42"/>
              <p:cNvSpPr>
                <a:spLocks noChangeShapeType="1"/>
              </p:cNvSpPr>
              <p:nvPr/>
            </p:nvSpPr>
            <p:spPr bwMode="auto">
              <a:xfrm>
                <a:off x="4999711" y="2438106"/>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70" name="Line 42"/>
              <p:cNvSpPr>
                <a:spLocks noChangeShapeType="1"/>
              </p:cNvSpPr>
              <p:nvPr/>
            </p:nvSpPr>
            <p:spPr bwMode="auto">
              <a:xfrm>
                <a:off x="5046021" y="1675953"/>
                <a:ext cx="176948" cy="3575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71" name="Line 42"/>
              <p:cNvSpPr>
                <a:spLocks noChangeShapeType="1"/>
              </p:cNvSpPr>
              <p:nvPr/>
            </p:nvSpPr>
            <p:spPr bwMode="auto">
              <a:xfrm flipV="1">
                <a:off x="4590038" y="1580667"/>
                <a:ext cx="2427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72" name="Line 42"/>
              <p:cNvSpPr>
                <a:spLocks noChangeShapeType="1"/>
              </p:cNvSpPr>
              <p:nvPr/>
            </p:nvSpPr>
            <p:spPr bwMode="auto">
              <a:xfrm>
                <a:off x="4336863" y="2173174"/>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dirty="0">
                  <a:solidFill>
                    <a:srgbClr val="000000"/>
                  </a:solidFill>
                  <a:latin typeface="Arial Narrow" panose="020B0606020202030204" pitchFamily="34" charset="0"/>
                  <a:cs typeface="Arial" charset="0"/>
                </a:endParaRPr>
              </a:p>
            </p:txBody>
          </p:sp>
          <p:sp>
            <p:nvSpPr>
              <p:cNvPr id="73" name="Line 42"/>
              <p:cNvSpPr>
                <a:spLocks noChangeShapeType="1"/>
              </p:cNvSpPr>
              <p:nvPr/>
            </p:nvSpPr>
            <p:spPr bwMode="auto">
              <a:xfrm>
                <a:off x="4116525" y="2009547"/>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74" name="Line 42"/>
              <p:cNvSpPr>
                <a:spLocks noChangeShapeType="1"/>
              </p:cNvSpPr>
              <p:nvPr/>
            </p:nvSpPr>
            <p:spPr bwMode="auto">
              <a:xfrm>
                <a:off x="4336863" y="1310919"/>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75" name="Text Box 38"/>
              <p:cNvSpPr txBox="1">
                <a:spLocks noChangeArrowheads="1"/>
              </p:cNvSpPr>
              <p:nvPr/>
            </p:nvSpPr>
            <p:spPr bwMode="auto">
              <a:xfrm>
                <a:off x="4133640" y="91231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grpSp>
        <p:sp>
          <p:nvSpPr>
            <p:cNvPr id="61" name="Text Box 57"/>
            <p:cNvSpPr txBox="1">
              <a:spLocks noChangeArrowheads="1"/>
            </p:cNvSpPr>
            <p:nvPr/>
          </p:nvSpPr>
          <p:spPr bwMode="auto">
            <a:xfrm>
              <a:off x="5557578" y="188390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62" name="Text Box 58"/>
            <p:cNvSpPr txBox="1">
              <a:spLocks noChangeArrowheads="1"/>
            </p:cNvSpPr>
            <p:nvPr/>
          </p:nvSpPr>
          <p:spPr bwMode="auto">
            <a:xfrm>
              <a:off x="5416836" y="217159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63" name="Text Box 59"/>
            <p:cNvSpPr txBox="1">
              <a:spLocks noChangeArrowheads="1"/>
            </p:cNvSpPr>
            <p:nvPr/>
          </p:nvSpPr>
          <p:spPr bwMode="auto">
            <a:xfrm>
              <a:off x="4564612" y="224962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64" name="Text Box 60"/>
            <p:cNvSpPr txBox="1">
              <a:spLocks noChangeArrowheads="1"/>
            </p:cNvSpPr>
            <p:nvPr/>
          </p:nvSpPr>
          <p:spPr bwMode="auto">
            <a:xfrm>
              <a:off x="4316611" y="16721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65" name="Text Box 61"/>
            <p:cNvSpPr txBox="1">
              <a:spLocks noChangeArrowheads="1"/>
            </p:cNvSpPr>
            <p:nvPr/>
          </p:nvSpPr>
          <p:spPr bwMode="auto">
            <a:xfrm>
              <a:off x="4715776" y="141809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66" name="Text Box 62"/>
            <p:cNvSpPr txBox="1">
              <a:spLocks noChangeArrowheads="1"/>
            </p:cNvSpPr>
            <p:nvPr/>
          </p:nvSpPr>
          <p:spPr bwMode="auto">
            <a:xfrm>
              <a:off x="4507553" y="7089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77" name="Line 42"/>
          <p:cNvSpPr>
            <a:spLocks noChangeShapeType="1"/>
          </p:cNvSpPr>
          <p:nvPr/>
        </p:nvSpPr>
        <p:spPr bwMode="auto">
          <a:xfrm flipH="1">
            <a:off x="6881100" y="4684311"/>
            <a:ext cx="139172" cy="3530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79" name="Text Box 38"/>
          <p:cNvSpPr txBox="1">
            <a:spLocks noChangeArrowheads="1"/>
          </p:cNvSpPr>
          <p:nvPr/>
        </p:nvSpPr>
        <p:spPr bwMode="auto">
          <a:xfrm>
            <a:off x="6849124" y="4256673"/>
            <a:ext cx="5957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FF"/>
                </a:solidFill>
                <a:latin typeface="Arial Narrow" panose="020B0606020202030204" pitchFamily="34" charset="0"/>
                <a:cs typeface="Calibri" pitchFamily="34" charset="0"/>
              </a:rPr>
              <a:t>O</a:t>
            </a:r>
            <a:endParaRPr lang="fr-FR" sz="2700" b="0" dirty="0">
              <a:solidFill>
                <a:srgbClr val="0000FF"/>
              </a:solidFill>
              <a:latin typeface="Arial Narrow" panose="020B0606020202030204" pitchFamily="34" charset="0"/>
              <a:cs typeface="Calibri" pitchFamily="34" charset="0"/>
            </a:endParaRPr>
          </a:p>
        </p:txBody>
      </p:sp>
      <p:grpSp>
        <p:nvGrpSpPr>
          <p:cNvPr id="80" name="Groupe 79"/>
          <p:cNvGrpSpPr/>
          <p:nvPr/>
        </p:nvGrpSpPr>
        <p:grpSpPr>
          <a:xfrm>
            <a:off x="6884952" y="2730960"/>
            <a:ext cx="1542653" cy="1910052"/>
            <a:chOff x="4316611" y="708901"/>
            <a:chExt cx="1542653" cy="1910052"/>
          </a:xfrm>
        </p:grpSpPr>
        <p:grpSp>
          <p:nvGrpSpPr>
            <p:cNvPr id="81" name="Groupe 80"/>
            <p:cNvGrpSpPr/>
            <p:nvPr/>
          </p:nvGrpSpPr>
          <p:grpSpPr>
            <a:xfrm>
              <a:off x="4507553" y="812253"/>
              <a:ext cx="1219173" cy="1779709"/>
              <a:chOff x="4062538" y="912312"/>
              <a:chExt cx="1219173" cy="1779709"/>
            </a:xfrm>
          </p:grpSpPr>
          <p:sp>
            <p:nvSpPr>
              <p:cNvPr id="88" name="Hexagone 87"/>
              <p:cNvSpPr/>
              <p:nvPr/>
            </p:nvSpPr>
            <p:spPr bwMode="auto">
              <a:xfrm>
                <a:off x="4120308" y="1580667"/>
                <a:ext cx="1090670" cy="858384"/>
              </a:xfrm>
              <a:prstGeom prst="hex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solidFill>
                    <a:srgbClr val="000000"/>
                  </a:solidFill>
                  <a:latin typeface="Arial Narrow" panose="020B0606020202030204" pitchFamily="34" charset="0"/>
                  <a:cs typeface="Arial" charset="0"/>
                </a:endParaRPr>
              </a:p>
            </p:txBody>
          </p:sp>
          <p:sp>
            <p:nvSpPr>
              <p:cNvPr id="89" name="Rectangle 47"/>
              <p:cNvSpPr>
                <a:spLocks noChangeArrowheads="1"/>
              </p:cNvSpPr>
              <p:nvPr/>
            </p:nvSpPr>
            <p:spPr bwMode="auto">
              <a:xfrm>
                <a:off x="4789414" y="1310714"/>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Calibri" pitchFamily="34" charset="0"/>
                  </a:rPr>
                  <a:t>O</a:t>
                </a:r>
                <a:endParaRPr lang="fr-FR" sz="2700" dirty="0">
                  <a:solidFill>
                    <a:srgbClr val="000000"/>
                  </a:solidFill>
                  <a:latin typeface="Arial Narrow" panose="020B0606020202030204" pitchFamily="34" charset="0"/>
                  <a:cs typeface="Calibri" pitchFamily="34" charset="0"/>
                </a:endParaRPr>
              </a:p>
            </p:txBody>
          </p:sp>
          <p:sp>
            <p:nvSpPr>
              <p:cNvPr id="90" name="Line 42"/>
              <p:cNvSpPr>
                <a:spLocks noChangeShapeType="1"/>
              </p:cNvSpPr>
              <p:nvPr/>
            </p:nvSpPr>
            <p:spPr bwMode="auto">
              <a:xfrm>
                <a:off x="4999711" y="2438106"/>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1" name="Line 42"/>
              <p:cNvSpPr>
                <a:spLocks noChangeShapeType="1"/>
              </p:cNvSpPr>
              <p:nvPr/>
            </p:nvSpPr>
            <p:spPr bwMode="auto">
              <a:xfrm>
                <a:off x="5046021" y="1675953"/>
                <a:ext cx="176948" cy="35759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2" name="Line 42"/>
              <p:cNvSpPr>
                <a:spLocks noChangeShapeType="1"/>
              </p:cNvSpPr>
              <p:nvPr/>
            </p:nvSpPr>
            <p:spPr bwMode="auto">
              <a:xfrm flipV="1">
                <a:off x="4590038" y="1580667"/>
                <a:ext cx="2427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3" name="Line 42"/>
              <p:cNvSpPr>
                <a:spLocks noChangeShapeType="1"/>
              </p:cNvSpPr>
              <p:nvPr/>
            </p:nvSpPr>
            <p:spPr bwMode="auto">
              <a:xfrm>
                <a:off x="4336863" y="2173174"/>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dirty="0">
                  <a:solidFill>
                    <a:srgbClr val="000000"/>
                  </a:solidFill>
                  <a:latin typeface="Arial Narrow" panose="020B0606020202030204" pitchFamily="34" charset="0"/>
                  <a:cs typeface="Arial" charset="0"/>
                </a:endParaRPr>
              </a:p>
            </p:txBody>
          </p:sp>
          <p:sp>
            <p:nvSpPr>
              <p:cNvPr id="94" name="Line 42"/>
              <p:cNvSpPr>
                <a:spLocks noChangeShapeType="1"/>
              </p:cNvSpPr>
              <p:nvPr/>
            </p:nvSpPr>
            <p:spPr bwMode="auto">
              <a:xfrm flipH="1">
                <a:off x="4062538" y="2009547"/>
                <a:ext cx="53987" cy="4327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5" name="Line 42"/>
              <p:cNvSpPr>
                <a:spLocks noChangeShapeType="1"/>
              </p:cNvSpPr>
              <p:nvPr/>
            </p:nvSpPr>
            <p:spPr bwMode="auto">
              <a:xfrm>
                <a:off x="4336863" y="1310919"/>
                <a:ext cx="0" cy="25391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96" name="Text Box 38"/>
              <p:cNvSpPr txBox="1">
                <a:spLocks noChangeArrowheads="1"/>
              </p:cNvSpPr>
              <p:nvPr/>
            </p:nvSpPr>
            <p:spPr bwMode="auto">
              <a:xfrm>
                <a:off x="4133640" y="91231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a:solidFill>
                      <a:srgbClr val="000000"/>
                    </a:solidFill>
                    <a:latin typeface="Arial Narrow" panose="020B0606020202030204" pitchFamily="34" charset="0"/>
                    <a:cs typeface="Calibri" pitchFamily="34" charset="0"/>
                  </a:rPr>
                  <a:t>CH</a:t>
                </a:r>
                <a:r>
                  <a:rPr lang="fr-FR" sz="2700" b="0" baseline="-25000" dirty="0">
                    <a:solidFill>
                      <a:srgbClr val="000000"/>
                    </a:solidFill>
                    <a:latin typeface="Arial Narrow" panose="020B0606020202030204" pitchFamily="34" charset="0"/>
                    <a:cs typeface="Calibri" pitchFamily="34" charset="0"/>
                  </a:rPr>
                  <a:t>2</a:t>
                </a:r>
                <a:r>
                  <a:rPr lang="fr-FR" sz="2700" b="0" dirty="0">
                    <a:solidFill>
                      <a:srgbClr val="000000"/>
                    </a:solidFill>
                    <a:latin typeface="Arial Narrow" panose="020B0606020202030204" pitchFamily="34" charset="0"/>
                    <a:cs typeface="Calibri" pitchFamily="34" charset="0"/>
                  </a:rPr>
                  <a:t>OH</a:t>
                </a:r>
              </a:p>
            </p:txBody>
          </p:sp>
        </p:grpSp>
        <p:sp>
          <p:nvSpPr>
            <p:cNvPr id="82" name="Text Box 57"/>
            <p:cNvSpPr txBox="1">
              <a:spLocks noChangeArrowheads="1"/>
            </p:cNvSpPr>
            <p:nvPr/>
          </p:nvSpPr>
          <p:spPr bwMode="auto">
            <a:xfrm>
              <a:off x="5557578" y="188390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83" name="Text Box 58"/>
            <p:cNvSpPr txBox="1">
              <a:spLocks noChangeArrowheads="1"/>
            </p:cNvSpPr>
            <p:nvPr/>
          </p:nvSpPr>
          <p:spPr bwMode="auto">
            <a:xfrm>
              <a:off x="5416836" y="2171599"/>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84" name="Text Box 59"/>
            <p:cNvSpPr txBox="1">
              <a:spLocks noChangeArrowheads="1"/>
            </p:cNvSpPr>
            <p:nvPr/>
          </p:nvSpPr>
          <p:spPr bwMode="auto">
            <a:xfrm>
              <a:off x="4564612" y="224962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85" name="Text Box 60"/>
            <p:cNvSpPr txBox="1">
              <a:spLocks noChangeArrowheads="1"/>
            </p:cNvSpPr>
            <p:nvPr/>
          </p:nvSpPr>
          <p:spPr bwMode="auto">
            <a:xfrm>
              <a:off x="4316611" y="16721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86" name="Text Box 61"/>
            <p:cNvSpPr txBox="1">
              <a:spLocks noChangeArrowheads="1"/>
            </p:cNvSpPr>
            <p:nvPr/>
          </p:nvSpPr>
          <p:spPr bwMode="auto">
            <a:xfrm>
              <a:off x="4715776" y="141809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87" name="Text Box 62"/>
            <p:cNvSpPr txBox="1">
              <a:spLocks noChangeArrowheads="1"/>
            </p:cNvSpPr>
            <p:nvPr/>
          </p:nvSpPr>
          <p:spPr bwMode="auto">
            <a:xfrm>
              <a:off x="4507553" y="70890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sp>
        <p:nvSpPr>
          <p:cNvPr id="97" name="Text Box 38"/>
          <p:cNvSpPr txBox="1">
            <a:spLocks noChangeArrowheads="1"/>
          </p:cNvSpPr>
          <p:nvPr/>
        </p:nvSpPr>
        <p:spPr bwMode="auto">
          <a:xfrm>
            <a:off x="8450018" y="3663156"/>
            <a:ext cx="6303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OH</a:t>
            </a:r>
            <a:endParaRPr lang="fr-FR" sz="2700" b="0" dirty="0">
              <a:solidFill>
                <a:srgbClr val="000000"/>
              </a:solidFill>
              <a:latin typeface="Arial Narrow" panose="020B0606020202030204" pitchFamily="34" charset="0"/>
              <a:cs typeface="Calibri" pitchFamily="34" charset="0"/>
            </a:endParaRPr>
          </a:p>
        </p:txBody>
      </p:sp>
      <p:sp>
        <p:nvSpPr>
          <p:cNvPr id="98" name="Freeform 41"/>
          <p:cNvSpPr>
            <a:spLocks/>
          </p:cNvSpPr>
          <p:nvPr/>
        </p:nvSpPr>
        <p:spPr bwMode="auto">
          <a:xfrm>
            <a:off x="8238974" y="3901130"/>
            <a:ext cx="292930" cy="95160"/>
          </a:xfrm>
          <a:custGeom>
            <a:avLst/>
            <a:gdLst>
              <a:gd name="T0" fmla="*/ 0 w 138"/>
              <a:gd name="T1" fmla="*/ 2497 h 50"/>
              <a:gd name="T2" fmla="*/ 1543 w 138"/>
              <a:gd name="T3" fmla="*/ 2196 h 50"/>
              <a:gd name="T4" fmla="*/ 3121 w 138"/>
              <a:gd name="T5" fmla="*/ 3156 h 50"/>
              <a:gd name="T6" fmla="*/ 4745 w 138"/>
              <a:gd name="T7" fmla="*/ 1450 h 50"/>
              <a:gd name="T8" fmla="*/ 6362 w 138"/>
              <a:gd name="T9" fmla="*/ 3865 h 50"/>
              <a:gd name="T10" fmla="*/ 7965 w 138"/>
              <a:gd name="T11" fmla="*/ 741 h 50"/>
              <a:gd name="T12" fmla="*/ 9598 w 138"/>
              <a:gd name="T13" fmla="*/ 4606 h 50"/>
              <a:gd name="T14" fmla="*/ 11157 w 138"/>
              <a:gd name="T15" fmla="*/ 0 h 50"/>
              <a:gd name="T16" fmla="*/ 12338 w 138"/>
              <a:gd name="T17" fmla="*/ 249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50">
                <a:moveTo>
                  <a:pt x="0" y="27"/>
                </a:moveTo>
                <a:lnTo>
                  <a:pt x="17" y="24"/>
                </a:lnTo>
                <a:lnTo>
                  <a:pt x="35" y="34"/>
                </a:lnTo>
                <a:lnTo>
                  <a:pt x="53" y="16"/>
                </a:lnTo>
                <a:lnTo>
                  <a:pt x="71" y="42"/>
                </a:lnTo>
                <a:lnTo>
                  <a:pt x="89" y="8"/>
                </a:lnTo>
                <a:lnTo>
                  <a:pt x="107" y="50"/>
                </a:lnTo>
                <a:lnTo>
                  <a:pt x="125" y="0"/>
                </a:lnTo>
                <a:lnTo>
                  <a:pt x="138" y="27"/>
                </a:lnTo>
              </a:path>
            </a:pathLst>
          </a:custGeom>
          <a:solidFill>
            <a:srgbClr val="FFFF00"/>
          </a:solidFill>
          <a:ln w="25400">
            <a:solidFill>
              <a:schemeClr val="tx1"/>
            </a:solidFill>
            <a:prstDash val="solid"/>
            <a:round/>
            <a:headEnd/>
            <a:tailEnd/>
          </a:ln>
        </p:spPr>
        <p:txBody>
          <a:bodyPr/>
          <a:lstStyle/>
          <a:p>
            <a:pPr fontAlgn="base">
              <a:spcBef>
                <a:spcPct val="0"/>
              </a:spcBef>
              <a:spcAft>
                <a:spcPct val="0"/>
              </a:spcAft>
              <a:defRPr/>
            </a:pPr>
            <a:endParaRPr lang="fr-FR" dirty="0">
              <a:solidFill>
                <a:srgbClr val="000000"/>
              </a:solidFill>
              <a:latin typeface="Arial Narrow" panose="020B0606020202030204" pitchFamily="34" charset="0"/>
              <a:cs typeface="Arial" charset="0"/>
            </a:endParaRPr>
          </a:p>
        </p:txBody>
      </p:sp>
      <p:sp>
        <p:nvSpPr>
          <p:cNvPr id="100" name="Text Box 48"/>
          <p:cNvSpPr txBox="1">
            <a:spLocks noChangeArrowheads="1"/>
          </p:cNvSpPr>
          <p:nvPr/>
        </p:nvSpPr>
        <p:spPr bwMode="auto">
          <a:xfrm>
            <a:off x="4393759" y="5758085"/>
            <a:ext cx="4704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00"/>
                </a:solidFill>
                <a:latin typeface="Symbol" panose="05050102010706020507" pitchFamily="18" charset="2"/>
                <a:cs typeface="Calibri" pitchFamily="34" charset="0"/>
              </a:rPr>
              <a:t>b</a:t>
            </a:r>
            <a:r>
              <a:rPr lang="fr-FR" sz="2000" b="1" dirty="0" smtClean="0">
                <a:solidFill>
                  <a:srgbClr val="000000"/>
                </a:solidFill>
                <a:latin typeface="Arial Narrow" panose="020B0606020202030204" pitchFamily="34" charset="0"/>
                <a:cs typeface="Calibri" pitchFamily="34" charset="0"/>
              </a:rPr>
              <a:t>-D-</a:t>
            </a:r>
            <a:r>
              <a:rPr lang="fr-FR" sz="2000" b="1" dirty="0" err="1" smtClean="0">
                <a:solidFill>
                  <a:srgbClr val="000000"/>
                </a:solidFill>
                <a:latin typeface="Arial Narrow" panose="020B0606020202030204" pitchFamily="34" charset="0"/>
                <a:cs typeface="Calibri" pitchFamily="34" charset="0"/>
              </a:rPr>
              <a:t>glucopyranosyl</a:t>
            </a:r>
            <a:r>
              <a:rPr lang="fr-FR" sz="2000" b="1" dirty="0" smtClean="0">
                <a:solidFill>
                  <a:srgbClr val="000000"/>
                </a:solidFill>
                <a:latin typeface="Arial Narrow" panose="020B0606020202030204" pitchFamily="34" charset="0"/>
                <a:cs typeface="Calibri" pitchFamily="34" charset="0"/>
              </a:rPr>
              <a:t> (1→4) D-</a:t>
            </a:r>
            <a:r>
              <a:rPr lang="fr-FR" sz="2000" b="1" dirty="0" err="1" smtClean="0">
                <a:solidFill>
                  <a:srgbClr val="000000"/>
                </a:solidFill>
                <a:latin typeface="Arial Narrow" panose="020B0606020202030204" pitchFamily="34" charset="0"/>
                <a:cs typeface="Calibri" pitchFamily="34" charset="0"/>
              </a:rPr>
              <a:t>glucopyanose</a:t>
            </a:r>
            <a:endParaRPr lang="fr-FR" sz="2000" b="1" dirty="0" smtClean="0">
              <a:solidFill>
                <a:srgbClr val="000000"/>
              </a:solidFill>
              <a:latin typeface="Arial Narrow" panose="020B0606020202030204" pitchFamily="34" charset="0"/>
              <a:cs typeface="Calibri" pitchFamily="34" charset="0"/>
            </a:endParaRPr>
          </a:p>
        </p:txBody>
      </p:sp>
      <p:pic>
        <p:nvPicPr>
          <p:cNvPr id="102"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196438"/>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Forme libre 108"/>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10" name="Triangle isocèle 109"/>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11" name="Triangle isocèle 110"/>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112" name="Image 111"/>
          <p:cNvPicPr>
            <a:picLocks noChangeAspect="1"/>
          </p:cNvPicPr>
          <p:nvPr/>
        </p:nvPicPr>
        <p:blipFill>
          <a:blip r:embed="rId3" cstate="print"/>
          <a:stretch>
            <a:fillRect/>
          </a:stretch>
        </p:blipFill>
        <p:spPr>
          <a:xfrm>
            <a:off x="7680192" y="133387"/>
            <a:ext cx="1122991" cy="687247"/>
          </a:xfrm>
          <a:prstGeom prst="rect">
            <a:avLst/>
          </a:prstGeom>
        </p:spPr>
      </p:pic>
      <p:sp>
        <p:nvSpPr>
          <p:cNvPr id="113"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114" name="Text Box 2"/>
          <p:cNvSpPr txBox="1">
            <a:spLocks noChangeArrowheads="1"/>
          </p:cNvSpPr>
          <p:nvPr/>
        </p:nvSpPr>
        <p:spPr bwMode="auto">
          <a:xfrm>
            <a:off x="21679" y="496335"/>
            <a:ext cx="46682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F. Les disaccharides</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245809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fade">
                                      <p:cBhvr>
                                        <p:cTn id="61" dur="500"/>
                                        <p:tgtEl>
                                          <p:spTgt spid="79"/>
                                        </p:tgtEl>
                                      </p:cBhvr>
                                    </p:animEffect>
                                  </p:childTnLst>
                                </p:cTn>
                              </p:par>
                              <p:par>
                                <p:cTn id="62" presetID="10" presetClass="entr" presetSubtype="0" fill="hold" nodeType="with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500"/>
                                        <p:tgtEl>
                                          <p:spTgt spid="8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500"/>
                                        <p:tgtEl>
                                          <p:spTgt spid="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500"/>
                                        <p:tgtEl>
                                          <p:spTgt spid="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fade">
                                      <p:cBhvr>
                                        <p:cTn id="7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53" grpId="0"/>
      <p:bldP spid="55" grpId="0"/>
      <p:bldP spid="56" grpId="0" animBg="1"/>
      <p:bldP spid="57" grpId="0" animBg="1"/>
      <p:bldP spid="58" grpId="0"/>
      <p:bldP spid="78" grpId="0"/>
      <p:bldP spid="54" grpId="0" animBg="1"/>
      <p:bldP spid="77" grpId="0" animBg="1"/>
      <p:bldP spid="79" grpId="0"/>
      <p:bldP spid="97" grpId="0"/>
      <p:bldP spid="98" grpId="0" animBg="1"/>
      <p:bldP spid="1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4"/>
          <p:cNvSpPr txBox="1">
            <a:spLocks noChangeArrowheads="1"/>
          </p:cNvSpPr>
          <p:nvPr/>
        </p:nvSpPr>
        <p:spPr bwMode="auto">
          <a:xfrm>
            <a:off x="863115" y="1300999"/>
            <a:ext cx="61128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00"/>
                </a:solidFill>
                <a:latin typeface="Arial Narrow" panose="020B0606020202030204" pitchFamily="34" charset="0"/>
                <a:cs typeface="Calibri" pitchFamily="34" charset="0"/>
              </a:rPr>
              <a:t>Lactose : </a:t>
            </a:r>
            <a:r>
              <a:rPr lang="fr-FR" sz="2000" b="1" dirty="0">
                <a:solidFill>
                  <a:srgbClr val="000000"/>
                </a:solidFill>
                <a:latin typeface="Symbol" panose="05050102010706020507" pitchFamily="18" charset="2"/>
                <a:cs typeface="Calibri" pitchFamily="34" charset="0"/>
              </a:rPr>
              <a:t>b</a:t>
            </a:r>
            <a:r>
              <a:rPr lang="fr-FR" sz="2000" b="1" dirty="0">
                <a:solidFill>
                  <a:srgbClr val="000000"/>
                </a:solidFill>
                <a:latin typeface="Arial Narrow" panose="020B0606020202030204" pitchFamily="34" charset="0"/>
                <a:cs typeface="Calibri" pitchFamily="34" charset="0"/>
              </a:rPr>
              <a:t>-D-</a:t>
            </a:r>
            <a:r>
              <a:rPr lang="fr-FR" sz="2000" b="1" dirty="0" err="1">
                <a:solidFill>
                  <a:srgbClr val="000000"/>
                </a:solidFill>
                <a:latin typeface="Arial Narrow" panose="020B0606020202030204" pitchFamily="34" charset="0"/>
                <a:cs typeface="Calibri" pitchFamily="34" charset="0"/>
              </a:rPr>
              <a:t>galactopyranosyl</a:t>
            </a:r>
            <a:r>
              <a:rPr lang="fr-FR" sz="2000" b="1" dirty="0">
                <a:solidFill>
                  <a:srgbClr val="000000"/>
                </a:solidFill>
                <a:latin typeface="Arial Narrow" panose="020B0606020202030204" pitchFamily="34" charset="0"/>
                <a:cs typeface="Calibri" pitchFamily="34" charset="0"/>
              </a:rPr>
              <a:t> (1 </a:t>
            </a:r>
            <a:r>
              <a:rPr lang="fr-FR" sz="2000" b="1" dirty="0">
                <a:solidFill>
                  <a:srgbClr val="000000"/>
                </a:solidFill>
                <a:latin typeface="Arial Narrow" panose="020B0606020202030204" pitchFamily="34" charset="0"/>
                <a:cs typeface="Calibri" pitchFamily="34" charset="0"/>
                <a:sym typeface="Monotype Sorts" pitchFamily="2" charset="2"/>
              </a:rPr>
              <a:t>→ </a:t>
            </a:r>
            <a:r>
              <a:rPr lang="fr-FR" sz="2000" b="1" dirty="0">
                <a:solidFill>
                  <a:srgbClr val="000000"/>
                </a:solidFill>
                <a:latin typeface="Arial Narrow" panose="020B0606020202030204" pitchFamily="34" charset="0"/>
                <a:cs typeface="Calibri" pitchFamily="34" charset="0"/>
              </a:rPr>
              <a:t>4)-</a:t>
            </a:r>
            <a:r>
              <a:rPr lang="fr-FR" sz="2000" b="1" dirty="0" smtClean="0">
                <a:solidFill>
                  <a:srgbClr val="000000"/>
                </a:solidFill>
                <a:latin typeface="Arial Narrow" panose="020B0606020202030204" pitchFamily="34" charset="0"/>
                <a:cs typeface="Calibri" pitchFamily="34" charset="0"/>
              </a:rPr>
              <a:t>D-</a:t>
            </a:r>
            <a:r>
              <a:rPr lang="fr-FR" sz="2000" b="1" dirty="0" err="1" smtClean="0">
                <a:solidFill>
                  <a:srgbClr val="000000"/>
                </a:solidFill>
                <a:latin typeface="Arial Narrow" panose="020B0606020202030204" pitchFamily="34" charset="0"/>
                <a:cs typeface="Calibri" pitchFamily="34" charset="0"/>
              </a:rPr>
              <a:t>glucopyranose</a:t>
            </a:r>
            <a:endParaRPr lang="fr-FR" sz="2000" b="1" dirty="0">
              <a:solidFill>
                <a:srgbClr val="000000"/>
              </a:solidFill>
              <a:latin typeface="Arial Narrow" panose="020B0606020202030204" pitchFamily="34" charset="0"/>
              <a:cs typeface="Calibri" pitchFamily="34" charset="0"/>
            </a:endParaRPr>
          </a:p>
        </p:txBody>
      </p:sp>
      <p:sp>
        <p:nvSpPr>
          <p:cNvPr id="102" name="Line 56"/>
          <p:cNvSpPr>
            <a:spLocks noChangeShapeType="1"/>
          </p:cNvSpPr>
          <p:nvPr/>
        </p:nvSpPr>
        <p:spPr bwMode="auto">
          <a:xfrm>
            <a:off x="4387023" y="1701109"/>
            <a:ext cx="450093" cy="479004"/>
          </a:xfrm>
          <a:prstGeom prst="line">
            <a:avLst/>
          </a:prstGeom>
          <a:noFill/>
          <a:ln w="38100">
            <a:solidFill>
              <a:srgbClr val="C0504D"/>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nvGrpSpPr>
          <p:cNvPr id="103" name="Group 57"/>
          <p:cNvGrpSpPr>
            <a:grpSpLocks/>
          </p:cNvGrpSpPr>
          <p:nvPr/>
        </p:nvGrpSpPr>
        <p:grpSpPr bwMode="auto">
          <a:xfrm>
            <a:off x="5886574" y="3245620"/>
            <a:ext cx="1273646" cy="893764"/>
            <a:chOff x="2251" y="2895"/>
            <a:chExt cx="902" cy="563"/>
          </a:xfrm>
        </p:grpSpPr>
        <p:sp>
          <p:nvSpPr>
            <p:cNvPr id="104" name="Text Box 58"/>
            <p:cNvSpPr txBox="1">
              <a:spLocks noChangeArrowheads="1"/>
            </p:cNvSpPr>
            <p:nvPr/>
          </p:nvSpPr>
          <p:spPr bwMode="auto">
            <a:xfrm>
              <a:off x="2251" y="3167"/>
              <a:ext cx="9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b="1" dirty="0" smtClean="0">
                  <a:solidFill>
                    <a:srgbClr val="C0504D"/>
                  </a:solidFill>
                  <a:latin typeface="Symbol" panose="05050102010706020507" pitchFamily="18" charset="2"/>
                  <a:cs typeface="Arial" charset="0"/>
                </a:rPr>
                <a:t>b</a:t>
              </a:r>
              <a:r>
                <a:rPr lang="fr-FR" sz="2400" b="1" dirty="0" smtClean="0">
                  <a:solidFill>
                    <a:srgbClr val="C0504D"/>
                  </a:solidFill>
                  <a:latin typeface="Arial Narrow" panose="020B0606020202030204" pitchFamily="34" charset="0"/>
                  <a:cs typeface="Calibri" pitchFamily="34" charset="0"/>
                </a:rPr>
                <a:t>(1 </a:t>
              </a:r>
              <a:r>
                <a:rPr lang="fr-FR" sz="2400" b="1" dirty="0" smtClean="0">
                  <a:solidFill>
                    <a:srgbClr val="C0504D"/>
                  </a:solidFill>
                  <a:latin typeface="Arial Narrow" panose="020B0606020202030204" pitchFamily="34" charset="0"/>
                  <a:cs typeface="Calibri" pitchFamily="34" charset="0"/>
                  <a:sym typeface="Monotype Sorts" pitchFamily="2" charset="2"/>
                </a:rPr>
                <a:t>→ </a:t>
              </a:r>
              <a:r>
                <a:rPr lang="fr-FR" sz="2400" b="1" dirty="0" smtClean="0">
                  <a:solidFill>
                    <a:srgbClr val="C0504D"/>
                  </a:solidFill>
                  <a:latin typeface="Arial Narrow" panose="020B0606020202030204" pitchFamily="34" charset="0"/>
                  <a:cs typeface="Calibri" pitchFamily="34" charset="0"/>
                </a:rPr>
                <a:t>4)</a:t>
              </a:r>
            </a:p>
          </p:txBody>
        </p:sp>
        <p:sp>
          <p:nvSpPr>
            <p:cNvPr id="105" name="Line 59"/>
            <p:cNvSpPr>
              <a:spLocks noChangeShapeType="1"/>
            </p:cNvSpPr>
            <p:nvPr/>
          </p:nvSpPr>
          <p:spPr bwMode="auto">
            <a:xfrm flipV="1">
              <a:off x="2688" y="2895"/>
              <a:ext cx="47" cy="288"/>
            </a:xfrm>
            <a:prstGeom prst="line">
              <a:avLst/>
            </a:prstGeom>
            <a:noFill/>
            <a:ln w="38100">
              <a:solidFill>
                <a:srgbClr val="C0504D"/>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sp>
        <p:nvSpPr>
          <p:cNvPr id="106" name="Line 60"/>
          <p:cNvSpPr>
            <a:spLocks noChangeShapeType="1"/>
          </p:cNvSpPr>
          <p:nvPr/>
        </p:nvSpPr>
        <p:spPr bwMode="auto">
          <a:xfrm>
            <a:off x="6972302" y="1756020"/>
            <a:ext cx="355529" cy="757834"/>
          </a:xfrm>
          <a:prstGeom prst="line">
            <a:avLst/>
          </a:prstGeom>
          <a:noFill/>
          <a:ln w="38100">
            <a:solidFill>
              <a:srgbClr val="C0504D"/>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nvGrpSpPr>
          <p:cNvPr id="107" name="Group 61"/>
          <p:cNvGrpSpPr>
            <a:grpSpLocks/>
          </p:cNvGrpSpPr>
          <p:nvPr/>
        </p:nvGrpSpPr>
        <p:grpSpPr bwMode="auto">
          <a:xfrm>
            <a:off x="7595769" y="3677416"/>
            <a:ext cx="1388929" cy="1120776"/>
            <a:chOff x="3712" y="2815"/>
            <a:chExt cx="985" cy="706"/>
          </a:xfrm>
        </p:grpSpPr>
        <p:sp>
          <p:nvSpPr>
            <p:cNvPr id="108" name="Text Box 62"/>
            <p:cNvSpPr txBox="1">
              <a:spLocks noChangeArrowheads="1"/>
            </p:cNvSpPr>
            <p:nvPr/>
          </p:nvSpPr>
          <p:spPr bwMode="auto">
            <a:xfrm>
              <a:off x="3712" y="3269"/>
              <a:ext cx="98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C0504D"/>
                  </a:solidFill>
                  <a:latin typeface="Arial Narrow" panose="020B0606020202030204" pitchFamily="34" charset="0"/>
                  <a:cs typeface="Calibri" pitchFamily="34" charset="0"/>
                </a:rPr>
                <a:t>«réducteur»</a:t>
              </a:r>
            </a:p>
          </p:txBody>
        </p:sp>
        <p:sp>
          <p:nvSpPr>
            <p:cNvPr id="109" name="Line 63"/>
            <p:cNvSpPr>
              <a:spLocks noChangeShapeType="1"/>
            </p:cNvSpPr>
            <p:nvPr/>
          </p:nvSpPr>
          <p:spPr bwMode="auto">
            <a:xfrm flipH="1">
              <a:off x="4247" y="2815"/>
              <a:ext cx="30" cy="449"/>
            </a:xfrm>
            <a:prstGeom prst="line">
              <a:avLst/>
            </a:prstGeom>
            <a:noFill/>
            <a:ln w="38100">
              <a:solidFill>
                <a:srgbClr val="C0504D"/>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sp>
        <p:nvSpPr>
          <p:cNvPr id="110" name="ZoneTexte 109"/>
          <p:cNvSpPr txBox="1">
            <a:spLocks noChangeArrowheads="1"/>
          </p:cNvSpPr>
          <p:nvPr/>
        </p:nvSpPr>
        <p:spPr bwMode="auto">
          <a:xfrm>
            <a:off x="6439019" y="2858262"/>
            <a:ext cx="324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600" b="1" dirty="0" smtClean="0">
                <a:solidFill>
                  <a:srgbClr val="000000"/>
                </a:solidFill>
                <a:latin typeface="Arial Narrow" panose="020B0606020202030204" pitchFamily="34" charset="0"/>
                <a:cs typeface="Calibri" pitchFamily="34" charset="0"/>
              </a:rPr>
              <a:t>O</a:t>
            </a:r>
          </a:p>
        </p:txBody>
      </p:sp>
      <p:grpSp>
        <p:nvGrpSpPr>
          <p:cNvPr id="111" name="Groupe 144"/>
          <p:cNvGrpSpPr>
            <a:grpSpLocks/>
          </p:cNvGrpSpPr>
          <p:nvPr/>
        </p:nvGrpSpPr>
        <p:grpSpPr bwMode="auto">
          <a:xfrm>
            <a:off x="4681656" y="2093087"/>
            <a:ext cx="1797050" cy="1206500"/>
            <a:chOff x="2428406" y="3101970"/>
            <a:chExt cx="2020888" cy="1206971"/>
          </a:xfrm>
        </p:grpSpPr>
        <p:sp>
          <p:nvSpPr>
            <p:cNvPr id="112" name="Line 160"/>
            <p:cNvSpPr>
              <a:spLocks noChangeShapeType="1"/>
            </p:cNvSpPr>
            <p:nvPr/>
          </p:nvSpPr>
          <p:spPr bwMode="auto">
            <a:xfrm flipH="1">
              <a:off x="2722971" y="4194596"/>
              <a:ext cx="335625" cy="11434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grpSp>
          <p:nvGrpSpPr>
            <p:cNvPr id="113" name="Group 54"/>
            <p:cNvGrpSpPr>
              <a:grpSpLocks/>
            </p:cNvGrpSpPr>
            <p:nvPr/>
          </p:nvGrpSpPr>
          <p:grpSpPr bwMode="auto">
            <a:xfrm>
              <a:off x="2655419" y="3529252"/>
              <a:ext cx="1563687" cy="687387"/>
              <a:chOff x="1776" y="1728"/>
              <a:chExt cx="672" cy="288"/>
            </a:xfrm>
          </p:grpSpPr>
          <p:sp>
            <p:nvSpPr>
              <p:cNvPr id="128" name="Line 55"/>
              <p:cNvSpPr>
                <a:spLocks noChangeShapeType="1"/>
              </p:cNvSpPr>
              <p:nvPr/>
            </p:nvSpPr>
            <p:spPr bwMode="auto">
              <a:xfrm>
                <a:off x="1776" y="1728"/>
                <a:ext cx="144"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29" name="Line 56"/>
              <p:cNvSpPr>
                <a:spLocks noChangeShapeType="1"/>
              </p:cNvSpPr>
              <p:nvPr/>
            </p:nvSpPr>
            <p:spPr bwMode="auto">
              <a:xfrm>
                <a:off x="1776" y="1728"/>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30" name="Line 57"/>
              <p:cNvSpPr>
                <a:spLocks noChangeShapeType="1"/>
              </p:cNvSpPr>
              <p:nvPr/>
            </p:nvSpPr>
            <p:spPr bwMode="auto">
              <a:xfrm flipV="1">
                <a:off x="1920" y="1920"/>
                <a:ext cx="28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31" name="Line 58"/>
              <p:cNvSpPr>
                <a:spLocks noChangeShapeType="1"/>
              </p:cNvSpPr>
              <p:nvPr/>
            </p:nvSpPr>
            <p:spPr bwMode="auto">
              <a:xfrm flipV="1">
                <a:off x="1965" y="1728"/>
                <a:ext cx="33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32" name="Line 59"/>
              <p:cNvSpPr>
                <a:spLocks noChangeShapeType="1"/>
              </p:cNvSpPr>
              <p:nvPr/>
            </p:nvSpPr>
            <p:spPr bwMode="auto">
              <a:xfrm>
                <a:off x="2304" y="1728"/>
                <a:ext cx="144"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33" name="Line 60"/>
              <p:cNvSpPr>
                <a:spLocks noChangeShapeType="1"/>
              </p:cNvSpPr>
              <p:nvPr/>
            </p:nvSpPr>
            <p:spPr bwMode="auto">
              <a:xfrm flipH="1" flipV="1">
                <a:off x="2208" y="1920"/>
                <a:ext cx="24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grpSp>
        <p:grpSp>
          <p:nvGrpSpPr>
            <p:cNvPr id="114" name="Group 150"/>
            <p:cNvGrpSpPr>
              <a:grpSpLocks/>
            </p:cNvGrpSpPr>
            <p:nvPr/>
          </p:nvGrpSpPr>
          <p:grpSpPr bwMode="auto">
            <a:xfrm>
              <a:off x="3671415" y="3362569"/>
              <a:ext cx="365125" cy="338138"/>
              <a:chOff x="1887" y="2206"/>
              <a:chExt cx="230" cy="213"/>
            </a:xfrm>
          </p:grpSpPr>
          <p:sp>
            <p:nvSpPr>
              <p:cNvPr id="126" name="Rectangle 62"/>
              <p:cNvSpPr>
                <a:spLocks noChangeArrowheads="1"/>
              </p:cNvSpPr>
              <p:nvPr/>
            </p:nvSpPr>
            <p:spPr bwMode="auto">
              <a:xfrm>
                <a:off x="1945" y="2259"/>
                <a:ext cx="10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Calibri" pitchFamily="34" charset="0"/>
                </a:endParaRPr>
              </a:p>
            </p:txBody>
          </p:sp>
          <p:sp>
            <p:nvSpPr>
              <p:cNvPr id="127" name="Text Box 63"/>
              <p:cNvSpPr txBox="1">
                <a:spLocks noChangeArrowheads="1"/>
              </p:cNvSpPr>
              <p:nvPr/>
            </p:nvSpPr>
            <p:spPr bwMode="auto">
              <a:xfrm>
                <a:off x="1887" y="2206"/>
                <a:ext cx="23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600" b="1" dirty="0" smtClean="0">
                    <a:solidFill>
                      <a:srgbClr val="000000"/>
                    </a:solidFill>
                    <a:latin typeface="Arial Narrow" panose="020B0606020202030204" pitchFamily="34" charset="0"/>
                    <a:cs typeface="Calibri" pitchFamily="34" charset="0"/>
                  </a:rPr>
                  <a:t>O</a:t>
                </a:r>
                <a:endParaRPr lang="fr-FR" sz="2000" b="1" dirty="0" smtClean="0">
                  <a:solidFill>
                    <a:srgbClr val="000000"/>
                  </a:solidFill>
                  <a:latin typeface="Arial Narrow" panose="020B0606020202030204" pitchFamily="34" charset="0"/>
                  <a:cs typeface="Calibri" pitchFamily="34" charset="0"/>
                </a:endParaRPr>
              </a:p>
            </p:txBody>
          </p:sp>
        </p:grpSp>
        <p:sp>
          <p:nvSpPr>
            <p:cNvPr id="115" name="Text Box 164"/>
            <p:cNvSpPr txBox="1">
              <a:spLocks noChangeArrowheads="1"/>
            </p:cNvSpPr>
            <p:nvPr/>
          </p:nvSpPr>
          <p:spPr bwMode="auto">
            <a:xfrm>
              <a:off x="4119026" y="3921440"/>
              <a:ext cx="310421" cy="30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1</a:t>
              </a:r>
            </a:p>
          </p:txBody>
        </p:sp>
        <p:sp>
          <p:nvSpPr>
            <p:cNvPr id="116" name="Text Box 166"/>
            <p:cNvSpPr txBox="1">
              <a:spLocks noChangeArrowheads="1"/>
            </p:cNvSpPr>
            <p:nvPr/>
          </p:nvSpPr>
          <p:spPr bwMode="auto">
            <a:xfrm>
              <a:off x="2899709" y="3932556"/>
              <a:ext cx="310421" cy="30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3</a:t>
              </a:r>
            </a:p>
          </p:txBody>
        </p:sp>
        <p:sp>
          <p:nvSpPr>
            <p:cNvPr id="117" name="Text Box 167"/>
            <p:cNvSpPr txBox="1">
              <a:spLocks noChangeArrowheads="1"/>
            </p:cNvSpPr>
            <p:nvPr/>
          </p:nvSpPr>
          <p:spPr bwMode="auto">
            <a:xfrm>
              <a:off x="2428406" y="3308426"/>
              <a:ext cx="310421" cy="30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4</a:t>
              </a:r>
            </a:p>
          </p:txBody>
        </p:sp>
        <p:sp>
          <p:nvSpPr>
            <p:cNvPr id="118" name="Text Box 168"/>
            <p:cNvSpPr txBox="1">
              <a:spLocks noChangeArrowheads="1"/>
            </p:cNvSpPr>
            <p:nvPr/>
          </p:nvSpPr>
          <p:spPr bwMode="auto">
            <a:xfrm>
              <a:off x="3028246" y="3692751"/>
              <a:ext cx="310421" cy="30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5</a:t>
              </a:r>
            </a:p>
          </p:txBody>
        </p:sp>
        <p:sp>
          <p:nvSpPr>
            <p:cNvPr id="119" name="Text Box 165"/>
            <p:cNvSpPr txBox="1">
              <a:spLocks noChangeArrowheads="1"/>
            </p:cNvSpPr>
            <p:nvPr/>
          </p:nvSpPr>
          <p:spPr bwMode="auto">
            <a:xfrm>
              <a:off x="3447777" y="3962731"/>
              <a:ext cx="310421" cy="30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2</a:t>
              </a:r>
            </a:p>
          </p:txBody>
        </p:sp>
        <p:sp>
          <p:nvSpPr>
            <p:cNvPr id="120" name="Line 162"/>
            <p:cNvSpPr>
              <a:spLocks noChangeShapeType="1"/>
            </p:cNvSpPr>
            <p:nvPr/>
          </p:nvSpPr>
          <p:spPr bwMode="auto">
            <a:xfrm flipV="1">
              <a:off x="4226140" y="4094544"/>
              <a:ext cx="223154" cy="11434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21" name="Line 162"/>
            <p:cNvSpPr>
              <a:spLocks noChangeShapeType="1"/>
            </p:cNvSpPr>
            <p:nvPr/>
          </p:nvSpPr>
          <p:spPr bwMode="auto">
            <a:xfrm flipH="1" flipV="1">
              <a:off x="2672984" y="3303661"/>
              <a:ext cx="0" cy="2525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22" name="Line 161"/>
            <p:cNvSpPr>
              <a:spLocks noChangeShapeType="1"/>
            </p:cNvSpPr>
            <p:nvPr/>
          </p:nvSpPr>
          <p:spPr bwMode="auto">
            <a:xfrm>
              <a:off x="3672717" y="3978612"/>
              <a:ext cx="112469" cy="2302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23" name="Line 159"/>
            <p:cNvSpPr>
              <a:spLocks noChangeShapeType="1"/>
            </p:cNvSpPr>
            <p:nvPr/>
          </p:nvSpPr>
          <p:spPr bwMode="auto">
            <a:xfrm flipH="1" flipV="1">
              <a:off x="3019320" y="3521234"/>
              <a:ext cx="110685" cy="2286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24" name="ZoneTexte 110"/>
            <p:cNvSpPr txBox="1">
              <a:spLocks noChangeArrowheads="1"/>
            </p:cNvSpPr>
            <p:nvPr/>
          </p:nvSpPr>
          <p:spPr bwMode="auto">
            <a:xfrm>
              <a:off x="2835439" y="3240776"/>
              <a:ext cx="935946" cy="36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0000"/>
                  </a:solidFill>
                  <a:latin typeface="Arial Narrow" panose="020B0606020202030204" pitchFamily="34" charset="0"/>
                  <a:cs typeface="Calibri" pitchFamily="34" charset="0"/>
                </a:rPr>
                <a:t>CH</a:t>
              </a:r>
              <a:r>
                <a:rPr lang="fr-FR" b="1" baseline="-25000" dirty="0" smtClean="0">
                  <a:solidFill>
                    <a:srgbClr val="000000"/>
                  </a:solidFill>
                  <a:latin typeface="Arial Narrow" panose="020B0606020202030204" pitchFamily="34" charset="0"/>
                  <a:cs typeface="Calibri" pitchFamily="34" charset="0"/>
                </a:rPr>
                <a:t>2</a:t>
              </a:r>
              <a:r>
                <a:rPr lang="fr-FR" b="1" dirty="0" smtClean="0">
                  <a:solidFill>
                    <a:srgbClr val="000000"/>
                  </a:solidFill>
                  <a:latin typeface="Arial Narrow" panose="020B0606020202030204" pitchFamily="34" charset="0"/>
                  <a:cs typeface="Calibri" pitchFamily="34" charset="0"/>
                </a:rPr>
                <a:t>OH</a:t>
              </a:r>
            </a:p>
          </p:txBody>
        </p:sp>
        <p:sp>
          <p:nvSpPr>
            <p:cNvPr id="125" name="ZoneTexte 142"/>
            <p:cNvSpPr txBox="1">
              <a:spLocks noChangeArrowheads="1"/>
            </p:cNvSpPr>
            <p:nvPr/>
          </p:nvSpPr>
          <p:spPr bwMode="auto">
            <a:xfrm>
              <a:off x="2846151" y="3101970"/>
              <a:ext cx="310421" cy="30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6</a:t>
              </a:r>
            </a:p>
          </p:txBody>
        </p:sp>
      </p:grpSp>
      <p:grpSp>
        <p:nvGrpSpPr>
          <p:cNvPr id="134" name="Groupe 145"/>
          <p:cNvGrpSpPr>
            <a:grpSpLocks/>
          </p:cNvGrpSpPr>
          <p:nvPr/>
        </p:nvGrpSpPr>
        <p:grpSpPr bwMode="auto">
          <a:xfrm>
            <a:off x="6662855" y="2456624"/>
            <a:ext cx="2229105" cy="1219200"/>
            <a:chOff x="4658080" y="3466163"/>
            <a:chExt cx="2507342" cy="1219237"/>
          </a:xfrm>
        </p:grpSpPr>
        <p:sp>
          <p:nvSpPr>
            <p:cNvPr id="135" name="Line 160"/>
            <p:cNvSpPr>
              <a:spLocks noChangeShapeType="1"/>
            </p:cNvSpPr>
            <p:nvPr/>
          </p:nvSpPr>
          <p:spPr bwMode="auto">
            <a:xfrm flipH="1">
              <a:off x="4952713" y="4564746"/>
              <a:ext cx="335703" cy="1143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grpSp>
          <p:nvGrpSpPr>
            <p:cNvPr id="136" name="Group 54"/>
            <p:cNvGrpSpPr>
              <a:grpSpLocks/>
            </p:cNvGrpSpPr>
            <p:nvPr/>
          </p:nvGrpSpPr>
          <p:grpSpPr bwMode="auto">
            <a:xfrm>
              <a:off x="4885093" y="3899368"/>
              <a:ext cx="1563687" cy="687387"/>
              <a:chOff x="1776" y="1728"/>
              <a:chExt cx="672" cy="288"/>
            </a:xfrm>
          </p:grpSpPr>
          <p:sp>
            <p:nvSpPr>
              <p:cNvPr id="153" name="Line 55"/>
              <p:cNvSpPr>
                <a:spLocks noChangeShapeType="1"/>
              </p:cNvSpPr>
              <p:nvPr/>
            </p:nvSpPr>
            <p:spPr bwMode="auto">
              <a:xfrm>
                <a:off x="1776" y="1728"/>
                <a:ext cx="144"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54" name="Line 56"/>
              <p:cNvSpPr>
                <a:spLocks noChangeShapeType="1"/>
              </p:cNvSpPr>
              <p:nvPr/>
            </p:nvSpPr>
            <p:spPr bwMode="auto">
              <a:xfrm>
                <a:off x="1776" y="1728"/>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55" name="Line 57"/>
              <p:cNvSpPr>
                <a:spLocks noChangeShapeType="1"/>
              </p:cNvSpPr>
              <p:nvPr/>
            </p:nvSpPr>
            <p:spPr bwMode="auto">
              <a:xfrm flipV="1">
                <a:off x="1920" y="1920"/>
                <a:ext cx="28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56" name="Line 58"/>
              <p:cNvSpPr>
                <a:spLocks noChangeShapeType="1"/>
              </p:cNvSpPr>
              <p:nvPr/>
            </p:nvSpPr>
            <p:spPr bwMode="auto">
              <a:xfrm flipV="1">
                <a:off x="1965" y="1728"/>
                <a:ext cx="33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57" name="Line 59"/>
              <p:cNvSpPr>
                <a:spLocks noChangeShapeType="1"/>
              </p:cNvSpPr>
              <p:nvPr/>
            </p:nvSpPr>
            <p:spPr bwMode="auto">
              <a:xfrm>
                <a:off x="2304" y="1728"/>
                <a:ext cx="144"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58" name="Line 60"/>
              <p:cNvSpPr>
                <a:spLocks noChangeShapeType="1"/>
              </p:cNvSpPr>
              <p:nvPr/>
            </p:nvSpPr>
            <p:spPr bwMode="auto">
              <a:xfrm flipH="1" flipV="1">
                <a:off x="2208" y="1920"/>
                <a:ext cx="24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grpSp>
        <p:grpSp>
          <p:nvGrpSpPr>
            <p:cNvPr id="137" name="Group 150"/>
            <p:cNvGrpSpPr>
              <a:grpSpLocks/>
            </p:cNvGrpSpPr>
            <p:nvPr/>
          </p:nvGrpSpPr>
          <p:grpSpPr bwMode="auto">
            <a:xfrm>
              <a:off x="5901089" y="3732685"/>
              <a:ext cx="365125" cy="338138"/>
              <a:chOff x="1887" y="2206"/>
              <a:chExt cx="230" cy="213"/>
            </a:xfrm>
          </p:grpSpPr>
          <p:sp>
            <p:nvSpPr>
              <p:cNvPr id="151" name="Rectangle 62"/>
              <p:cNvSpPr>
                <a:spLocks noChangeArrowheads="1"/>
              </p:cNvSpPr>
              <p:nvPr/>
            </p:nvSpPr>
            <p:spPr bwMode="auto">
              <a:xfrm>
                <a:off x="1945" y="2259"/>
                <a:ext cx="10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Calibri" pitchFamily="34" charset="0"/>
                </a:endParaRPr>
              </a:p>
            </p:txBody>
          </p:sp>
          <p:sp>
            <p:nvSpPr>
              <p:cNvPr id="152" name="Text Box 63"/>
              <p:cNvSpPr txBox="1">
                <a:spLocks noChangeArrowheads="1"/>
              </p:cNvSpPr>
              <p:nvPr/>
            </p:nvSpPr>
            <p:spPr bwMode="auto">
              <a:xfrm>
                <a:off x="1887" y="2206"/>
                <a:ext cx="23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600" b="1" dirty="0" smtClean="0">
                    <a:solidFill>
                      <a:srgbClr val="000000"/>
                    </a:solidFill>
                    <a:latin typeface="Arial Narrow" panose="020B0606020202030204" pitchFamily="34" charset="0"/>
                    <a:cs typeface="Calibri" pitchFamily="34" charset="0"/>
                  </a:rPr>
                  <a:t>O</a:t>
                </a:r>
                <a:endParaRPr lang="fr-FR" sz="2000" b="1" dirty="0" smtClean="0">
                  <a:solidFill>
                    <a:srgbClr val="000000"/>
                  </a:solidFill>
                  <a:latin typeface="Arial Narrow" panose="020B0606020202030204" pitchFamily="34" charset="0"/>
                  <a:cs typeface="Calibri" pitchFamily="34" charset="0"/>
                </a:endParaRPr>
              </a:p>
            </p:txBody>
          </p:sp>
        </p:grpSp>
        <p:sp>
          <p:nvSpPr>
            <p:cNvPr id="138" name="Text Box 164"/>
            <p:cNvSpPr txBox="1">
              <a:spLocks noChangeArrowheads="1"/>
            </p:cNvSpPr>
            <p:nvPr/>
          </p:nvSpPr>
          <p:spPr bwMode="auto">
            <a:xfrm>
              <a:off x="6304451" y="4247237"/>
              <a:ext cx="310493" cy="3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1</a:t>
              </a:r>
            </a:p>
          </p:txBody>
        </p:sp>
        <p:sp>
          <p:nvSpPr>
            <p:cNvPr id="139" name="Text Box 166"/>
            <p:cNvSpPr txBox="1">
              <a:spLocks noChangeArrowheads="1"/>
            </p:cNvSpPr>
            <p:nvPr/>
          </p:nvSpPr>
          <p:spPr bwMode="auto">
            <a:xfrm>
              <a:off x="5129492" y="4302801"/>
              <a:ext cx="310493" cy="3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3</a:t>
              </a:r>
            </a:p>
          </p:txBody>
        </p:sp>
        <p:sp>
          <p:nvSpPr>
            <p:cNvPr id="140" name="Text Box 167"/>
            <p:cNvSpPr txBox="1">
              <a:spLocks noChangeArrowheads="1"/>
            </p:cNvSpPr>
            <p:nvPr/>
          </p:nvSpPr>
          <p:spPr bwMode="auto">
            <a:xfrm>
              <a:off x="4658080" y="3678894"/>
              <a:ext cx="310493" cy="3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4</a:t>
              </a:r>
            </a:p>
          </p:txBody>
        </p:sp>
        <p:sp>
          <p:nvSpPr>
            <p:cNvPr id="141" name="Text Box 168"/>
            <p:cNvSpPr txBox="1">
              <a:spLocks noChangeArrowheads="1"/>
            </p:cNvSpPr>
            <p:nvPr/>
          </p:nvSpPr>
          <p:spPr bwMode="auto">
            <a:xfrm>
              <a:off x="5243774" y="4063081"/>
              <a:ext cx="310493" cy="3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5</a:t>
              </a:r>
            </a:p>
          </p:txBody>
        </p:sp>
        <p:sp>
          <p:nvSpPr>
            <p:cNvPr id="142" name="Text Box 165"/>
            <p:cNvSpPr txBox="1">
              <a:spLocks noChangeArrowheads="1"/>
            </p:cNvSpPr>
            <p:nvPr/>
          </p:nvSpPr>
          <p:spPr bwMode="auto">
            <a:xfrm>
              <a:off x="5677689" y="4332966"/>
              <a:ext cx="310493" cy="3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2</a:t>
              </a:r>
            </a:p>
          </p:txBody>
        </p:sp>
        <p:sp>
          <p:nvSpPr>
            <p:cNvPr id="143" name="Line 161"/>
            <p:cNvSpPr>
              <a:spLocks noChangeShapeType="1"/>
            </p:cNvSpPr>
            <p:nvPr/>
          </p:nvSpPr>
          <p:spPr bwMode="auto">
            <a:xfrm>
              <a:off x="5902680" y="4348840"/>
              <a:ext cx="110710" cy="23019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44" name="Line 159"/>
            <p:cNvSpPr>
              <a:spLocks noChangeShapeType="1"/>
            </p:cNvSpPr>
            <p:nvPr/>
          </p:nvSpPr>
          <p:spPr bwMode="auto">
            <a:xfrm flipH="1" flipV="1">
              <a:off x="5249131" y="3891626"/>
              <a:ext cx="110710" cy="2286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Calibri" pitchFamily="34" charset="0"/>
              </a:endParaRPr>
            </a:p>
          </p:txBody>
        </p:sp>
        <p:sp>
          <p:nvSpPr>
            <p:cNvPr id="145" name="Line 163"/>
            <p:cNvSpPr>
              <a:spLocks noChangeShapeType="1"/>
            </p:cNvSpPr>
            <p:nvPr/>
          </p:nvSpPr>
          <p:spPr bwMode="auto">
            <a:xfrm flipH="1">
              <a:off x="4674151" y="3897976"/>
              <a:ext cx="221421" cy="1143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46" name="ZoneTexte 111"/>
            <p:cNvSpPr txBox="1">
              <a:spLocks noChangeArrowheads="1"/>
            </p:cNvSpPr>
            <p:nvPr/>
          </p:nvSpPr>
          <p:spPr bwMode="auto">
            <a:xfrm>
              <a:off x="5059132" y="3597621"/>
              <a:ext cx="936164"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0000"/>
                  </a:solidFill>
                  <a:latin typeface="Arial Narrow" panose="020B0606020202030204" pitchFamily="34" charset="0"/>
                  <a:cs typeface="Calibri" pitchFamily="34" charset="0"/>
                </a:rPr>
                <a:t>CH</a:t>
              </a:r>
              <a:r>
                <a:rPr lang="fr-FR" b="1" baseline="-25000" dirty="0" smtClean="0">
                  <a:solidFill>
                    <a:srgbClr val="000000"/>
                  </a:solidFill>
                  <a:latin typeface="Arial Narrow" panose="020B0606020202030204" pitchFamily="34" charset="0"/>
                  <a:cs typeface="Calibri" pitchFamily="34" charset="0"/>
                </a:rPr>
                <a:t>2</a:t>
              </a:r>
              <a:r>
                <a:rPr lang="fr-FR" b="1" dirty="0" smtClean="0">
                  <a:solidFill>
                    <a:srgbClr val="000000"/>
                  </a:solidFill>
                  <a:latin typeface="Arial Narrow" panose="020B0606020202030204" pitchFamily="34" charset="0"/>
                  <a:cs typeface="Calibri" pitchFamily="34" charset="0"/>
                </a:rPr>
                <a:t>OH</a:t>
              </a:r>
            </a:p>
          </p:txBody>
        </p:sp>
        <p:grpSp>
          <p:nvGrpSpPr>
            <p:cNvPr id="147" name="Groupe 139"/>
            <p:cNvGrpSpPr>
              <a:grpSpLocks/>
            </p:cNvGrpSpPr>
            <p:nvPr/>
          </p:nvGrpSpPr>
          <p:grpSpPr bwMode="auto">
            <a:xfrm>
              <a:off x="6434804" y="4259937"/>
              <a:ext cx="730618" cy="425463"/>
              <a:chOff x="8817317" y="4092562"/>
              <a:chExt cx="730618" cy="425463"/>
            </a:xfrm>
          </p:grpSpPr>
          <p:sp>
            <p:nvSpPr>
              <p:cNvPr id="149" name="Freeform 34"/>
              <p:cNvSpPr>
                <a:spLocks/>
              </p:cNvSpPr>
              <p:nvPr/>
            </p:nvSpPr>
            <p:spPr bwMode="auto">
              <a:xfrm>
                <a:off x="8817317" y="4264017"/>
                <a:ext cx="305346" cy="254008"/>
              </a:xfrm>
              <a:custGeom>
                <a:avLst/>
                <a:gdLst>
                  <a:gd name="T0" fmla="*/ 0 w 192"/>
                  <a:gd name="T1" fmla="*/ 2147483647 h 160"/>
                  <a:gd name="T2" fmla="*/ 2147483647 w 192"/>
                  <a:gd name="T3" fmla="*/ 2147483647 h 160"/>
                  <a:gd name="T4" fmla="*/ 2147483647 w 192"/>
                  <a:gd name="T5" fmla="*/ 2147483647 h 160"/>
                  <a:gd name="T6" fmla="*/ 2147483647 w 192"/>
                  <a:gd name="T7" fmla="*/ 2147483647 h 160"/>
                  <a:gd name="T8" fmla="*/ 0 60000 65536"/>
                  <a:gd name="T9" fmla="*/ 0 60000 65536"/>
                  <a:gd name="T10" fmla="*/ 0 60000 65536"/>
                  <a:gd name="T11" fmla="*/ 0 60000 65536"/>
                  <a:gd name="T12" fmla="*/ 0 w 192"/>
                  <a:gd name="T13" fmla="*/ 0 h 160"/>
                  <a:gd name="T14" fmla="*/ 192 w 192"/>
                  <a:gd name="T15" fmla="*/ 160 h 160"/>
                </a:gdLst>
                <a:ahLst/>
                <a:cxnLst>
                  <a:cxn ang="T8">
                    <a:pos x="T0" y="T1"/>
                  </a:cxn>
                  <a:cxn ang="T9">
                    <a:pos x="T2" y="T3"/>
                  </a:cxn>
                  <a:cxn ang="T10">
                    <a:pos x="T4" y="T5"/>
                  </a:cxn>
                  <a:cxn ang="T11">
                    <a:pos x="T6" y="T7"/>
                  </a:cxn>
                </a:cxnLst>
                <a:rect l="T12" t="T13" r="T14" b="T15"/>
                <a:pathLst>
                  <a:path w="192" h="160">
                    <a:moveTo>
                      <a:pt x="0" y="104"/>
                    </a:moveTo>
                    <a:cubicBezTo>
                      <a:pt x="36" y="52"/>
                      <a:pt x="72" y="0"/>
                      <a:pt x="96" y="8"/>
                    </a:cubicBezTo>
                    <a:cubicBezTo>
                      <a:pt x="120" y="16"/>
                      <a:pt x="128" y="144"/>
                      <a:pt x="144" y="152"/>
                    </a:cubicBezTo>
                    <a:cubicBezTo>
                      <a:pt x="160" y="160"/>
                      <a:pt x="184" y="72"/>
                      <a:pt x="192" y="5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50" name="Text Box 35"/>
              <p:cNvSpPr txBox="1">
                <a:spLocks noChangeArrowheads="1"/>
              </p:cNvSpPr>
              <p:nvPr/>
            </p:nvSpPr>
            <p:spPr bwMode="auto">
              <a:xfrm>
                <a:off x="9001239" y="4092562"/>
                <a:ext cx="546696"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0000"/>
                    </a:solidFill>
                    <a:latin typeface="Arial Narrow" panose="020B0606020202030204" pitchFamily="34" charset="0"/>
                    <a:cs typeface="Calibri" pitchFamily="34" charset="0"/>
                  </a:rPr>
                  <a:t>OH</a:t>
                </a:r>
              </a:p>
            </p:txBody>
          </p:sp>
        </p:grpSp>
        <p:sp>
          <p:nvSpPr>
            <p:cNvPr id="148" name="ZoneTexte 143"/>
            <p:cNvSpPr txBox="1">
              <a:spLocks noChangeArrowheads="1"/>
            </p:cNvSpPr>
            <p:nvPr/>
          </p:nvSpPr>
          <p:spPr bwMode="auto">
            <a:xfrm>
              <a:off x="5058066" y="3466163"/>
              <a:ext cx="310493" cy="3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Calibri" pitchFamily="34" charset="0"/>
                </a:rPr>
                <a:t>6</a:t>
              </a:r>
            </a:p>
          </p:txBody>
        </p:sp>
      </p:grpSp>
      <p:sp>
        <p:nvSpPr>
          <p:cNvPr id="159" name="Rectangle 63"/>
          <p:cNvSpPr>
            <a:spLocks noChangeArrowheads="1"/>
          </p:cNvSpPr>
          <p:nvPr/>
        </p:nvSpPr>
        <p:spPr bwMode="auto">
          <a:xfrm>
            <a:off x="53877" y="2669729"/>
            <a:ext cx="443233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defRPr/>
            </a:pPr>
            <a:r>
              <a:rPr lang="fr-FR" sz="2000" dirty="0">
                <a:solidFill>
                  <a:srgbClr val="000000"/>
                </a:solidFill>
                <a:latin typeface="Arial Narrow" panose="020B0606020202030204" pitchFamily="34" charset="0"/>
                <a:cs typeface="Arial" charset="0"/>
              </a:rPr>
              <a:t>Tout résidu dont le carbone </a:t>
            </a:r>
            <a:r>
              <a:rPr lang="fr-FR" sz="2000" dirty="0" err="1">
                <a:solidFill>
                  <a:srgbClr val="000000"/>
                </a:solidFill>
                <a:latin typeface="Arial Narrow" panose="020B0606020202030204" pitchFamily="34" charset="0"/>
                <a:cs typeface="Arial" charset="0"/>
              </a:rPr>
              <a:t>anomérique</a:t>
            </a:r>
            <a:r>
              <a:rPr lang="fr-FR" sz="2000" dirty="0">
                <a:solidFill>
                  <a:srgbClr val="000000"/>
                </a:solidFill>
                <a:latin typeface="Arial Narrow" panose="020B0606020202030204" pitchFamily="34" charset="0"/>
                <a:cs typeface="Arial" charset="0"/>
              </a:rPr>
              <a:t> est pris dans une liaison </a:t>
            </a:r>
            <a:r>
              <a:rPr lang="fr-FR" sz="2000" dirty="0" err="1">
                <a:solidFill>
                  <a:srgbClr val="000000"/>
                </a:solidFill>
                <a:latin typeface="Arial Narrow" panose="020B0606020202030204" pitchFamily="34" charset="0"/>
                <a:cs typeface="Arial" charset="0"/>
              </a:rPr>
              <a:t>glycosidique</a:t>
            </a:r>
            <a:r>
              <a:rPr lang="fr-FR" sz="2000" dirty="0">
                <a:solidFill>
                  <a:srgbClr val="000000"/>
                </a:solidFill>
                <a:latin typeface="Arial Narrow" panose="020B0606020202030204" pitchFamily="34" charset="0"/>
                <a:cs typeface="Arial" charset="0"/>
              </a:rPr>
              <a:t> est un </a:t>
            </a:r>
            <a:r>
              <a:rPr lang="fr-FR" sz="2000" b="1" dirty="0" smtClean="0">
                <a:solidFill>
                  <a:srgbClr val="FF0000"/>
                </a:solidFill>
                <a:latin typeface="Arial Narrow" panose="020B0606020202030204" pitchFamily="34" charset="0"/>
                <a:cs typeface="Arial" charset="0"/>
              </a:rPr>
              <a:t>oside </a:t>
            </a:r>
            <a:r>
              <a:rPr lang="fr-FR" sz="2000" dirty="0" smtClean="0">
                <a:latin typeface="Arial Narrow" panose="020B0606020202030204" pitchFamily="34" charset="0"/>
                <a:cs typeface="Arial" charset="0"/>
              </a:rPr>
              <a:t>:</a:t>
            </a:r>
            <a:r>
              <a:rPr lang="fr-FR" sz="2000" b="1" dirty="0" smtClean="0">
                <a:solidFill>
                  <a:srgbClr val="FF0000"/>
                </a:solidFill>
                <a:latin typeface="Arial Narrow" panose="020B0606020202030204" pitchFamily="34" charset="0"/>
                <a:cs typeface="Arial" charset="0"/>
              </a:rPr>
              <a:t> </a:t>
            </a:r>
            <a:r>
              <a:rPr lang="fr-FR" sz="2000" dirty="0" smtClean="0">
                <a:solidFill>
                  <a:srgbClr val="000000"/>
                </a:solidFill>
                <a:latin typeface="Arial Narrow" panose="020B0606020202030204" pitchFamily="34" charset="0"/>
                <a:cs typeface="Arial" charset="0"/>
              </a:rPr>
              <a:t> </a:t>
            </a:r>
            <a:r>
              <a:rPr lang="fr-FR" sz="2000" dirty="0">
                <a:solidFill>
                  <a:srgbClr val="000000"/>
                </a:solidFill>
                <a:latin typeface="Arial Narrow" panose="020B0606020202030204" pitchFamily="34" charset="0"/>
                <a:cs typeface="Arial" charset="0"/>
              </a:rPr>
              <a:t>son nom systématique </a:t>
            </a:r>
            <a:r>
              <a:rPr lang="fr-FR" sz="2000" dirty="0" smtClean="0">
                <a:solidFill>
                  <a:srgbClr val="000000"/>
                </a:solidFill>
                <a:latin typeface="Arial Narrow" panose="020B0606020202030204" pitchFamily="34" charset="0"/>
                <a:cs typeface="Arial" charset="0"/>
              </a:rPr>
              <a:t>est complété </a:t>
            </a:r>
            <a:r>
              <a:rPr lang="fr-FR" sz="2000" dirty="0">
                <a:solidFill>
                  <a:srgbClr val="000000"/>
                </a:solidFill>
                <a:latin typeface="Arial Narrow" panose="020B0606020202030204" pitchFamily="34" charset="0"/>
                <a:cs typeface="Arial" charset="0"/>
              </a:rPr>
              <a:t>des suffixes </a:t>
            </a:r>
            <a:r>
              <a:rPr lang="fr-FR" sz="2000" b="1" dirty="0">
                <a:solidFill>
                  <a:srgbClr val="FF0000"/>
                </a:solidFill>
                <a:latin typeface="Arial Narrow" panose="020B0606020202030204" pitchFamily="34" charset="0"/>
                <a:cs typeface="Arial" charset="0"/>
              </a:rPr>
              <a:t>-</a:t>
            </a:r>
            <a:r>
              <a:rPr lang="fr-FR" sz="2000" b="1" dirty="0" err="1">
                <a:solidFill>
                  <a:srgbClr val="FF0000"/>
                </a:solidFill>
                <a:latin typeface="Arial Narrow" panose="020B0606020202030204" pitchFamily="34" charset="0"/>
                <a:cs typeface="Arial" charset="0"/>
              </a:rPr>
              <a:t>osyl</a:t>
            </a:r>
            <a:r>
              <a:rPr lang="fr-FR" sz="2000" b="1" dirty="0">
                <a:solidFill>
                  <a:srgbClr val="FF0000"/>
                </a:solidFill>
                <a:latin typeface="Arial Narrow" panose="020B0606020202030204" pitchFamily="34" charset="0"/>
                <a:cs typeface="Arial" charset="0"/>
              </a:rPr>
              <a:t> ou -</a:t>
            </a:r>
            <a:r>
              <a:rPr lang="fr-FR" sz="2000" b="1" dirty="0" err="1">
                <a:solidFill>
                  <a:srgbClr val="FF0000"/>
                </a:solidFill>
                <a:latin typeface="Arial Narrow" panose="020B0606020202030204" pitchFamily="34" charset="0"/>
                <a:cs typeface="Arial" charset="0"/>
              </a:rPr>
              <a:t>osido</a:t>
            </a:r>
            <a:r>
              <a:rPr lang="fr-FR" sz="2000" b="1" dirty="0">
                <a:solidFill>
                  <a:srgbClr val="FF0000"/>
                </a:solidFill>
                <a:latin typeface="Arial Narrow" panose="020B0606020202030204" pitchFamily="34" charset="0"/>
                <a:cs typeface="Arial" charset="0"/>
              </a:rPr>
              <a:t> </a:t>
            </a:r>
            <a:r>
              <a:rPr lang="fr-FR" sz="2000" dirty="0">
                <a:solidFill>
                  <a:srgbClr val="000000"/>
                </a:solidFill>
                <a:latin typeface="Arial Narrow" panose="020B0606020202030204" pitchFamily="34" charset="0"/>
                <a:cs typeface="Arial" charset="0"/>
              </a:rPr>
              <a:t>(à l'intérieur d'une structure) ou -</a:t>
            </a:r>
            <a:r>
              <a:rPr lang="fr-FR" sz="2000" b="1" dirty="0">
                <a:solidFill>
                  <a:srgbClr val="FF0000"/>
                </a:solidFill>
                <a:latin typeface="Arial Narrow" panose="020B0606020202030204" pitchFamily="34" charset="0"/>
                <a:cs typeface="Arial" charset="0"/>
              </a:rPr>
              <a:t>oside</a:t>
            </a:r>
            <a:r>
              <a:rPr lang="fr-FR" sz="2000" dirty="0">
                <a:solidFill>
                  <a:srgbClr val="000000"/>
                </a:solidFill>
                <a:latin typeface="Arial Narrow" panose="020B0606020202030204" pitchFamily="34" charset="0"/>
                <a:cs typeface="Arial" charset="0"/>
              </a:rPr>
              <a:t> (en bout de structure</a:t>
            </a:r>
            <a:r>
              <a:rPr lang="fr-FR" sz="2000" dirty="0" smtClean="0">
                <a:solidFill>
                  <a:srgbClr val="000000"/>
                </a:solidFill>
                <a:latin typeface="Arial Narrow" panose="020B0606020202030204" pitchFamily="34" charset="0"/>
                <a:cs typeface="Arial" charset="0"/>
              </a:rPr>
              <a:t>).</a:t>
            </a:r>
          </a:p>
          <a:p>
            <a:pPr algn="just" fontAlgn="base">
              <a:spcBef>
                <a:spcPct val="0"/>
              </a:spcBef>
              <a:spcAft>
                <a:spcPct val="0"/>
              </a:spcAft>
              <a:defRPr/>
            </a:pPr>
            <a:endParaRPr lang="fr-FR" sz="2000" dirty="0" smtClean="0">
              <a:solidFill>
                <a:srgbClr val="000000"/>
              </a:solidFill>
              <a:latin typeface="Arial Narrow" panose="020B0606020202030204" pitchFamily="34" charset="0"/>
              <a:cs typeface="Arial" charset="0"/>
            </a:endParaRPr>
          </a:p>
          <a:p>
            <a:pPr algn="just" fontAlgn="base">
              <a:spcBef>
                <a:spcPct val="0"/>
              </a:spcBef>
              <a:spcAft>
                <a:spcPct val="0"/>
              </a:spcAft>
              <a:defRPr/>
            </a:pPr>
            <a:r>
              <a:rPr lang="fr-FR" sz="2000" dirty="0" smtClean="0">
                <a:solidFill>
                  <a:srgbClr val="000000"/>
                </a:solidFill>
                <a:latin typeface="Arial Narrow" panose="020B0606020202030204" pitchFamily="34" charset="0"/>
                <a:cs typeface="Arial" charset="0"/>
              </a:rPr>
              <a:t>Tout </a:t>
            </a:r>
            <a:r>
              <a:rPr lang="fr-FR" sz="2000" dirty="0">
                <a:solidFill>
                  <a:srgbClr val="000000"/>
                </a:solidFill>
                <a:latin typeface="Arial Narrow" panose="020B0606020202030204" pitchFamily="34" charset="0"/>
                <a:cs typeface="Arial" charset="0"/>
              </a:rPr>
              <a:t>résidu dont le carbone </a:t>
            </a:r>
            <a:r>
              <a:rPr lang="fr-FR" sz="2000" dirty="0" err="1">
                <a:solidFill>
                  <a:srgbClr val="000000"/>
                </a:solidFill>
                <a:latin typeface="Arial Narrow" panose="020B0606020202030204" pitchFamily="34" charset="0"/>
                <a:cs typeface="Arial" charset="0"/>
              </a:rPr>
              <a:t>anomérique</a:t>
            </a:r>
            <a:r>
              <a:rPr lang="fr-FR" sz="2000" dirty="0">
                <a:solidFill>
                  <a:srgbClr val="000000"/>
                </a:solidFill>
                <a:latin typeface="Arial Narrow" panose="020B0606020202030204" pitchFamily="34" charset="0"/>
                <a:cs typeface="Arial" charset="0"/>
              </a:rPr>
              <a:t> reste libre garde son nom systématique avec la terminaison -</a:t>
            </a:r>
            <a:r>
              <a:rPr lang="fr-FR" sz="2000" b="1" dirty="0">
                <a:solidFill>
                  <a:srgbClr val="FF0000"/>
                </a:solidFill>
                <a:latin typeface="Arial Narrow" panose="020B0606020202030204" pitchFamily="34" charset="0"/>
                <a:cs typeface="Arial" charset="0"/>
              </a:rPr>
              <a:t>ose</a:t>
            </a:r>
            <a:r>
              <a:rPr lang="fr-FR" sz="2000" dirty="0">
                <a:solidFill>
                  <a:srgbClr val="000000"/>
                </a:solidFill>
                <a:latin typeface="Arial Narrow" panose="020B0606020202030204" pitchFamily="34" charset="0"/>
                <a:cs typeface="Arial" charset="0"/>
              </a:rPr>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04720" y="4191485"/>
            <a:ext cx="2248605" cy="262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Forme libre 70"/>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76" name="Triangle isocèle 75"/>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77" name="Triangle isocèle 76"/>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78" name="Image 77"/>
          <p:cNvPicPr>
            <a:picLocks noChangeAspect="1"/>
          </p:cNvPicPr>
          <p:nvPr/>
        </p:nvPicPr>
        <p:blipFill>
          <a:blip r:embed="rId4" cstate="print"/>
          <a:stretch>
            <a:fillRect/>
          </a:stretch>
        </p:blipFill>
        <p:spPr>
          <a:xfrm>
            <a:off x="7680192" y="133387"/>
            <a:ext cx="1122991" cy="687247"/>
          </a:xfrm>
          <a:prstGeom prst="rect">
            <a:avLst/>
          </a:prstGeom>
        </p:spPr>
      </p:pic>
      <p:sp>
        <p:nvSpPr>
          <p:cNvPr id="79"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80" name="Text Box 2"/>
          <p:cNvSpPr txBox="1">
            <a:spLocks noChangeArrowheads="1"/>
          </p:cNvSpPr>
          <p:nvPr/>
        </p:nvSpPr>
        <p:spPr bwMode="auto">
          <a:xfrm>
            <a:off x="21679" y="496335"/>
            <a:ext cx="47708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G. Exemples </a:t>
            </a:r>
            <a:r>
              <a:rPr lang="fr-FR" dirty="0">
                <a:solidFill>
                  <a:srgbClr val="C0504D"/>
                </a:solidFill>
                <a:latin typeface="Arial Narrow" panose="020B0606020202030204" pitchFamily="34" charset="0"/>
                <a:cs typeface="Calibri" pitchFamily="34" charset="0"/>
              </a:rPr>
              <a:t>de diholosides </a:t>
            </a:r>
            <a:r>
              <a:rPr lang="fr-FR" dirty="0" smtClean="0">
                <a:solidFill>
                  <a:srgbClr val="C0504D"/>
                </a:solidFill>
                <a:latin typeface="Arial Narrow" panose="020B0606020202030204" pitchFamily="34" charset="0"/>
                <a:cs typeface="Calibri" pitchFamily="34" charset="0"/>
              </a:rPr>
              <a:t>naturels</a:t>
            </a:r>
            <a:endParaRPr lang="fr-FR" dirty="0">
              <a:solidFill>
                <a:srgbClr val="C0504D"/>
              </a:solidFill>
              <a:latin typeface="Arial Narrow" panose="020B0606020202030204" pitchFamily="34" charset="0"/>
              <a:cs typeface="Calibri" pitchFamily="34" charset="0"/>
            </a:endParaRPr>
          </a:p>
        </p:txBody>
      </p:sp>
      <p:pic>
        <p:nvPicPr>
          <p:cNvPr id="81" name="Picture 17" descr="j04326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8254" y="6196438"/>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2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10" presetClass="entr" presetSubtype="0" fill="hold"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nodeType="with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500"/>
                                        <p:tgtEl>
                                          <p:spTgt spid="10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500"/>
                                        <p:tgtEl>
                                          <p:spTgt spid="110"/>
                                        </p:tgtEl>
                                      </p:cBhvr>
                                    </p:animEffect>
                                  </p:childTnLst>
                                </p:cTn>
                              </p:par>
                              <p:par>
                                <p:cTn id="28" presetID="10" presetClass="entr" presetSubtype="0" fill="hold" nodeType="with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fade">
                                      <p:cBhvr>
                                        <p:cTn id="30" dur="500"/>
                                        <p:tgtEl>
                                          <p:spTgt spid="111"/>
                                        </p:tgtEl>
                                      </p:cBhvr>
                                    </p:animEffect>
                                  </p:childTnLst>
                                </p:cTn>
                              </p:par>
                              <p:par>
                                <p:cTn id="31" presetID="10" presetClass="entr" presetSubtype="0" fill="hold" nodeType="withEffect">
                                  <p:stCondLst>
                                    <p:cond delay="0"/>
                                  </p:stCondLst>
                                  <p:childTnLst>
                                    <p:set>
                                      <p:cBhvr>
                                        <p:cTn id="32" dur="1" fill="hold">
                                          <p:stCondLst>
                                            <p:cond delay="0"/>
                                          </p:stCondLst>
                                        </p:cTn>
                                        <p:tgtEl>
                                          <p:spTgt spid="134"/>
                                        </p:tgtEl>
                                        <p:attrNameLst>
                                          <p:attrName>style.visibility</p:attrName>
                                        </p:attrNameLst>
                                      </p:cBhvr>
                                      <p:to>
                                        <p:strVal val="visible"/>
                                      </p:to>
                                    </p:set>
                                    <p:animEffect transition="in" filter="fade">
                                      <p:cBhvr>
                                        <p:cTn id="33" dur="500"/>
                                        <p:tgtEl>
                                          <p:spTgt spid="1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fade">
                                      <p:cBhvr>
                                        <p:cTn id="3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2" grpId="0" animBg="1"/>
      <p:bldP spid="106" grpId="0" animBg="1"/>
      <p:bldP spid="110" grpId="0"/>
      <p:bldP spid="15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25"/>
          <p:cNvSpPr>
            <a:spLocks noChangeArrowheads="1"/>
          </p:cNvSpPr>
          <p:nvPr/>
        </p:nvSpPr>
        <p:spPr bwMode="auto">
          <a:xfrm>
            <a:off x="2941943" y="5023917"/>
            <a:ext cx="880971" cy="990600"/>
          </a:xfrm>
          <a:prstGeom prst="pentagon">
            <a:avLst/>
          </a:prstGeom>
          <a:noFill/>
          <a:ln w="349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grpSp>
        <p:nvGrpSpPr>
          <p:cNvPr id="74" name="Group 27"/>
          <p:cNvGrpSpPr>
            <a:grpSpLocks/>
          </p:cNvGrpSpPr>
          <p:nvPr/>
        </p:nvGrpSpPr>
        <p:grpSpPr bwMode="auto">
          <a:xfrm>
            <a:off x="3221467" y="4920730"/>
            <a:ext cx="340246" cy="369888"/>
            <a:chOff x="3629" y="2101"/>
            <a:chExt cx="241" cy="233"/>
          </a:xfrm>
        </p:grpSpPr>
        <p:sp>
          <p:nvSpPr>
            <p:cNvPr id="88" name="Rectangle 28"/>
            <p:cNvSpPr>
              <a:spLocks noChangeArrowheads="1"/>
            </p:cNvSpPr>
            <p:nvPr/>
          </p:nvSpPr>
          <p:spPr bwMode="auto">
            <a:xfrm>
              <a:off x="3669" y="2135"/>
              <a:ext cx="144" cy="192"/>
            </a:xfrm>
            <a:prstGeom prst="rect">
              <a:avLst/>
            </a:prstGeom>
            <a:solidFill>
              <a:schemeClr val="bg1"/>
            </a:solidFill>
            <a:ln w="9525">
              <a:solidFill>
                <a:schemeClr val="bg1"/>
              </a:solidFill>
              <a:miter lim="800000"/>
              <a:headEnd/>
              <a:tailEnd/>
            </a:ln>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Arial" charset="0"/>
              </a:endParaRPr>
            </a:p>
          </p:txBody>
        </p:sp>
        <p:sp>
          <p:nvSpPr>
            <p:cNvPr id="89" name="Text Box 29"/>
            <p:cNvSpPr txBox="1">
              <a:spLocks noChangeArrowheads="1"/>
            </p:cNvSpPr>
            <p:nvPr/>
          </p:nvSpPr>
          <p:spPr bwMode="auto">
            <a:xfrm>
              <a:off x="3629" y="2101"/>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0000"/>
                  </a:solidFill>
                  <a:latin typeface="Arial Narrow" panose="020B0606020202030204" pitchFamily="34" charset="0"/>
                  <a:cs typeface="Calibri" pitchFamily="34" charset="0"/>
                </a:rPr>
                <a:t>O</a:t>
              </a:r>
            </a:p>
          </p:txBody>
        </p:sp>
      </p:grpSp>
      <p:sp>
        <p:nvSpPr>
          <p:cNvPr id="76" name="Line 31"/>
          <p:cNvSpPr>
            <a:spLocks noChangeShapeType="1"/>
          </p:cNvSpPr>
          <p:nvPr/>
        </p:nvSpPr>
        <p:spPr bwMode="auto">
          <a:xfrm>
            <a:off x="2941941" y="5023921"/>
            <a:ext cx="0" cy="390525"/>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77" name="Line 32"/>
          <p:cNvSpPr>
            <a:spLocks noChangeShapeType="1"/>
          </p:cNvSpPr>
          <p:nvPr/>
        </p:nvSpPr>
        <p:spPr bwMode="auto">
          <a:xfrm>
            <a:off x="3119829" y="6000328"/>
            <a:ext cx="0" cy="38100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78" name="Text Box 33"/>
          <p:cNvSpPr txBox="1">
            <a:spLocks noChangeArrowheads="1"/>
          </p:cNvSpPr>
          <p:nvPr/>
        </p:nvSpPr>
        <p:spPr bwMode="auto">
          <a:xfrm>
            <a:off x="3585727" y="5281095"/>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2</a:t>
            </a:r>
          </a:p>
        </p:txBody>
      </p:sp>
      <p:sp>
        <p:nvSpPr>
          <p:cNvPr id="79" name="Text Box 34"/>
          <p:cNvSpPr txBox="1">
            <a:spLocks noChangeArrowheads="1"/>
          </p:cNvSpPr>
          <p:nvPr/>
        </p:nvSpPr>
        <p:spPr bwMode="auto">
          <a:xfrm>
            <a:off x="3539138" y="5976420"/>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3</a:t>
            </a:r>
          </a:p>
        </p:txBody>
      </p:sp>
      <p:sp>
        <p:nvSpPr>
          <p:cNvPr id="80" name="Text Box 35"/>
          <p:cNvSpPr txBox="1">
            <a:spLocks noChangeArrowheads="1"/>
          </p:cNvSpPr>
          <p:nvPr/>
        </p:nvSpPr>
        <p:spPr bwMode="auto">
          <a:xfrm>
            <a:off x="3071828" y="5662095"/>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4</a:t>
            </a:r>
          </a:p>
        </p:txBody>
      </p:sp>
      <p:sp>
        <p:nvSpPr>
          <p:cNvPr id="81" name="Text Box 36"/>
          <p:cNvSpPr txBox="1">
            <a:spLocks noChangeArrowheads="1"/>
          </p:cNvSpPr>
          <p:nvPr/>
        </p:nvSpPr>
        <p:spPr bwMode="auto">
          <a:xfrm>
            <a:off x="2819114" y="4592120"/>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6</a:t>
            </a:r>
          </a:p>
        </p:txBody>
      </p:sp>
      <p:sp>
        <p:nvSpPr>
          <p:cNvPr id="82" name="Text Box 37"/>
          <p:cNvSpPr txBox="1">
            <a:spLocks noChangeArrowheads="1"/>
          </p:cNvSpPr>
          <p:nvPr/>
        </p:nvSpPr>
        <p:spPr bwMode="auto">
          <a:xfrm>
            <a:off x="2332038" y="4744517"/>
            <a:ext cx="1098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0000"/>
                </a:solidFill>
                <a:latin typeface="Arial Narrow" panose="020B0606020202030204" pitchFamily="34" charset="0"/>
                <a:cs typeface="Calibri" pitchFamily="34" charset="0"/>
              </a:rPr>
              <a:t>HOH</a:t>
            </a:r>
            <a:r>
              <a:rPr lang="fr-FR" b="1" baseline="-25000" dirty="0" smtClean="0">
                <a:solidFill>
                  <a:srgbClr val="000000"/>
                </a:solidFill>
                <a:latin typeface="Arial Narrow" panose="020B0606020202030204" pitchFamily="34" charset="0"/>
                <a:cs typeface="Calibri" pitchFamily="34" charset="0"/>
              </a:rPr>
              <a:t>2</a:t>
            </a:r>
            <a:r>
              <a:rPr lang="fr-FR" b="1" dirty="0" smtClean="0">
                <a:solidFill>
                  <a:srgbClr val="000000"/>
                </a:solidFill>
                <a:latin typeface="Arial Narrow" panose="020B0606020202030204" pitchFamily="34" charset="0"/>
                <a:cs typeface="Calibri" pitchFamily="34" charset="0"/>
              </a:rPr>
              <a:t>C</a:t>
            </a:r>
          </a:p>
        </p:txBody>
      </p:sp>
      <p:sp>
        <p:nvSpPr>
          <p:cNvPr id="83" name="Line 38"/>
          <p:cNvSpPr>
            <a:spLocks noChangeShapeType="1"/>
          </p:cNvSpPr>
          <p:nvPr/>
        </p:nvSpPr>
        <p:spPr bwMode="auto">
          <a:xfrm>
            <a:off x="3632317" y="5633517"/>
            <a:ext cx="0" cy="38100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84" name="Text Box 39"/>
          <p:cNvSpPr txBox="1">
            <a:spLocks noChangeArrowheads="1"/>
          </p:cNvSpPr>
          <p:nvPr/>
        </p:nvSpPr>
        <p:spPr bwMode="auto">
          <a:xfrm>
            <a:off x="2954647" y="5271570"/>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5</a:t>
            </a:r>
          </a:p>
        </p:txBody>
      </p:sp>
      <p:sp>
        <p:nvSpPr>
          <p:cNvPr id="85" name="Line 40"/>
          <p:cNvSpPr>
            <a:spLocks noChangeShapeType="1"/>
          </p:cNvSpPr>
          <p:nvPr/>
        </p:nvSpPr>
        <p:spPr bwMode="auto">
          <a:xfrm>
            <a:off x="3835618" y="5419205"/>
            <a:ext cx="0" cy="38100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86" name="Text Box 41"/>
          <p:cNvSpPr txBox="1">
            <a:spLocks noChangeArrowheads="1"/>
          </p:cNvSpPr>
          <p:nvPr/>
        </p:nvSpPr>
        <p:spPr bwMode="auto">
          <a:xfrm>
            <a:off x="3695851" y="5730355"/>
            <a:ext cx="832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0000"/>
                </a:solidFill>
                <a:latin typeface="Arial Narrow" panose="020B0606020202030204" pitchFamily="34" charset="0"/>
                <a:cs typeface="Calibri" pitchFamily="34" charset="0"/>
              </a:rPr>
              <a:t>CH</a:t>
            </a:r>
            <a:r>
              <a:rPr lang="fr-FR" b="1" baseline="-25000" dirty="0" smtClean="0">
                <a:solidFill>
                  <a:srgbClr val="000000"/>
                </a:solidFill>
                <a:latin typeface="Arial Narrow" panose="020B0606020202030204" pitchFamily="34" charset="0"/>
                <a:cs typeface="Calibri" pitchFamily="34" charset="0"/>
              </a:rPr>
              <a:t>2</a:t>
            </a:r>
            <a:r>
              <a:rPr lang="fr-FR" b="1" dirty="0" smtClean="0">
                <a:solidFill>
                  <a:srgbClr val="000000"/>
                </a:solidFill>
                <a:latin typeface="Arial Narrow" panose="020B0606020202030204" pitchFamily="34" charset="0"/>
                <a:cs typeface="Calibri" pitchFamily="34" charset="0"/>
              </a:rPr>
              <a:t>OH</a:t>
            </a:r>
          </a:p>
        </p:txBody>
      </p:sp>
      <p:sp>
        <p:nvSpPr>
          <p:cNvPr id="87" name="Text Box 42"/>
          <p:cNvSpPr txBox="1">
            <a:spLocks noChangeArrowheads="1"/>
          </p:cNvSpPr>
          <p:nvPr/>
        </p:nvSpPr>
        <p:spPr bwMode="auto">
          <a:xfrm>
            <a:off x="3732556" y="5931970"/>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1</a:t>
            </a:r>
          </a:p>
        </p:txBody>
      </p:sp>
      <p:sp>
        <p:nvSpPr>
          <p:cNvPr id="71" name="Line 44"/>
          <p:cNvSpPr>
            <a:spLocks noChangeShapeType="1"/>
          </p:cNvSpPr>
          <p:nvPr/>
        </p:nvSpPr>
        <p:spPr bwMode="auto">
          <a:xfrm>
            <a:off x="3822700" y="4835004"/>
            <a:ext cx="0" cy="53975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90" name="Text Box 47"/>
          <p:cNvSpPr txBox="1">
            <a:spLocks noChangeArrowheads="1"/>
          </p:cNvSpPr>
          <p:nvPr/>
        </p:nvSpPr>
        <p:spPr bwMode="auto">
          <a:xfrm>
            <a:off x="3662363" y="4520679"/>
            <a:ext cx="340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a:solidFill>
                  <a:srgbClr val="000000"/>
                </a:solidFill>
                <a:latin typeface="Arial Narrow" panose="020B0606020202030204" pitchFamily="34" charset="0"/>
                <a:cs typeface="Calibri" pitchFamily="34" charset="0"/>
              </a:rPr>
              <a:t>O</a:t>
            </a:r>
          </a:p>
        </p:txBody>
      </p:sp>
      <p:grpSp>
        <p:nvGrpSpPr>
          <p:cNvPr id="91" name="Group 48"/>
          <p:cNvGrpSpPr>
            <a:grpSpLocks/>
          </p:cNvGrpSpPr>
          <p:nvPr/>
        </p:nvGrpSpPr>
        <p:grpSpPr bwMode="auto">
          <a:xfrm>
            <a:off x="4371979" y="4095229"/>
            <a:ext cx="1607610" cy="1200150"/>
            <a:chOff x="2544" y="2832"/>
            <a:chExt cx="1139" cy="756"/>
          </a:xfrm>
        </p:grpSpPr>
        <p:sp>
          <p:nvSpPr>
            <p:cNvPr id="92" name="Text Box 49"/>
            <p:cNvSpPr txBox="1">
              <a:spLocks noChangeArrowheads="1"/>
            </p:cNvSpPr>
            <p:nvPr/>
          </p:nvSpPr>
          <p:spPr bwMode="auto">
            <a:xfrm>
              <a:off x="2916" y="2832"/>
              <a:ext cx="767"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r>
                <a:rPr lang="fr-FR" sz="2400" b="1" dirty="0" smtClean="0">
                  <a:solidFill>
                    <a:srgbClr val="990099"/>
                  </a:solidFill>
                  <a:latin typeface="Symbol" panose="05050102010706020507" pitchFamily="18" charset="2"/>
                  <a:cs typeface="Arial" charset="0"/>
                </a:rPr>
                <a:t>a</a:t>
              </a:r>
            </a:p>
            <a:p>
              <a:pPr algn="ctr" fontAlgn="base">
                <a:spcBef>
                  <a:spcPct val="0"/>
                </a:spcBef>
                <a:spcAft>
                  <a:spcPct val="0"/>
                </a:spcAft>
                <a:defRPr/>
              </a:pPr>
              <a:r>
                <a:rPr lang="fr-FR" sz="2400" b="1" dirty="0" smtClean="0">
                  <a:solidFill>
                    <a:srgbClr val="990099"/>
                  </a:solidFill>
                  <a:latin typeface="Arial Narrow" panose="020B0606020202030204" pitchFamily="34" charset="0"/>
                  <a:cs typeface="Arial" charset="0"/>
                </a:rPr>
                <a:t>(1 </a:t>
              </a:r>
              <a:r>
                <a:rPr lang="fr-FR" sz="2400" b="1" dirty="0" smtClean="0">
                  <a:solidFill>
                    <a:srgbClr val="990099"/>
                  </a:solidFill>
                  <a:latin typeface="Arial Narrow" panose="020B0606020202030204" pitchFamily="34" charset="0"/>
                  <a:cs typeface="Arial" charset="0"/>
                  <a:sym typeface="Monotype Sorts" pitchFamily="2" charset="2"/>
                </a:rPr>
                <a:t>→ </a:t>
              </a:r>
              <a:r>
                <a:rPr lang="fr-FR" sz="2400" b="1" dirty="0" smtClean="0">
                  <a:solidFill>
                    <a:srgbClr val="990099"/>
                  </a:solidFill>
                  <a:latin typeface="Arial Narrow" panose="020B0606020202030204" pitchFamily="34" charset="0"/>
                  <a:cs typeface="Arial" charset="0"/>
                </a:rPr>
                <a:t>2)</a:t>
              </a:r>
            </a:p>
            <a:p>
              <a:pPr algn="ctr" fontAlgn="base">
                <a:spcBef>
                  <a:spcPct val="0"/>
                </a:spcBef>
                <a:spcAft>
                  <a:spcPct val="0"/>
                </a:spcAft>
                <a:defRPr/>
              </a:pPr>
              <a:r>
                <a:rPr lang="fr-FR" sz="2400" b="1" dirty="0" smtClean="0">
                  <a:solidFill>
                    <a:srgbClr val="990099"/>
                  </a:solidFill>
                  <a:latin typeface="Symbol" panose="05050102010706020507" pitchFamily="18" charset="2"/>
                  <a:cs typeface="Arial" charset="0"/>
                </a:rPr>
                <a:t>b</a:t>
              </a:r>
            </a:p>
          </p:txBody>
        </p:sp>
        <p:sp>
          <p:nvSpPr>
            <p:cNvPr id="93" name="Line 50"/>
            <p:cNvSpPr>
              <a:spLocks noChangeShapeType="1"/>
            </p:cNvSpPr>
            <p:nvPr/>
          </p:nvSpPr>
          <p:spPr bwMode="auto">
            <a:xfrm flipH="1">
              <a:off x="2544" y="3216"/>
              <a:ext cx="336" cy="0"/>
            </a:xfrm>
            <a:prstGeom prst="line">
              <a:avLst/>
            </a:prstGeom>
            <a:noFill/>
            <a:ln w="38100">
              <a:solidFill>
                <a:srgbClr val="990099"/>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nvGrpSpPr>
          <p:cNvPr id="94" name="Group 51"/>
          <p:cNvGrpSpPr>
            <a:grpSpLocks/>
          </p:cNvGrpSpPr>
          <p:nvPr/>
        </p:nvGrpSpPr>
        <p:grpSpPr bwMode="auto">
          <a:xfrm>
            <a:off x="5978529" y="4461947"/>
            <a:ext cx="2786041" cy="461963"/>
            <a:chOff x="3600" y="2871"/>
            <a:chExt cx="1974" cy="291"/>
          </a:xfrm>
        </p:grpSpPr>
        <p:sp>
          <p:nvSpPr>
            <p:cNvPr id="95" name="Text Box 52"/>
            <p:cNvSpPr txBox="1">
              <a:spLocks noChangeArrowheads="1"/>
            </p:cNvSpPr>
            <p:nvPr/>
          </p:nvSpPr>
          <p:spPr bwMode="auto">
            <a:xfrm>
              <a:off x="4033" y="2871"/>
              <a:ext cx="154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b="1" smtClean="0">
                  <a:solidFill>
                    <a:srgbClr val="990099"/>
                  </a:solidFill>
                  <a:latin typeface="Arial Narrow" panose="020B0606020202030204" pitchFamily="34" charset="0"/>
                  <a:cs typeface="Arial" charset="0"/>
                </a:rPr>
                <a:t>«non-réducteur»</a:t>
              </a:r>
            </a:p>
          </p:txBody>
        </p:sp>
        <p:sp>
          <p:nvSpPr>
            <p:cNvPr id="96" name="Line 53"/>
            <p:cNvSpPr>
              <a:spLocks noChangeShapeType="1"/>
            </p:cNvSpPr>
            <p:nvPr/>
          </p:nvSpPr>
          <p:spPr bwMode="auto">
            <a:xfrm>
              <a:off x="3600" y="3024"/>
              <a:ext cx="384" cy="0"/>
            </a:xfrm>
            <a:prstGeom prst="line">
              <a:avLst/>
            </a:prstGeom>
            <a:noFill/>
            <a:ln w="38100">
              <a:solidFill>
                <a:srgbClr val="990099"/>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nvGrpSpPr>
          <p:cNvPr id="97" name="Groupe 78"/>
          <p:cNvGrpSpPr>
            <a:grpSpLocks/>
          </p:cNvGrpSpPr>
          <p:nvPr/>
        </p:nvGrpSpPr>
        <p:grpSpPr bwMode="auto">
          <a:xfrm>
            <a:off x="2159002" y="3164958"/>
            <a:ext cx="1651000" cy="1414463"/>
            <a:chOff x="2428406" y="3086324"/>
            <a:chExt cx="1857838" cy="1414246"/>
          </a:xfrm>
        </p:grpSpPr>
        <p:sp>
          <p:nvSpPr>
            <p:cNvPr id="98" name="Line 160"/>
            <p:cNvSpPr>
              <a:spLocks noChangeShapeType="1"/>
            </p:cNvSpPr>
            <p:nvPr/>
          </p:nvSpPr>
          <p:spPr bwMode="auto">
            <a:xfrm flipH="1">
              <a:off x="2723160" y="4194229"/>
              <a:ext cx="335840" cy="1142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00" name="Line 55"/>
            <p:cNvSpPr>
              <a:spLocks noChangeShapeType="1"/>
            </p:cNvSpPr>
            <p:nvPr/>
          </p:nvSpPr>
          <p:spPr bwMode="auto">
            <a:xfrm>
              <a:off x="2655277" y="3529169"/>
              <a:ext cx="335840" cy="6872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101" name="Line 56"/>
            <p:cNvSpPr>
              <a:spLocks noChangeShapeType="1"/>
            </p:cNvSpPr>
            <p:nvPr/>
          </p:nvSpPr>
          <p:spPr bwMode="auto">
            <a:xfrm>
              <a:off x="2655277" y="3529169"/>
              <a:ext cx="446596" cy="2285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02" name="Line 57"/>
            <p:cNvSpPr>
              <a:spLocks noChangeShapeType="1"/>
            </p:cNvSpPr>
            <p:nvPr/>
          </p:nvSpPr>
          <p:spPr bwMode="auto">
            <a:xfrm flipV="1">
              <a:off x="2991117" y="3987886"/>
              <a:ext cx="669893" cy="2285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03" name="Line 58"/>
            <p:cNvSpPr>
              <a:spLocks noChangeShapeType="1"/>
            </p:cNvSpPr>
            <p:nvPr/>
          </p:nvSpPr>
          <p:spPr bwMode="auto">
            <a:xfrm flipV="1">
              <a:off x="3094727" y="3529169"/>
              <a:ext cx="782436" cy="2285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04" name="Line 59"/>
            <p:cNvSpPr>
              <a:spLocks noChangeShapeType="1"/>
            </p:cNvSpPr>
            <p:nvPr/>
          </p:nvSpPr>
          <p:spPr bwMode="auto">
            <a:xfrm>
              <a:off x="3884308" y="3529169"/>
              <a:ext cx="334053" cy="6872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05" name="Line 60"/>
            <p:cNvSpPr>
              <a:spLocks noChangeShapeType="1"/>
            </p:cNvSpPr>
            <p:nvPr/>
          </p:nvSpPr>
          <p:spPr bwMode="auto">
            <a:xfrm flipH="1" flipV="1">
              <a:off x="3661010" y="3987886"/>
              <a:ext cx="557351" cy="2285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grpSp>
          <p:nvGrpSpPr>
            <p:cNvPr id="106" name="Group 150"/>
            <p:cNvGrpSpPr>
              <a:grpSpLocks/>
            </p:cNvGrpSpPr>
            <p:nvPr/>
          </p:nvGrpSpPr>
          <p:grpSpPr bwMode="auto">
            <a:xfrm>
              <a:off x="3671427" y="3362573"/>
              <a:ext cx="382588" cy="369888"/>
              <a:chOff x="1887" y="2206"/>
              <a:chExt cx="241" cy="233"/>
            </a:xfrm>
          </p:grpSpPr>
          <p:sp>
            <p:nvSpPr>
              <p:cNvPr id="117" name="Rectangle 62"/>
              <p:cNvSpPr>
                <a:spLocks noChangeArrowheads="1"/>
              </p:cNvSpPr>
              <p:nvPr/>
            </p:nvSpPr>
            <p:spPr bwMode="auto">
              <a:xfrm>
                <a:off x="1946" y="2259"/>
                <a:ext cx="10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Arial" charset="0"/>
                </a:endParaRPr>
              </a:p>
            </p:txBody>
          </p:sp>
          <p:sp>
            <p:nvSpPr>
              <p:cNvPr id="118" name="Text Box 63"/>
              <p:cNvSpPr txBox="1">
                <a:spLocks noChangeArrowheads="1"/>
              </p:cNvSpPr>
              <p:nvPr/>
            </p:nvSpPr>
            <p:spPr bwMode="auto">
              <a:xfrm>
                <a:off x="1887" y="2206"/>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a:solidFill>
                      <a:srgbClr val="000000"/>
                    </a:solidFill>
                    <a:latin typeface="Arial Narrow" panose="020B0606020202030204" pitchFamily="34" charset="0"/>
                    <a:cs typeface="Calibri" pitchFamily="34" charset="0"/>
                  </a:rPr>
                  <a:t>O</a:t>
                </a:r>
              </a:p>
            </p:txBody>
          </p:sp>
        </p:grpSp>
        <p:sp>
          <p:nvSpPr>
            <p:cNvPr id="107" name="Text Box 166"/>
            <p:cNvSpPr txBox="1">
              <a:spLocks noChangeArrowheads="1"/>
            </p:cNvSpPr>
            <p:nvPr/>
          </p:nvSpPr>
          <p:spPr bwMode="auto">
            <a:xfrm>
              <a:off x="2900011" y="3932332"/>
              <a:ext cx="299797" cy="3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3</a:t>
              </a:r>
            </a:p>
          </p:txBody>
        </p:sp>
        <p:sp>
          <p:nvSpPr>
            <p:cNvPr id="108" name="Text Box 167"/>
            <p:cNvSpPr txBox="1">
              <a:spLocks noChangeArrowheads="1"/>
            </p:cNvSpPr>
            <p:nvPr/>
          </p:nvSpPr>
          <p:spPr bwMode="auto">
            <a:xfrm>
              <a:off x="2428406" y="3308540"/>
              <a:ext cx="299797" cy="3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4</a:t>
              </a:r>
            </a:p>
          </p:txBody>
        </p:sp>
        <p:sp>
          <p:nvSpPr>
            <p:cNvPr id="109" name="Text Box 168"/>
            <p:cNvSpPr txBox="1">
              <a:spLocks noChangeArrowheads="1"/>
            </p:cNvSpPr>
            <p:nvPr/>
          </p:nvSpPr>
          <p:spPr bwMode="auto">
            <a:xfrm>
              <a:off x="3028631" y="3678371"/>
              <a:ext cx="299797" cy="3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5</a:t>
              </a:r>
            </a:p>
          </p:txBody>
        </p:sp>
        <p:sp>
          <p:nvSpPr>
            <p:cNvPr id="110" name="Text Box 165"/>
            <p:cNvSpPr txBox="1">
              <a:spLocks noChangeArrowheads="1"/>
            </p:cNvSpPr>
            <p:nvPr/>
          </p:nvSpPr>
          <p:spPr bwMode="auto">
            <a:xfrm>
              <a:off x="3448431" y="3962490"/>
              <a:ext cx="299797" cy="3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2</a:t>
              </a:r>
            </a:p>
          </p:txBody>
        </p:sp>
        <p:sp>
          <p:nvSpPr>
            <p:cNvPr id="111" name="Line 162"/>
            <p:cNvSpPr>
              <a:spLocks noChangeShapeType="1"/>
            </p:cNvSpPr>
            <p:nvPr/>
          </p:nvSpPr>
          <p:spPr bwMode="auto">
            <a:xfrm>
              <a:off x="4225507" y="4208515"/>
              <a:ext cx="60737" cy="2920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12" name="Line 161"/>
            <p:cNvSpPr>
              <a:spLocks noChangeShapeType="1"/>
            </p:cNvSpPr>
            <p:nvPr/>
          </p:nvSpPr>
          <p:spPr bwMode="auto">
            <a:xfrm>
              <a:off x="3673515" y="3978362"/>
              <a:ext cx="110756" cy="2301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13" name="Line 159"/>
            <p:cNvSpPr>
              <a:spLocks noChangeShapeType="1"/>
            </p:cNvSpPr>
            <p:nvPr/>
          </p:nvSpPr>
          <p:spPr bwMode="auto">
            <a:xfrm flipH="1" flipV="1">
              <a:off x="3019699" y="3521232"/>
              <a:ext cx="110756" cy="2285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114" name="ZoneTexte 71"/>
            <p:cNvSpPr txBox="1">
              <a:spLocks noChangeArrowheads="1"/>
            </p:cNvSpPr>
            <p:nvPr/>
          </p:nvSpPr>
          <p:spPr bwMode="auto">
            <a:xfrm>
              <a:off x="2835701" y="3254573"/>
              <a:ext cx="936547" cy="36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a:solidFill>
                    <a:srgbClr val="000000"/>
                  </a:solidFill>
                  <a:latin typeface="Arial Narrow" panose="020B0606020202030204" pitchFamily="34" charset="0"/>
                  <a:cs typeface="Calibri" pitchFamily="34" charset="0"/>
                </a:rPr>
                <a:t>CH</a:t>
              </a:r>
              <a:r>
                <a:rPr lang="fr-FR" b="1" baseline="-25000" dirty="0">
                  <a:solidFill>
                    <a:srgbClr val="000000"/>
                  </a:solidFill>
                  <a:latin typeface="Arial Narrow" panose="020B0606020202030204" pitchFamily="34" charset="0"/>
                  <a:cs typeface="Calibri" pitchFamily="34" charset="0"/>
                </a:rPr>
                <a:t>2</a:t>
              </a:r>
              <a:r>
                <a:rPr lang="fr-FR" b="1" dirty="0">
                  <a:solidFill>
                    <a:srgbClr val="000000"/>
                  </a:solidFill>
                  <a:latin typeface="Arial Narrow" panose="020B0606020202030204" pitchFamily="34" charset="0"/>
                  <a:cs typeface="Calibri" pitchFamily="34" charset="0"/>
                </a:rPr>
                <a:t>OH</a:t>
              </a:r>
            </a:p>
          </p:txBody>
        </p:sp>
        <p:sp>
          <p:nvSpPr>
            <p:cNvPr id="115" name="Line 163"/>
            <p:cNvSpPr>
              <a:spLocks noChangeShapeType="1"/>
            </p:cNvSpPr>
            <p:nvPr/>
          </p:nvSpPr>
          <p:spPr bwMode="auto">
            <a:xfrm flipH="1">
              <a:off x="2442697" y="3541867"/>
              <a:ext cx="223298" cy="1142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116" name="ZoneTexte 77"/>
            <p:cNvSpPr txBox="1">
              <a:spLocks noChangeArrowheads="1"/>
            </p:cNvSpPr>
            <p:nvPr/>
          </p:nvSpPr>
          <p:spPr bwMode="auto">
            <a:xfrm>
              <a:off x="2860711" y="3086324"/>
              <a:ext cx="299797" cy="3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FF0000"/>
                  </a:solidFill>
                  <a:latin typeface="Arial Narrow" panose="020B0606020202030204" pitchFamily="34" charset="0"/>
                  <a:cs typeface="Arial" charset="0"/>
                </a:rPr>
                <a:t>6</a:t>
              </a:r>
            </a:p>
          </p:txBody>
        </p:sp>
      </p:gr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409" y="2321868"/>
            <a:ext cx="2862982" cy="214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Line 24"/>
          <p:cNvSpPr>
            <a:spLocks noChangeShapeType="1"/>
          </p:cNvSpPr>
          <p:nvPr/>
        </p:nvSpPr>
        <p:spPr bwMode="auto">
          <a:xfrm flipH="1">
            <a:off x="2997199" y="2276872"/>
            <a:ext cx="257175" cy="983332"/>
          </a:xfrm>
          <a:prstGeom prst="line">
            <a:avLst/>
          </a:prstGeom>
          <a:noFill/>
          <a:ln w="38100">
            <a:solidFill>
              <a:srgbClr val="C0504D"/>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58" name="Line 28"/>
          <p:cNvSpPr>
            <a:spLocks noChangeShapeType="1"/>
          </p:cNvSpPr>
          <p:nvPr/>
        </p:nvSpPr>
        <p:spPr bwMode="auto">
          <a:xfrm flipH="1">
            <a:off x="4100354" y="2131228"/>
            <a:ext cx="1874997" cy="2559314"/>
          </a:xfrm>
          <a:prstGeom prst="line">
            <a:avLst/>
          </a:prstGeom>
          <a:noFill/>
          <a:ln w="38100">
            <a:solidFill>
              <a:srgbClr val="C0504D"/>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2" name="ZoneTexte 1"/>
          <p:cNvSpPr txBox="1"/>
          <p:nvPr/>
        </p:nvSpPr>
        <p:spPr>
          <a:xfrm>
            <a:off x="557932" y="2407998"/>
            <a:ext cx="1880258" cy="461665"/>
          </a:xfrm>
          <a:prstGeom prst="rect">
            <a:avLst/>
          </a:prstGeom>
          <a:noFill/>
        </p:spPr>
        <p:txBody>
          <a:bodyPr wrap="none" rtlCol="0">
            <a:spAutoFit/>
          </a:bodyPr>
          <a:lstStyle/>
          <a:p>
            <a:r>
              <a:rPr lang="fr-FR" sz="2400" b="1" dirty="0" smtClean="0">
                <a:latin typeface="Arial Narrow" panose="020B0606020202030204" pitchFamily="34" charset="0"/>
                <a:cs typeface="Calibri" pitchFamily="34" charset="0"/>
              </a:rPr>
              <a:t>Sucre végétal</a:t>
            </a:r>
            <a:endParaRPr lang="fr-FR" sz="2400" b="1" dirty="0">
              <a:latin typeface="Arial Narrow" panose="020B0606020202030204" pitchFamily="34" charset="0"/>
              <a:cs typeface="Calibri" pitchFamily="34" charset="0"/>
            </a:endParaRPr>
          </a:p>
        </p:txBody>
      </p:sp>
      <p:sp>
        <p:nvSpPr>
          <p:cNvPr id="67" name="Text Box 4"/>
          <p:cNvSpPr txBox="1">
            <a:spLocks noChangeArrowheads="1"/>
          </p:cNvSpPr>
          <p:nvPr/>
        </p:nvSpPr>
        <p:spPr bwMode="auto">
          <a:xfrm>
            <a:off x="823202" y="1731118"/>
            <a:ext cx="64812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00"/>
                </a:solidFill>
                <a:latin typeface="Arial Narrow" panose="020B0606020202030204" pitchFamily="34" charset="0"/>
                <a:cs typeface="Calibri" pitchFamily="34" charset="0"/>
              </a:rPr>
              <a:t>Saccharose : </a:t>
            </a:r>
            <a:r>
              <a:rPr lang="fr-FR" sz="2000" b="1" dirty="0" smtClean="0">
                <a:solidFill>
                  <a:srgbClr val="000000"/>
                </a:solidFill>
                <a:latin typeface="Symbol" panose="05050102010706020507" pitchFamily="18" charset="2"/>
                <a:cs typeface="Calibri" pitchFamily="34" charset="0"/>
              </a:rPr>
              <a:t>a</a:t>
            </a:r>
            <a:r>
              <a:rPr lang="fr-FR" sz="2000" b="1" dirty="0" smtClean="0">
                <a:solidFill>
                  <a:srgbClr val="000000"/>
                </a:solidFill>
                <a:latin typeface="Arial Narrow" panose="020B0606020202030204" pitchFamily="34" charset="0"/>
                <a:cs typeface="Calibri" pitchFamily="34" charset="0"/>
              </a:rPr>
              <a:t>-D-</a:t>
            </a:r>
            <a:r>
              <a:rPr lang="fr-FR" sz="2000" b="1" dirty="0" err="1" smtClean="0">
                <a:solidFill>
                  <a:srgbClr val="000000"/>
                </a:solidFill>
                <a:latin typeface="Arial Narrow" panose="020B0606020202030204" pitchFamily="34" charset="0"/>
                <a:cs typeface="Calibri" pitchFamily="34" charset="0"/>
              </a:rPr>
              <a:t>glucopyranosyl</a:t>
            </a:r>
            <a:r>
              <a:rPr lang="fr-FR" sz="2000" b="1" dirty="0" smtClean="0">
                <a:solidFill>
                  <a:srgbClr val="000000"/>
                </a:solidFill>
                <a:latin typeface="Arial Narrow" panose="020B0606020202030204" pitchFamily="34" charset="0"/>
                <a:cs typeface="Calibri" pitchFamily="34" charset="0"/>
              </a:rPr>
              <a:t> </a:t>
            </a:r>
            <a:r>
              <a:rPr lang="fr-FR" sz="2000" b="1" dirty="0">
                <a:solidFill>
                  <a:srgbClr val="000000"/>
                </a:solidFill>
                <a:latin typeface="Arial Narrow" panose="020B0606020202030204" pitchFamily="34" charset="0"/>
                <a:cs typeface="Calibri" pitchFamily="34" charset="0"/>
              </a:rPr>
              <a:t>(1 </a:t>
            </a:r>
            <a:r>
              <a:rPr lang="fr-FR" sz="2000" b="1" dirty="0">
                <a:solidFill>
                  <a:srgbClr val="000000"/>
                </a:solidFill>
                <a:latin typeface="Arial Narrow" panose="020B0606020202030204" pitchFamily="34" charset="0"/>
                <a:cs typeface="Calibri" pitchFamily="34" charset="0"/>
                <a:sym typeface="Monotype Sorts" pitchFamily="2" charset="2"/>
              </a:rPr>
              <a:t>→ </a:t>
            </a:r>
            <a:r>
              <a:rPr lang="fr-FR" sz="2000" b="1" dirty="0">
                <a:solidFill>
                  <a:srgbClr val="000000"/>
                </a:solidFill>
                <a:latin typeface="Arial Narrow" panose="020B0606020202030204" pitchFamily="34" charset="0"/>
                <a:cs typeface="Calibri" pitchFamily="34" charset="0"/>
              </a:rPr>
              <a:t>2)-</a:t>
            </a:r>
            <a:r>
              <a:rPr lang="fr-FR" sz="2000" b="1" dirty="0">
                <a:solidFill>
                  <a:srgbClr val="000000"/>
                </a:solidFill>
                <a:latin typeface="Symbol" panose="05050102010706020507" pitchFamily="18" charset="2"/>
                <a:cs typeface="Calibri" pitchFamily="34" charset="0"/>
              </a:rPr>
              <a:t>b</a:t>
            </a:r>
            <a:r>
              <a:rPr lang="fr-FR" sz="2000" b="1" dirty="0">
                <a:solidFill>
                  <a:srgbClr val="000000"/>
                </a:solidFill>
                <a:latin typeface="Arial Narrow" panose="020B0606020202030204" pitchFamily="34" charset="0"/>
                <a:cs typeface="Calibri" pitchFamily="34" charset="0"/>
              </a:rPr>
              <a:t>-D-</a:t>
            </a:r>
            <a:r>
              <a:rPr lang="fr-FR" sz="2000" b="1" dirty="0" err="1">
                <a:solidFill>
                  <a:srgbClr val="000000"/>
                </a:solidFill>
                <a:latin typeface="Arial Narrow" panose="020B0606020202030204" pitchFamily="34" charset="0"/>
                <a:cs typeface="Calibri" pitchFamily="34" charset="0"/>
              </a:rPr>
              <a:t>fructofuranoside</a:t>
            </a:r>
            <a:endParaRPr lang="fr-FR" sz="2000" b="1" dirty="0">
              <a:solidFill>
                <a:srgbClr val="000000"/>
              </a:solidFill>
              <a:latin typeface="Arial Narrow" panose="020B0606020202030204" pitchFamily="34" charset="0"/>
              <a:cs typeface="Calibri" pitchFamily="34" charset="0"/>
            </a:endParaRPr>
          </a:p>
        </p:txBody>
      </p:sp>
      <p:sp>
        <p:nvSpPr>
          <p:cNvPr id="62" name="Forme libre 61"/>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8" name="Triangle isocèle 67"/>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69" name="Triangle isocèle 68"/>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70" name="Image 69"/>
          <p:cNvPicPr>
            <a:picLocks noChangeAspect="1"/>
          </p:cNvPicPr>
          <p:nvPr/>
        </p:nvPicPr>
        <p:blipFill>
          <a:blip r:embed="rId3" cstate="print"/>
          <a:stretch>
            <a:fillRect/>
          </a:stretch>
        </p:blipFill>
        <p:spPr>
          <a:xfrm>
            <a:off x="7680192" y="133387"/>
            <a:ext cx="1122991" cy="687247"/>
          </a:xfrm>
          <a:prstGeom prst="rect">
            <a:avLst/>
          </a:prstGeom>
        </p:spPr>
      </p:pic>
      <p:sp>
        <p:nvSpPr>
          <p:cNvPr id="73"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75" name="Text Box 2"/>
          <p:cNvSpPr txBox="1">
            <a:spLocks noChangeArrowheads="1"/>
          </p:cNvSpPr>
          <p:nvPr/>
        </p:nvSpPr>
        <p:spPr bwMode="auto">
          <a:xfrm>
            <a:off x="21679" y="496335"/>
            <a:ext cx="47708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G. Exemples </a:t>
            </a:r>
            <a:r>
              <a:rPr lang="fr-FR" dirty="0">
                <a:solidFill>
                  <a:srgbClr val="C0504D"/>
                </a:solidFill>
                <a:latin typeface="Arial Narrow" panose="020B0606020202030204" pitchFamily="34" charset="0"/>
                <a:cs typeface="Calibri" pitchFamily="34" charset="0"/>
              </a:rPr>
              <a:t>de diholosides </a:t>
            </a:r>
            <a:r>
              <a:rPr lang="fr-FR" dirty="0" smtClean="0">
                <a:solidFill>
                  <a:srgbClr val="C0504D"/>
                </a:solidFill>
                <a:latin typeface="Arial Narrow" panose="020B0606020202030204" pitchFamily="34" charset="0"/>
                <a:cs typeface="Calibri" pitchFamily="34" charset="0"/>
              </a:rPr>
              <a:t>naturels</a:t>
            </a:r>
            <a:endParaRPr lang="fr-FR" dirty="0">
              <a:solidFill>
                <a:srgbClr val="C0504D"/>
              </a:solidFill>
              <a:latin typeface="Arial Narrow" panose="020B0606020202030204" pitchFamily="34" charset="0"/>
              <a:cs typeface="Calibri" pitchFamily="34" charset="0"/>
            </a:endParaRPr>
          </a:p>
        </p:txBody>
      </p:sp>
      <p:pic>
        <p:nvPicPr>
          <p:cNvPr id="99" name="Picture 17" descr="j04326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8254" y="6196438"/>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5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ppt_w/2"/>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ppt_w</p:attrName>
                                        </p:attrNameLst>
                                      </p:cBhvr>
                                      <p:tavLst>
                                        <p:tav tm="0">
                                          <p:val>
                                            <p:fltVal val="0"/>
                                          </p:val>
                                        </p:tav>
                                        <p:tav tm="100000">
                                          <p:val>
                                            <p:strVal val="#ppt_w"/>
                                          </p:val>
                                        </p:tav>
                                      </p:tavLst>
                                    </p:anim>
                                    <p:anim calcmode="lin" valueType="num">
                                      <p:cBhvr>
                                        <p:cTn id="10" dur="500" fill="hold"/>
                                        <p:tgtEl>
                                          <p:spTgt spid="9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p:cTn id="15" dur="500" fill="hold"/>
                                        <p:tgtEl>
                                          <p:spTgt spid="94"/>
                                        </p:tgtEl>
                                        <p:attrNameLst>
                                          <p:attrName>ppt_x</p:attrName>
                                        </p:attrNameLst>
                                      </p:cBhvr>
                                      <p:tavLst>
                                        <p:tav tm="0">
                                          <p:val>
                                            <p:strVal val="#ppt_x-#ppt_w/2"/>
                                          </p:val>
                                        </p:tav>
                                        <p:tav tm="100000">
                                          <p:val>
                                            <p:strVal val="#ppt_x"/>
                                          </p:val>
                                        </p:tav>
                                      </p:tavLst>
                                    </p:anim>
                                    <p:anim calcmode="lin" valueType="num">
                                      <p:cBhvr>
                                        <p:cTn id="16" dur="500" fill="hold"/>
                                        <p:tgtEl>
                                          <p:spTgt spid="94"/>
                                        </p:tgtEl>
                                        <p:attrNameLst>
                                          <p:attrName>ppt_y</p:attrName>
                                        </p:attrNameLst>
                                      </p:cBhvr>
                                      <p:tavLst>
                                        <p:tav tm="0">
                                          <p:val>
                                            <p:strVal val="#ppt_y"/>
                                          </p:val>
                                        </p:tav>
                                        <p:tav tm="100000">
                                          <p:val>
                                            <p:strVal val="#ppt_y"/>
                                          </p:val>
                                        </p:tav>
                                      </p:tavLst>
                                    </p:anim>
                                    <p:anim calcmode="lin" valueType="num">
                                      <p:cBhvr>
                                        <p:cTn id="17" dur="500" fill="hold"/>
                                        <p:tgtEl>
                                          <p:spTgt spid="94"/>
                                        </p:tgtEl>
                                        <p:attrNameLst>
                                          <p:attrName>ppt_w</p:attrName>
                                        </p:attrNameLst>
                                      </p:cBhvr>
                                      <p:tavLst>
                                        <p:tav tm="0">
                                          <p:val>
                                            <p:fltVal val="0"/>
                                          </p:val>
                                        </p:tav>
                                        <p:tav tm="100000">
                                          <p:val>
                                            <p:strVal val="#ppt_w"/>
                                          </p:val>
                                        </p:tav>
                                      </p:tavLst>
                                    </p:anim>
                                    <p:anim calcmode="lin" valueType="num">
                                      <p:cBhvr>
                                        <p:cTn id="18" dur="500" fill="hold"/>
                                        <p:tgtEl>
                                          <p:spTgt spid="9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725" y="1528331"/>
            <a:ext cx="7978585" cy="4708981"/>
          </a:xfrm>
          <a:prstGeom prst="rect">
            <a:avLst/>
          </a:prstGeom>
        </p:spPr>
        <p:txBody>
          <a:bodyPr wrap="square">
            <a:spAutoFit/>
          </a:bodyPr>
          <a:lstStyle/>
          <a:p>
            <a:pPr fontAlgn="base">
              <a:spcBef>
                <a:spcPct val="50000"/>
              </a:spcBef>
              <a:spcAft>
                <a:spcPct val="0"/>
              </a:spcAft>
              <a:defRPr/>
            </a:pPr>
            <a:r>
              <a:rPr lang="fr-FR" sz="2400" dirty="0">
                <a:solidFill>
                  <a:srgbClr val="000000"/>
                </a:solidFill>
                <a:latin typeface="Arial Narrow" panose="020B0606020202030204" pitchFamily="34" charset="0"/>
                <a:cs typeface="Calibri" pitchFamily="34" charset="0"/>
              </a:rPr>
              <a:t>En fonction de leur taille on les classe: </a:t>
            </a:r>
          </a:p>
          <a:p>
            <a:pPr fontAlgn="base">
              <a:spcBef>
                <a:spcPct val="50000"/>
              </a:spcBef>
              <a:spcAft>
                <a:spcPct val="0"/>
              </a:spcAft>
              <a:defRPr/>
            </a:pPr>
            <a:r>
              <a:rPr lang="fr-FR" sz="2400" dirty="0">
                <a:solidFill>
                  <a:srgbClr val="000000"/>
                </a:solidFill>
                <a:latin typeface="Arial Narrow" panose="020B0606020202030204" pitchFamily="34" charset="0"/>
                <a:cs typeface="Calibri" pitchFamily="34" charset="0"/>
              </a:rPr>
              <a:t>	</a:t>
            </a:r>
            <a:r>
              <a:rPr lang="fr-FR" sz="2400" dirty="0" smtClean="0">
                <a:solidFill>
                  <a:srgbClr val="000000"/>
                </a:solidFill>
                <a:latin typeface="Arial Narrow" panose="020B0606020202030204" pitchFamily="34" charset="0"/>
                <a:cs typeface="Calibri" pitchFamily="34" charset="0"/>
              </a:rPr>
              <a:t>- </a:t>
            </a:r>
            <a:r>
              <a:rPr lang="fr-FR" sz="2400" dirty="0">
                <a:solidFill>
                  <a:srgbClr val="000000"/>
                </a:solidFill>
                <a:latin typeface="Arial Narrow" panose="020B0606020202030204" pitchFamily="34" charset="0"/>
                <a:cs typeface="Calibri" pitchFamily="34" charset="0"/>
              </a:rPr>
              <a:t>en </a:t>
            </a:r>
            <a:r>
              <a:rPr lang="fr-FR" sz="2400" b="1" dirty="0" err="1">
                <a:solidFill>
                  <a:srgbClr val="FF0000"/>
                </a:solidFill>
                <a:latin typeface="Arial Narrow" panose="020B0606020202030204" pitchFamily="34" charset="0"/>
                <a:cs typeface="Calibri" pitchFamily="34" charset="0"/>
              </a:rPr>
              <a:t>oligoholosides</a:t>
            </a:r>
            <a:r>
              <a:rPr lang="fr-FR" sz="2400" dirty="0">
                <a:solidFill>
                  <a:srgbClr val="000000"/>
                </a:solidFill>
                <a:latin typeface="Arial Narrow" panose="020B0606020202030204" pitchFamily="34" charset="0"/>
                <a:cs typeface="Calibri" pitchFamily="34" charset="0"/>
              </a:rPr>
              <a:t> (ou oligosaccharides) pour les plus petits (constitués de quelques oses)</a:t>
            </a:r>
          </a:p>
          <a:p>
            <a:pPr fontAlgn="base">
              <a:spcBef>
                <a:spcPct val="50000"/>
              </a:spcBef>
              <a:spcAft>
                <a:spcPct val="0"/>
              </a:spcAft>
              <a:defRPr/>
            </a:pPr>
            <a:endParaRPr lang="fr-FR" sz="2400" dirty="0">
              <a:solidFill>
                <a:srgbClr val="000000"/>
              </a:solidFill>
              <a:latin typeface="Arial Narrow" panose="020B0606020202030204" pitchFamily="34" charset="0"/>
              <a:cs typeface="Calibri" pitchFamily="34" charset="0"/>
            </a:endParaRPr>
          </a:p>
          <a:p>
            <a:pPr fontAlgn="base">
              <a:spcBef>
                <a:spcPct val="50000"/>
              </a:spcBef>
              <a:spcAft>
                <a:spcPct val="0"/>
              </a:spcAft>
              <a:defRPr/>
            </a:pPr>
            <a:r>
              <a:rPr lang="fr-FR" sz="2400" dirty="0" smtClean="0">
                <a:solidFill>
                  <a:srgbClr val="000000"/>
                </a:solidFill>
                <a:latin typeface="Arial Narrow" panose="020B0606020202030204" pitchFamily="34" charset="0"/>
                <a:cs typeface="Calibri" pitchFamily="34" charset="0"/>
              </a:rPr>
              <a:t>	- </a:t>
            </a:r>
            <a:r>
              <a:rPr lang="fr-FR" sz="2400" dirty="0">
                <a:solidFill>
                  <a:srgbClr val="000000"/>
                </a:solidFill>
                <a:latin typeface="Arial Narrow" panose="020B0606020202030204" pitchFamily="34" charset="0"/>
                <a:cs typeface="Calibri" pitchFamily="34" charset="0"/>
              </a:rPr>
              <a:t>en </a:t>
            </a:r>
            <a:r>
              <a:rPr lang="fr-FR" sz="2400" b="1" dirty="0">
                <a:solidFill>
                  <a:srgbClr val="FF0000"/>
                </a:solidFill>
                <a:latin typeface="Arial Narrow" panose="020B0606020202030204" pitchFamily="34" charset="0"/>
                <a:cs typeface="Calibri" pitchFamily="34" charset="0"/>
              </a:rPr>
              <a:t>polyholosides</a:t>
            </a:r>
            <a:r>
              <a:rPr lang="fr-FR" sz="2400" dirty="0">
                <a:solidFill>
                  <a:srgbClr val="000000"/>
                </a:solidFill>
                <a:latin typeface="Arial Narrow" panose="020B0606020202030204" pitchFamily="34" charset="0"/>
                <a:cs typeface="Calibri" pitchFamily="34" charset="0"/>
              </a:rPr>
              <a:t> ou polysaccharides pour les plus gros (jusqu'à plusieurs milliers d'oses associés)</a:t>
            </a:r>
          </a:p>
          <a:p>
            <a:pPr fontAlgn="base">
              <a:spcBef>
                <a:spcPct val="50000"/>
              </a:spcBef>
              <a:spcAft>
                <a:spcPct val="0"/>
              </a:spcAft>
              <a:defRPr/>
            </a:pPr>
            <a:endParaRPr lang="fr-FR" sz="2400" dirty="0">
              <a:solidFill>
                <a:srgbClr val="000000"/>
              </a:solidFill>
              <a:latin typeface="Arial Narrow" panose="020B0606020202030204" pitchFamily="34" charset="0"/>
              <a:cs typeface="Calibri" pitchFamily="34" charset="0"/>
            </a:endParaRPr>
          </a:p>
          <a:p>
            <a:pPr algn="just" fontAlgn="base">
              <a:spcBef>
                <a:spcPct val="50000"/>
              </a:spcBef>
              <a:spcAft>
                <a:spcPct val="0"/>
              </a:spcAft>
              <a:defRPr/>
            </a:pPr>
            <a:r>
              <a:rPr lang="fr-FR" sz="2400" dirty="0">
                <a:solidFill>
                  <a:srgbClr val="000000"/>
                </a:solidFill>
                <a:latin typeface="Arial Narrow" panose="020B0606020202030204" pitchFamily="34" charset="0"/>
                <a:cs typeface="Calibri" pitchFamily="34" charset="0"/>
              </a:rPr>
              <a:t>Dans tous les cas les oses sont associés entre eux par une liaison osidique ou </a:t>
            </a:r>
            <a:r>
              <a:rPr lang="fr-FR" sz="2400" dirty="0" err="1">
                <a:solidFill>
                  <a:srgbClr val="000000"/>
                </a:solidFill>
                <a:latin typeface="Arial Narrow" panose="020B0606020202030204" pitchFamily="34" charset="0"/>
                <a:cs typeface="Calibri" pitchFamily="34" charset="0"/>
              </a:rPr>
              <a:t>glycosidique</a:t>
            </a:r>
            <a:r>
              <a:rPr lang="fr-FR" sz="2400" dirty="0">
                <a:solidFill>
                  <a:srgbClr val="000000"/>
                </a:solidFill>
                <a:latin typeface="Arial Narrow" panose="020B0606020202030204" pitchFamily="34" charset="0"/>
                <a:cs typeface="Calibri" pitchFamily="34" charset="0"/>
              </a:rPr>
              <a:t> faisant systématiquement </a:t>
            </a:r>
            <a:r>
              <a:rPr lang="fr-FR" sz="2400" dirty="0">
                <a:solidFill>
                  <a:srgbClr val="FF0000"/>
                </a:solidFill>
                <a:latin typeface="Arial Narrow" panose="020B0606020202030204" pitchFamily="34" charset="0"/>
                <a:cs typeface="Calibri" pitchFamily="34" charset="0"/>
              </a:rPr>
              <a:t>intervenir le OH porté par un </a:t>
            </a:r>
            <a:r>
              <a:rPr lang="fr-FR" sz="2400" b="1" dirty="0">
                <a:solidFill>
                  <a:srgbClr val="FF0000"/>
                </a:solidFill>
                <a:latin typeface="Arial Narrow" panose="020B0606020202030204" pitchFamily="34" charset="0"/>
                <a:cs typeface="Calibri" pitchFamily="34" charset="0"/>
              </a:rPr>
              <a:t>carbone</a:t>
            </a:r>
            <a:r>
              <a:rPr lang="fr-FR" sz="2400" dirty="0">
                <a:solidFill>
                  <a:srgbClr val="FF0000"/>
                </a:solidFill>
                <a:latin typeface="Arial Narrow" panose="020B0606020202030204" pitchFamily="34" charset="0"/>
                <a:cs typeface="Calibri" pitchFamily="34" charset="0"/>
              </a:rPr>
              <a:t> </a:t>
            </a:r>
            <a:r>
              <a:rPr lang="fr-FR" sz="2400" b="1" dirty="0" err="1">
                <a:solidFill>
                  <a:srgbClr val="FF0000"/>
                </a:solidFill>
                <a:latin typeface="Arial Narrow" panose="020B0606020202030204" pitchFamily="34" charset="0"/>
                <a:cs typeface="Calibri" pitchFamily="34" charset="0"/>
              </a:rPr>
              <a:t>anomérique</a:t>
            </a:r>
            <a:r>
              <a:rPr lang="fr-FR" sz="2400" dirty="0">
                <a:solidFill>
                  <a:srgbClr val="FF0000"/>
                </a:solidFill>
                <a:latin typeface="Arial Narrow" panose="020B0606020202030204" pitchFamily="34" charset="0"/>
                <a:cs typeface="Calibri" pitchFamily="34" charset="0"/>
              </a:rPr>
              <a:t>.</a:t>
            </a:r>
          </a:p>
        </p:txBody>
      </p:sp>
      <p:sp>
        <p:nvSpPr>
          <p:cNvPr id="10" name="Forme libre 9"/>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1" name="Triangle isocèle 10"/>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3" name="Triangle isocèle 12"/>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18" name="Image 17"/>
          <p:cNvPicPr>
            <a:picLocks noChangeAspect="1"/>
          </p:cNvPicPr>
          <p:nvPr/>
        </p:nvPicPr>
        <p:blipFill>
          <a:blip r:embed="rId2" cstate="print"/>
          <a:stretch>
            <a:fillRect/>
          </a:stretch>
        </p:blipFill>
        <p:spPr>
          <a:xfrm>
            <a:off x="7680192" y="133387"/>
            <a:ext cx="1122991" cy="687247"/>
          </a:xfrm>
          <a:prstGeom prst="rect">
            <a:avLst/>
          </a:prstGeom>
        </p:spPr>
      </p:pic>
      <p:sp>
        <p:nvSpPr>
          <p:cNvPr id="19"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20" name="Text Box 2"/>
          <p:cNvSpPr txBox="1">
            <a:spLocks noChangeArrowheads="1"/>
          </p:cNvSpPr>
          <p:nvPr/>
        </p:nvSpPr>
        <p:spPr bwMode="auto">
          <a:xfrm>
            <a:off x="21679" y="496335"/>
            <a:ext cx="26003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2- Polysaccharides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A. Introduction</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158455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323" y="1414556"/>
            <a:ext cx="8471894" cy="830997"/>
          </a:xfrm>
          <a:prstGeom prst="rect">
            <a:avLst/>
          </a:prstGeom>
        </p:spPr>
        <p:txBody>
          <a:bodyPr wrap="square">
            <a:spAutoFit/>
          </a:bodyPr>
          <a:lstStyle/>
          <a:p>
            <a:pPr fontAlgn="base">
              <a:spcBef>
                <a:spcPct val="0"/>
              </a:spcBef>
              <a:spcAft>
                <a:spcPct val="0"/>
              </a:spcAft>
            </a:pPr>
            <a:r>
              <a:rPr lang="fr-FR" sz="2400" b="1" dirty="0" smtClean="0">
                <a:solidFill>
                  <a:srgbClr val="000000"/>
                </a:solidFill>
                <a:latin typeface="Arial Narrow" panose="020B0606020202030204" pitchFamily="34" charset="0"/>
                <a:cs typeface="Arial" charset="0"/>
              </a:rPr>
              <a:t>D-</a:t>
            </a:r>
            <a:r>
              <a:rPr lang="fr-FR" sz="2400" b="1" dirty="0" err="1" smtClean="0">
                <a:solidFill>
                  <a:srgbClr val="000000"/>
                </a:solidFill>
                <a:latin typeface="Arial Narrow" panose="020B0606020202030204" pitchFamily="34" charset="0"/>
                <a:cs typeface="Arial" charset="0"/>
              </a:rPr>
              <a:t>glucopyranoses</a:t>
            </a:r>
            <a:r>
              <a:rPr lang="fr-FR" sz="2400" dirty="0" smtClean="0">
                <a:solidFill>
                  <a:srgbClr val="000000"/>
                </a:solidFill>
                <a:latin typeface="Arial Narrow" panose="020B0606020202030204" pitchFamily="34" charset="0"/>
                <a:cs typeface="Arial" charset="0"/>
              </a:rPr>
              <a:t> liés </a:t>
            </a:r>
            <a:r>
              <a:rPr lang="fr-FR" sz="2400" dirty="0">
                <a:solidFill>
                  <a:srgbClr val="000000"/>
                </a:solidFill>
                <a:latin typeface="Arial Narrow" panose="020B0606020202030204" pitchFamily="34" charset="0"/>
                <a:cs typeface="Arial" charset="0"/>
              </a:rPr>
              <a:t>entre </a:t>
            </a:r>
            <a:r>
              <a:rPr lang="fr-FR" sz="2400" dirty="0" smtClean="0">
                <a:solidFill>
                  <a:srgbClr val="000000"/>
                </a:solidFill>
                <a:latin typeface="Arial Narrow" panose="020B0606020202030204" pitchFamily="34" charset="0"/>
                <a:cs typeface="Arial" charset="0"/>
              </a:rPr>
              <a:t>eux </a:t>
            </a:r>
            <a:r>
              <a:rPr lang="fr-FR" sz="2400" dirty="0">
                <a:solidFill>
                  <a:srgbClr val="000000"/>
                </a:solidFill>
                <a:latin typeface="Arial Narrow" panose="020B0606020202030204" pitchFamily="34" charset="0"/>
                <a:cs typeface="Arial" charset="0"/>
              </a:rPr>
              <a:t>par des liaisons </a:t>
            </a:r>
            <a:r>
              <a:rPr lang="fr-FR" sz="2400" b="1" dirty="0">
                <a:solidFill>
                  <a:srgbClr val="000000"/>
                </a:solidFill>
                <a:latin typeface="Arial Narrow" panose="020B0606020202030204" pitchFamily="34" charset="0"/>
                <a:cs typeface="Arial" charset="0"/>
              </a:rPr>
              <a:t>α (</a:t>
            </a:r>
            <a:r>
              <a:rPr lang="fr-FR" sz="2400" b="1" dirty="0" smtClean="0">
                <a:solidFill>
                  <a:srgbClr val="000000"/>
                </a:solidFill>
                <a:latin typeface="Arial Narrow" panose="020B0606020202030204" pitchFamily="34" charset="0"/>
                <a:cs typeface="Arial" charset="0"/>
              </a:rPr>
              <a:t>1</a:t>
            </a:r>
            <a:r>
              <a:rPr lang="fr-FR" sz="2400" b="1" dirty="0" smtClean="0">
                <a:solidFill>
                  <a:srgbClr val="000000"/>
                </a:solidFill>
                <a:latin typeface="Arial Narrow" panose="020B0606020202030204" pitchFamily="34" charset="0"/>
                <a:cs typeface="Arial" charset="0"/>
                <a:sym typeface="Wingdings" panose="05000000000000000000" pitchFamily="2" charset="2"/>
              </a:rPr>
              <a:t></a:t>
            </a:r>
            <a:r>
              <a:rPr lang="fr-FR" sz="2400" b="1" dirty="0" smtClean="0">
                <a:solidFill>
                  <a:srgbClr val="000000"/>
                </a:solidFill>
                <a:latin typeface="Arial Narrow" panose="020B0606020202030204" pitchFamily="34" charset="0"/>
                <a:cs typeface="Arial" charset="0"/>
              </a:rPr>
              <a:t>4) </a:t>
            </a:r>
            <a:r>
              <a:rPr lang="fr-FR" sz="2400" dirty="0" smtClean="0">
                <a:solidFill>
                  <a:srgbClr val="000000"/>
                </a:solidFill>
                <a:latin typeface="Arial Narrow" panose="020B0606020202030204" pitchFamily="34" charset="0"/>
                <a:cs typeface="Arial" charset="0"/>
              </a:rPr>
              <a:t>avec des ramifications par des </a:t>
            </a:r>
            <a:r>
              <a:rPr lang="fr-FR" sz="2400" dirty="0">
                <a:solidFill>
                  <a:srgbClr val="000000"/>
                </a:solidFill>
                <a:latin typeface="Arial Narrow" panose="020B0606020202030204" pitchFamily="34" charset="0"/>
                <a:cs typeface="Arial" charset="0"/>
              </a:rPr>
              <a:t>liaisons </a:t>
            </a:r>
            <a:r>
              <a:rPr lang="fr-FR" sz="2400" b="1" dirty="0">
                <a:solidFill>
                  <a:srgbClr val="000000"/>
                </a:solidFill>
                <a:latin typeface="Arial Narrow" panose="020B0606020202030204" pitchFamily="34" charset="0"/>
                <a:cs typeface="Arial" charset="0"/>
              </a:rPr>
              <a:t>α (</a:t>
            </a:r>
            <a:r>
              <a:rPr lang="fr-FR" sz="2400" b="1" dirty="0" smtClean="0">
                <a:solidFill>
                  <a:srgbClr val="000000"/>
                </a:solidFill>
                <a:latin typeface="Arial Narrow" panose="020B0606020202030204" pitchFamily="34" charset="0"/>
                <a:cs typeface="Arial" charset="0"/>
              </a:rPr>
              <a:t>1</a:t>
            </a:r>
            <a:r>
              <a:rPr lang="fr-FR" sz="2400" b="1" dirty="0" smtClean="0">
                <a:solidFill>
                  <a:srgbClr val="000000"/>
                </a:solidFill>
                <a:latin typeface="Arial Narrow" panose="020B0606020202030204" pitchFamily="34" charset="0"/>
                <a:cs typeface="Arial" charset="0"/>
                <a:sym typeface="Wingdings" panose="05000000000000000000" pitchFamily="2" charset="2"/>
              </a:rPr>
              <a:t></a:t>
            </a:r>
            <a:r>
              <a:rPr lang="fr-FR" sz="2400" b="1" dirty="0" smtClean="0">
                <a:solidFill>
                  <a:srgbClr val="000000"/>
                </a:solidFill>
                <a:latin typeface="Arial Narrow" panose="020B0606020202030204" pitchFamily="34" charset="0"/>
                <a:cs typeface="Arial" charset="0"/>
              </a:rPr>
              <a:t>6). </a:t>
            </a:r>
            <a:endParaRPr lang="fr-FR" sz="2400" b="1" dirty="0">
              <a:solidFill>
                <a:srgbClr val="000000"/>
              </a:solidFill>
              <a:latin typeface="Arial Narrow" panose="020B0606020202030204" pitchFamily="34" charset="0"/>
              <a:cs typeface="Arial" charset="0"/>
            </a:endParaRPr>
          </a:p>
        </p:txBody>
      </p:sp>
      <p:graphicFrame>
        <p:nvGraphicFramePr>
          <p:cNvPr id="7" name="Objet 6"/>
          <p:cNvGraphicFramePr>
            <a:graphicFrameLocks noGrp="1" noChangeAspect="1"/>
          </p:cNvGraphicFramePr>
          <p:nvPr>
            <p:extLst>
              <p:ext uri="{D42A27DB-BD31-4B8C-83A1-F6EECF244321}">
                <p14:modId xmlns:p14="http://schemas.microsoft.com/office/powerpoint/2010/main" val="225764839"/>
              </p:ext>
            </p:extLst>
          </p:nvPr>
        </p:nvGraphicFramePr>
        <p:xfrm>
          <a:off x="791848" y="2517998"/>
          <a:ext cx="7750175" cy="3143250"/>
        </p:xfrm>
        <a:graphic>
          <a:graphicData uri="http://schemas.openxmlformats.org/presentationml/2006/ole">
            <mc:AlternateContent xmlns:mc="http://schemas.openxmlformats.org/markup-compatibility/2006">
              <mc:Choice xmlns:v="urn:schemas-microsoft-com:vml" Requires="v">
                <p:oleObj spid="_x0000_s3115" name="ISIS/Draw Sketch" r:id="rId4" imgW="7305480" imgH="2962080" progId="ISISServer">
                  <p:embed/>
                </p:oleObj>
              </mc:Choice>
              <mc:Fallback>
                <p:oleObj name="ISIS/Draw Sketch" r:id="rId4" imgW="7305480" imgH="2962080" progId="ISISServer">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848" y="2517998"/>
                        <a:ext cx="77501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ZoneTexte 7"/>
          <p:cNvSpPr txBox="1"/>
          <p:nvPr/>
        </p:nvSpPr>
        <p:spPr>
          <a:xfrm>
            <a:off x="1047551" y="2944158"/>
            <a:ext cx="394660" cy="400110"/>
          </a:xfrm>
          <a:prstGeom prst="rect">
            <a:avLst/>
          </a:prstGeom>
          <a:noFill/>
        </p:spPr>
        <p:txBody>
          <a:bodyPr wrap="none" rtlCol="0">
            <a:spAutoFit/>
          </a:bodyPr>
          <a:lstStyle/>
          <a:p>
            <a:pPr fontAlgn="base">
              <a:spcBef>
                <a:spcPct val="0"/>
              </a:spcBef>
              <a:spcAft>
                <a:spcPct val="0"/>
              </a:spcAft>
            </a:pPr>
            <a:r>
              <a:rPr lang="fr-FR" sz="2000" dirty="0" smtClean="0">
                <a:solidFill>
                  <a:srgbClr val="000000"/>
                </a:solidFill>
                <a:latin typeface="Arial Narrow" panose="020B0606020202030204" pitchFamily="34" charset="0"/>
                <a:cs typeface="Arial" charset="0"/>
              </a:rPr>
              <a:t>…</a:t>
            </a:r>
            <a:endParaRPr lang="fr-FR" sz="2000" dirty="0">
              <a:solidFill>
                <a:srgbClr val="000000"/>
              </a:solidFill>
              <a:latin typeface="Arial Narrow" panose="020B0606020202030204" pitchFamily="34" charset="0"/>
              <a:cs typeface="Arial" charset="0"/>
            </a:endParaRPr>
          </a:p>
        </p:txBody>
      </p:sp>
      <p:sp>
        <p:nvSpPr>
          <p:cNvPr id="22" name="ZoneTexte 21"/>
          <p:cNvSpPr txBox="1"/>
          <p:nvPr/>
        </p:nvSpPr>
        <p:spPr>
          <a:xfrm>
            <a:off x="546620" y="4556870"/>
            <a:ext cx="394660" cy="400110"/>
          </a:xfrm>
          <a:prstGeom prst="rect">
            <a:avLst/>
          </a:prstGeom>
          <a:noFill/>
        </p:spPr>
        <p:txBody>
          <a:bodyPr wrap="none" rtlCol="0">
            <a:spAutoFit/>
          </a:bodyPr>
          <a:lstStyle/>
          <a:p>
            <a:pPr fontAlgn="base">
              <a:spcBef>
                <a:spcPct val="0"/>
              </a:spcBef>
              <a:spcAft>
                <a:spcPct val="0"/>
              </a:spcAft>
            </a:pPr>
            <a:r>
              <a:rPr lang="fr-FR" sz="2000" dirty="0" smtClean="0">
                <a:solidFill>
                  <a:srgbClr val="000000"/>
                </a:solidFill>
                <a:latin typeface="Arial Narrow" panose="020B0606020202030204" pitchFamily="34" charset="0"/>
                <a:cs typeface="Arial" charset="0"/>
              </a:rPr>
              <a:t>…</a:t>
            </a:r>
            <a:endParaRPr lang="fr-FR" sz="2000" dirty="0">
              <a:solidFill>
                <a:srgbClr val="000000"/>
              </a:solidFill>
              <a:latin typeface="Arial Narrow" panose="020B0606020202030204" pitchFamily="34" charset="0"/>
              <a:cs typeface="Arial" charset="0"/>
            </a:endParaRPr>
          </a:p>
        </p:txBody>
      </p:sp>
      <p:sp>
        <p:nvSpPr>
          <p:cNvPr id="23" name="ZoneTexte 22"/>
          <p:cNvSpPr txBox="1"/>
          <p:nvPr/>
        </p:nvSpPr>
        <p:spPr>
          <a:xfrm>
            <a:off x="8402318" y="4797869"/>
            <a:ext cx="394660" cy="400110"/>
          </a:xfrm>
          <a:prstGeom prst="rect">
            <a:avLst/>
          </a:prstGeom>
          <a:noFill/>
        </p:spPr>
        <p:txBody>
          <a:bodyPr wrap="none" rtlCol="0">
            <a:spAutoFit/>
          </a:bodyPr>
          <a:lstStyle/>
          <a:p>
            <a:pPr fontAlgn="base">
              <a:spcBef>
                <a:spcPct val="0"/>
              </a:spcBef>
              <a:spcAft>
                <a:spcPct val="0"/>
              </a:spcAft>
            </a:pPr>
            <a:r>
              <a:rPr lang="fr-FR" sz="2000" dirty="0" smtClean="0">
                <a:solidFill>
                  <a:srgbClr val="000000"/>
                </a:solidFill>
                <a:latin typeface="Arial Narrow" panose="020B0606020202030204" pitchFamily="34" charset="0"/>
                <a:cs typeface="Arial" charset="0"/>
              </a:rPr>
              <a:t>…</a:t>
            </a:r>
            <a:endParaRPr lang="fr-FR" sz="2000" dirty="0">
              <a:solidFill>
                <a:srgbClr val="000000"/>
              </a:solidFill>
              <a:latin typeface="Arial Narrow" panose="020B0606020202030204" pitchFamily="34" charset="0"/>
              <a:cs typeface="Arial" charset="0"/>
            </a:endParaRPr>
          </a:p>
        </p:txBody>
      </p:sp>
      <p:pic>
        <p:nvPicPr>
          <p:cNvPr id="21" name="Picture 17" descr="j043264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8254" y="6313789"/>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5580112" y="4150856"/>
            <a:ext cx="288032" cy="40601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chemeClr val="tx1"/>
              </a:solidFill>
              <a:effectLst/>
              <a:latin typeface="Arial Narrow" panose="020B0606020202030204" pitchFamily="34" charset="0"/>
              <a:cs typeface="Arial" charset="0"/>
            </a:endParaRPr>
          </a:p>
        </p:txBody>
      </p:sp>
      <p:sp>
        <p:nvSpPr>
          <p:cNvPr id="16" name="Forme libre 15"/>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4" name="Triangle isocèle 23"/>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5" name="Triangle isocèle 24"/>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6" name="Image 25"/>
          <p:cNvPicPr>
            <a:picLocks noChangeAspect="1"/>
          </p:cNvPicPr>
          <p:nvPr/>
        </p:nvPicPr>
        <p:blipFill>
          <a:blip r:embed="rId7" cstate="print"/>
          <a:stretch>
            <a:fillRect/>
          </a:stretch>
        </p:blipFill>
        <p:spPr>
          <a:xfrm>
            <a:off x="7680192" y="133387"/>
            <a:ext cx="1122991" cy="687247"/>
          </a:xfrm>
          <a:prstGeom prst="rect">
            <a:avLst/>
          </a:prstGeom>
        </p:spPr>
      </p:pic>
      <p:sp>
        <p:nvSpPr>
          <p:cNvPr id="27" name="ZoneTexte 26"/>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28" name="Text Box 2"/>
          <p:cNvSpPr txBox="1">
            <a:spLocks noChangeArrowheads="1"/>
          </p:cNvSpPr>
          <p:nvPr/>
        </p:nvSpPr>
        <p:spPr bwMode="auto">
          <a:xfrm>
            <a:off x="21679" y="496335"/>
            <a:ext cx="34920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2- Polysaccharides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B. </a:t>
            </a:r>
            <a:r>
              <a:rPr lang="fr-FR" dirty="0">
                <a:solidFill>
                  <a:srgbClr val="C0504D"/>
                </a:solidFill>
                <a:latin typeface="Arial Narrow" panose="020B0606020202030204" pitchFamily="34" charset="0"/>
                <a:cs typeface="Calibri" pitchFamily="34" charset="0"/>
              </a:rPr>
              <a:t>Amidon et glycogène</a:t>
            </a:r>
          </a:p>
        </p:txBody>
      </p:sp>
    </p:spTree>
    <p:extLst>
      <p:ext uri="{BB962C8B-B14F-4D97-AF65-F5344CB8AC3E}">
        <p14:creationId xmlns:p14="http://schemas.microsoft.com/office/powerpoint/2010/main" val="3380211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464" y="1228690"/>
            <a:ext cx="4276977" cy="547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237029" y="6413266"/>
            <a:ext cx="1880643" cy="400110"/>
          </a:xfrm>
          <a:prstGeom prst="rect">
            <a:avLst/>
          </a:prstGeom>
          <a:noFill/>
        </p:spPr>
        <p:txBody>
          <a:bodyPr wrap="none" rtlCol="0">
            <a:spAutoFit/>
          </a:bodyPr>
          <a:lstStyle/>
          <a:p>
            <a:pPr fontAlgn="base">
              <a:spcBef>
                <a:spcPct val="0"/>
              </a:spcBef>
              <a:spcAft>
                <a:spcPct val="0"/>
              </a:spcAft>
            </a:pPr>
            <a:r>
              <a:rPr lang="fr-FR" sz="2000" i="1" dirty="0" smtClean="0">
                <a:solidFill>
                  <a:srgbClr val="000000"/>
                </a:solidFill>
                <a:latin typeface="Arial Narrow" panose="020B0606020202030204" pitchFamily="34" charset="0"/>
                <a:cs typeface="Arial" charset="0"/>
              </a:rPr>
              <a:t>Source: </a:t>
            </a:r>
            <a:r>
              <a:rPr lang="fr-FR" sz="2000" i="1" dirty="0" err="1" smtClean="0">
                <a:solidFill>
                  <a:srgbClr val="000000"/>
                </a:solidFill>
                <a:latin typeface="Arial Narrow" panose="020B0606020202030204" pitchFamily="34" charset="0"/>
                <a:cs typeface="Arial" charset="0"/>
              </a:rPr>
              <a:t>Wikipedia</a:t>
            </a:r>
            <a:endParaRPr lang="fr-FR" sz="2000" i="1" dirty="0">
              <a:solidFill>
                <a:srgbClr val="000000"/>
              </a:solidFill>
              <a:latin typeface="Arial Narrow" panose="020B0606020202030204" pitchFamily="34" charset="0"/>
              <a:cs typeface="Arial" charset="0"/>
            </a:endParaRPr>
          </a:p>
        </p:txBody>
      </p:sp>
      <p:pic>
        <p:nvPicPr>
          <p:cNvPr id="12" name="Picture 17" descr="j04326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8254" y="6313789"/>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rme libre 14"/>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0" name="Triangle isocèle 19"/>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1" name="Triangle isocèle 20"/>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2" name="Image 21"/>
          <p:cNvPicPr>
            <a:picLocks noChangeAspect="1"/>
          </p:cNvPicPr>
          <p:nvPr/>
        </p:nvPicPr>
        <p:blipFill>
          <a:blip r:embed="rId5" cstate="print"/>
          <a:stretch>
            <a:fillRect/>
          </a:stretch>
        </p:blipFill>
        <p:spPr>
          <a:xfrm>
            <a:off x="7680192" y="133387"/>
            <a:ext cx="1122991" cy="687247"/>
          </a:xfrm>
          <a:prstGeom prst="rect">
            <a:avLst/>
          </a:prstGeom>
        </p:spPr>
      </p:pic>
      <p:sp>
        <p:nvSpPr>
          <p:cNvPr id="23" name="ZoneTexte 22"/>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24" name="Text Box 2"/>
          <p:cNvSpPr txBox="1">
            <a:spLocks noChangeArrowheads="1"/>
          </p:cNvSpPr>
          <p:nvPr/>
        </p:nvSpPr>
        <p:spPr bwMode="auto">
          <a:xfrm>
            <a:off x="21679" y="496335"/>
            <a:ext cx="34920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2- Polysaccharides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B. </a:t>
            </a:r>
            <a:r>
              <a:rPr lang="fr-FR" dirty="0">
                <a:solidFill>
                  <a:srgbClr val="C0504D"/>
                </a:solidFill>
                <a:latin typeface="Arial Narrow" panose="020B0606020202030204" pitchFamily="34" charset="0"/>
                <a:cs typeface="Calibri" pitchFamily="34" charset="0"/>
              </a:rPr>
              <a:t>Amidon et glycogène</a:t>
            </a:r>
          </a:p>
        </p:txBody>
      </p:sp>
    </p:spTree>
    <p:extLst>
      <p:ext uri="{BB962C8B-B14F-4D97-AF65-F5344CB8AC3E}">
        <p14:creationId xmlns:p14="http://schemas.microsoft.com/office/powerpoint/2010/main" val="2302086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Grp="1" noChangeAspect="1"/>
          </p:cNvGraphicFramePr>
          <p:nvPr>
            <p:extLst>
              <p:ext uri="{D42A27DB-BD31-4B8C-83A1-F6EECF244321}">
                <p14:modId xmlns:p14="http://schemas.microsoft.com/office/powerpoint/2010/main" val="990063768"/>
              </p:ext>
            </p:extLst>
          </p:nvPr>
        </p:nvGraphicFramePr>
        <p:xfrm>
          <a:off x="626802" y="2502123"/>
          <a:ext cx="7753350" cy="3159125"/>
        </p:xfrm>
        <a:graphic>
          <a:graphicData uri="http://schemas.openxmlformats.org/presentationml/2006/ole">
            <mc:AlternateContent xmlns:mc="http://schemas.openxmlformats.org/markup-compatibility/2006">
              <mc:Choice xmlns:v="urn:schemas-microsoft-com:vml" Requires="v">
                <p:oleObj spid="_x0000_s4141" name="ISIS/Draw Sketch" r:id="rId4" imgW="7305480" imgH="2981160" progId="ISISServer">
                  <p:embed/>
                </p:oleObj>
              </mc:Choice>
              <mc:Fallback>
                <p:oleObj name="ISIS/Draw Sketch" r:id="rId4" imgW="7305480" imgH="2981160" progId="ISISServer">
                  <p:embed/>
                  <p:pic>
                    <p:nvPicPr>
                      <p:cNvPr id="0" name=""/>
                      <p:cNvPicPr>
                        <a:picLocks noGrp="1" noChangeAspect="1" noChangeArrowheads="1"/>
                      </p:cNvPicPr>
                      <p:nvPr/>
                    </p:nvPicPr>
                    <p:blipFill>
                      <a:blip r:embed="rId5"/>
                      <a:srcRect/>
                      <a:stretch>
                        <a:fillRect/>
                      </a:stretch>
                    </p:blipFill>
                    <p:spPr bwMode="auto">
                      <a:xfrm>
                        <a:off x="626802" y="2502123"/>
                        <a:ext cx="775335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276322" y="1872990"/>
            <a:ext cx="8616160" cy="830997"/>
          </a:xfrm>
          <a:prstGeom prst="rect">
            <a:avLst/>
          </a:prstGeom>
        </p:spPr>
        <p:txBody>
          <a:bodyPr wrap="square">
            <a:spAutoFit/>
          </a:bodyPr>
          <a:lstStyle/>
          <a:p>
            <a:pPr algn="just" fontAlgn="base">
              <a:spcBef>
                <a:spcPct val="0"/>
              </a:spcBef>
              <a:spcAft>
                <a:spcPct val="0"/>
              </a:spcAft>
            </a:pPr>
            <a:r>
              <a:rPr lang="fr-FR" sz="2400" dirty="0" smtClean="0">
                <a:solidFill>
                  <a:srgbClr val="000000"/>
                </a:solidFill>
                <a:latin typeface="Arial Narrow" panose="020B0606020202030204" pitchFamily="34" charset="0"/>
                <a:cs typeface="Arial" charset="0"/>
              </a:rPr>
              <a:t>La seule différence avec l’amylose vient de l’</a:t>
            </a:r>
            <a:r>
              <a:rPr lang="fr-FR" sz="2400" dirty="0" err="1" smtClean="0">
                <a:solidFill>
                  <a:srgbClr val="000000"/>
                </a:solidFill>
                <a:latin typeface="Arial Narrow" panose="020B0606020202030204" pitchFamily="34" charset="0"/>
                <a:cs typeface="Arial" charset="0"/>
              </a:rPr>
              <a:t>anomérie</a:t>
            </a:r>
            <a:r>
              <a:rPr lang="fr-FR" sz="2400" dirty="0" smtClean="0">
                <a:solidFill>
                  <a:srgbClr val="000000"/>
                </a:solidFill>
                <a:latin typeface="Arial Narrow" panose="020B0606020202030204" pitchFamily="34" charset="0"/>
                <a:cs typeface="Arial" charset="0"/>
              </a:rPr>
              <a:t> de la liaison </a:t>
            </a:r>
            <a:r>
              <a:rPr lang="fr-FR" sz="2400" dirty="0" err="1" smtClean="0">
                <a:solidFill>
                  <a:srgbClr val="000000"/>
                </a:solidFill>
                <a:latin typeface="Arial Narrow" panose="020B0606020202030204" pitchFamily="34" charset="0"/>
                <a:cs typeface="Arial" charset="0"/>
              </a:rPr>
              <a:t>glycosidique</a:t>
            </a:r>
            <a:r>
              <a:rPr lang="fr-FR" sz="2400" dirty="0" smtClean="0">
                <a:solidFill>
                  <a:srgbClr val="000000"/>
                </a:solidFill>
                <a:latin typeface="Arial Narrow" panose="020B0606020202030204" pitchFamily="34" charset="0"/>
                <a:cs typeface="Arial" charset="0"/>
              </a:rPr>
              <a:t>.</a:t>
            </a:r>
          </a:p>
        </p:txBody>
      </p:sp>
      <p:sp>
        <p:nvSpPr>
          <p:cNvPr id="14" name="Text Box 4"/>
          <p:cNvSpPr txBox="1">
            <a:spLocks noChangeArrowheads="1"/>
          </p:cNvSpPr>
          <p:nvPr/>
        </p:nvSpPr>
        <p:spPr bwMode="auto">
          <a:xfrm>
            <a:off x="276321" y="1383159"/>
            <a:ext cx="7151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b="1" dirty="0" smtClean="0">
                <a:solidFill>
                  <a:srgbClr val="000000"/>
                </a:solidFill>
                <a:latin typeface="Arial Narrow" panose="020B0606020202030204" pitchFamily="34" charset="0"/>
                <a:cs typeface="Calibri" pitchFamily="34" charset="0"/>
              </a:rPr>
              <a:t>Cellulose</a:t>
            </a:r>
            <a:r>
              <a:rPr lang="fr-FR" sz="2400" dirty="0" smtClean="0">
                <a:solidFill>
                  <a:srgbClr val="000000"/>
                </a:solidFill>
                <a:latin typeface="Arial Narrow" panose="020B0606020202030204" pitchFamily="34" charset="0"/>
                <a:cs typeface="Calibri" pitchFamily="34" charset="0"/>
              </a:rPr>
              <a:t> : (</a:t>
            </a:r>
            <a:r>
              <a:rPr lang="fr-FR" sz="2400" dirty="0" smtClean="0">
                <a:solidFill>
                  <a:srgbClr val="000000"/>
                </a:solidFill>
                <a:latin typeface="Symbol" panose="05050102010706020507" pitchFamily="18" charset="2"/>
                <a:cs typeface="Calibri" pitchFamily="34" charset="0"/>
              </a:rPr>
              <a:t>b</a:t>
            </a:r>
            <a:r>
              <a:rPr lang="fr-FR" sz="2400" dirty="0" smtClean="0">
                <a:solidFill>
                  <a:srgbClr val="000000"/>
                </a:solidFill>
                <a:latin typeface="Arial Narrow" panose="020B0606020202030204" pitchFamily="34" charset="0"/>
                <a:cs typeface="Calibri" pitchFamily="34" charset="0"/>
              </a:rPr>
              <a:t>-D-</a:t>
            </a:r>
            <a:r>
              <a:rPr lang="fr-FR" sz="2400" dirty="0" err="1" smtClean="0">
                <a:solidFill>
                  <a:srgbClr val="000000"/>
                </a:solidFill>
                <a:latin typeface="Arial Narrow" panose="020B0606020202030204" pitchFamily="34" charset="0"/>
                <a:cs typeface="Calibri" pitchFamily="34" charset="0"/>
              </a:rPr>
              <a:t>glucopyranosyl</a:t>
            </a:r>
            <a:r>
              <a:rPr lang="fr-FR" sz="2400" dirty="0" smtClean="0">
                <a:solidFill>
                  <a:srgbClr val="000000"/>
                </a:solidFill>
                <a:latin typeface="Arial Narrow" panose="020B0606020202030204" pitchFamily="34" charset="0"/>
                <a:cs typeface="Calibri" pitchFamily="34" charset="0"/>
              </a:rPr>
              <a:t> </a:t>
            </a:r>
            <a:r>
              <a:rPr lang="fr-FR" sz="2400" dirty="0">
                <a:solidFill>
                  <a:srgbClr val="000000"/>
                </a:solidFill>
                <a:latin typeface="Arial Narrow" panose="020B0606020202030204" pitchFamily="34" charset="0"/>
                <a:cs typeface="Calibri" pitchFamily="34" charset="0"/>
              </a:rPr>
              <a:t>(1 </a:t>
            </a:r>
            <a:r>
              <a:rPr lang="fr-FR" sz="2400" dirty="0">
                <a:solidFill>
                  <a:srgbClr val="000000"/>
                </a:solidFill>
                <a:latin typeface="Arial Narrow" panose="020B0606020202030204" pitchFamily="34" charset="0"/>
                <a:cs typeface="Calibri" pitchFamily="34" charset="0"/>
                <a:sym typeface="Monotype Sorts" pitchFamily="2" charset="2"/>
              </a:rPr>
              <a:t>→ 4</a:t>
            </a:r>
            <a:r>
              <a:rPr lang="fr-FR" sz="2400" dirty="0" smtClean="0">
                <a:solidFill>
                  <a:srgbClr val="000000"/>
                </a:solidFill>
                <a:latin typeface="Arial Narrow" panose="020B0606020202030204" pitchFamily="34" charset="0"/>
                <a:cs typeface="Calibri" pitchFamily="34" charset="0"/>
              </a:rPr>
              <a:t>)-</a:t>
            </a:r>
            <a:r>
              <a:rPr lang="fr-FR" sz="2400" dirty="0" smtClean="0">
                <a:solidFill>
                  <a:srgbClr val="000000"/>
                </a:solidFill>
                <a:latin typeface="Symbol" panose="05050102010706020507" pitchFamily="18" charset="2"/>
                <a:cs typeface="Calibri" pitchFamily="34" charset="0"/>
              </a:rPr>
              <a:t>b</a:t>
            </a:r>
            <a:r>
              <a:rPr lang="fr-FR" sz="2400" dirty="0" smtClean="0">
                <a:solidFill>
                  <a:srgbClr val="000000"/>
                </a:solidFill>
                <a:latin typeface="Arial Narrow" panose="020B0606020202030204" pitchFamily="34" charset="0"/>
                <a:cs typeface="Calibri" pitchFamily="34" charset="0"/>
              </a:rPr>
              <a:t>-D-</a:t>
            </a:r>
            <a:r>
              <a:rPr lang="fr-FR" sz="2400" dirty="0" err="1" smtClean="0">
                <a:solidFill>
                  <a:srgbClr val="000000"/>
                </a:solidFill>
                <a:latin typeface="Arial Narrow" panose="020B0606020202030204" pitchFamily="34" charset="0"/>
                <a:cs typeface="Calibri" pitchFamily="34" charset="0"/>
              </a:rPr>
              <a:t>glucopyranose</a:t>
            </a:r>
            <a:r>
              <a:rPr lang="fr-FR" sz="2400" dirty="0" smtClean="0">
                <a:solidFill>
                  <a:srgbClr val="000000"/>
                </a:solidFill>
                <a:latin typeface="Arial Narrow" panose="020B0606020202030204" pitchFamily="34" charset="0"/>
                <a:cs typeface="Calibri" pitchFamily="34" charset="0"/>
              </a:rPr>
              <a:t>)</a:t>
            </a:r>
            <a:r>
              <a:rPr lang="fr-FR" sz="2400" baseline="-25000" dirty="0" smtClean="0">
                <a:solidFill>
                  <a:srgbClr val="000000"/>
                </a:solidFill>
                <a:latin typeface="Arial Narrow" panose="020B0606020202030204" pitchFamily="34" charset="0"/>
                <a:cs typeface="Calibri" pitchFamily="34" charset="0"/>
              </a:rPr>
              <a:t>n</a:t>
            </a:r>
            <a:endParaRPr lang="fr-FR" sz="2400" baseline="-25000" dirty="0">
              <a:solidFill>
                <a:srgbClr val="000000"/>
              </a:solidFill>
              <a:latin typeface="Arial Narrow" panose="020B0606020202030204" pitchFamily="34" charset="0"/>
              <a:cs typeface="Calibri" pitchFamily="34" charset="0"/>
            </a:endParaRPr>
          </a:p>
        </p:txBody>
      </p:sp>
      <p:grpSp>
        <p:nvGrpSpPr>
          <p:cNvPr id="6" name="Groupe 5"/>
          <p:cNvGrpSpPr/>
          <p:nvPr/>
        </p:nvGrpSpPr>
        <p:grpSpPr>
          <a:xfrm>
            <a:off x="276321" y="4087161"/>
            <a:ext cx="8733535" cy="2510191"/>
            <a:chOff x="276321" y="3837970"/>
            <a:chExt cx="8733535" cy="2510191"/>
          </a:xfrm>
        </p:grpSpPr>
        <p:sp>
          <p:nvSpPr>
            <p:cNvPr id="5" name="Rectangle 4"/>
            <p:cNvSpPr/>
            <p:nvPr/>
          </p:nvSpPr>
          <p:spPr>
            <a:xfrm>
              <a:off x="276321" y="5886496"/>
              <a:ext cx="8542849" cy="461665"/>
            </a:xfrm>
            <a:prstGeom prst="rect">
              <a:avLst/>
            </a:prstGeom>
          </p:spPr>
          <p:txBody>
            <a:bodyPr wrap="square">
              <a:spAutoFit/>
            </a:bodyPr>
            <a:lstStyle/>
            <a:p>
              <a:pPr fontAlgn="base">
                <a:spcBef>
                  <a:spcPct val="0"/>
                </a:spcBef>
                <a:spcAft>
                  <a:spcPct val="0"/>
                </a:spcAft>
              </a:pPr>
              <a:r>
                <a:rPr lang="fr-FR" sz="2400" dirty="0">
                  <a:solidFill>
                    <a:srgbClr val="000000"/>
                  </a:solidFill>
                  <a:latin typeface="Arial Narrow" panose="020B0606020202030204" pitchFamily="34" charset="0"/>
                  <a:cs typeface="Arial" charset="0"/>
                </a:rPr>
                <a:t>La cellulose est la matière organique la plus abondante sur </a:t>
              </a:r>
              <a:r>
                <a:rPr lang="fr-FR" sz="2400" dirty="0" smtClean="0">
                  <a:solidFill>
                    <a:srgbClr val="000000"/>
                  </a:solidFill>
                  <a:latin typeface="Arial Narrow" panose="020B0606020202030204" pitchFamily="34" charset="0"/>
                  <a:cs typeface="Arial" charset="0"/>
                </a:rPr>
                <a:t>terre.</a:t>
              </a:r>
              <a:endParaRPr lang="fr-FR" sz="2400" dirty="0">
                <a:solidFill>
                  <a:srgbClr val="000000"/>
                </a:solidFill>
                <a:latin typeface="Arial Narrow" panose="020B0606020202030204" pitchFamily="34" charset="0"/>
                <a:cs typeface="Arial" charset="0"/>
              </a:endParaRPr>
            </a:p>
          </p:txBody>
        </p:sp>
        <p:pic>
          <p:nvPicPr>
            <p:cNvPr id="1095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837970"/>
              <a:ext cx="3141712" cy="205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7" descr="j043264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8254" y="6313789"/>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orme libre 22"/>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4" name="Triangle isocèle 23"/>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5" name="Triangle isocèle 24"/>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6" name="Image 25"/>
          <p:cNvPicPr>
            <a:picLocks noChangeAspect="1"/>
          </p:cNvPicPr>
          <p:nvPr/>
        </p:nvPicPr>
        <p:blipFill>
          <a:blip r:embed="rId8" cstate="print"/>
          <a:stretch>
            <a:fillRect/>
          </a:stretch>
        </p:blipFill>
        <p:spPr>
          <a:xfrm>
            <a:off x="7680192" y="133387"/>
            <a:ext cx="1122991" cy="687247"/>
          </a:xfrm>
          <a:prstGeom prst="rect">
            <a:avLst/>
          </a:prstGeom>
        </p:spPr>
      </p:pic>
      <p:sp>
        <p:nvSpPr>
          <p:cNvPr id="27" name="ZoneTexte 26"/>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28" name="Text Box 2"/>
          <p:cNvSpPr txBox="1">
            <a:spLocks noChangeArrowheads="1"/>
          </p:cNvSpPr>
          <p:nvPr/>
        </p:nvSpPr>
        <p:spPr bwMode="auto">
          <a:xfrm>
            <a:off x="21679" y="496335"/>
            <a:ext cx="32880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2- Polysaccharides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C. </a:t>
            </a:r>
            <a:r>
              <a:rPr lang="fr-FR" dirty="0">
                <a:solidFill>
                  <a:srgbClr val="C0504D"/>
                </a:solidFill>
                <a:latin typeface="Arial Narrow" panose="020B0606020202030204" pitchFamily="34" charset="0"/>
                <a:cs typeface="Calibri" pitchFamily="34" charset="0"/>
              </a:rPr>
              <a:t>Cellulose et </a:t>
            </a:r>
            <a:r>
              <a:rPr lang="fr-FR" dirty="0" smtClean="0">
                <a:solidFill>
                  <a:srgbClr val="C0504D"/>
                </a:solidFill>
                <a:latin typeface="Arial Narrow" panose="020B0606020202030204" pitchFamily="34" charset="0"/>
                <a:cs typeface="Calibri" pitchFamily="34" charset="0"/>
              </a:rPr>
              <a:t>chitine</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363063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1272089"/>
            <a:ext cx="192747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769" y="1274276"/>
            <a:ext cx="1332024" cy="143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391" y="1272089"/>
            <a:ext cx="173262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8612" y="1196756"/>
            <a:ext cx="11525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184" y="4941328"/>
            <a:ext cx="188142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39" y="3028144"/>
            <a:ext cx="1922473"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6804" y="3028144"/>
            <a:ext cx="2764445"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327"/>
          <a:stretch/>
        </p:blipFill>
        <p:spPr bwMode="auto">
          <a:xfrm>
            <a:off x="2395410" y="4941328"/>
            <a:ext cx="153726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1475" y="4941328"/>
            <a:ext cx="1990368"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0649" y="4941328"/>
            <a:ext cx="25194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4879560" y="3028144"/>
            <a:ext cx="1984142"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2017" y="3028144"/>
            <a:ext cx="1922473"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2"/>
          <p:cNvSpPr txBox="1">
            <a:spLocks noChangeArrowheads="1"/>
          </p:cNvSpPr>
          <p:nvPr/>
        </p:nvSpPr>
        <p:spPr bwMode="auto">
          <a:xfrm>
            <a:off x="173982" y="493188"/>
            <a:ext cx="22029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a:solidFill>
                  <a:srgbClr val="C0504D"/>
                </a:solidFill>
                <a:latin typeface="Arial Narrow" panose="020B0606020202030204" pitchFamily="34" charset="0"/>
                <a:cs typeface="Calibri" pitchFamily="34" charset="0"/>
              </a:rPr>
              <a:t>INTRODUCTION</a:t>
            </a:r>
          </a:p>
        </p:txBody>
      </p:sp>
      <p:sp>
        <p:nvSpPr>
          <p:cNvPr id="22" name="Forme libre 21"/>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3" name="Triangle isocèle 22"/>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4" name="Triangle isocèle 23"/>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5" name="Image 24"/>
          <p:cNvPicPr>
            <a:picLocks noChangeAspect="1"/>
          </p:cNvPicPr>
          <p:nvPr/>
        </p:nvPicPr>
        <p:blipFill>
          <a:blip r:embed="rId14" cstate="print"/>
          <a:stretch>
            <a:fillRect/>
          </a:stretch>
        </p:blipFill>
        <p:spPr>
          <a:xfrm>
            <a:off x="7680192" y="133387"/>
            <a:ext cx="1122991" cy="687247"/>
          </a:xfrm>
          <a:prstGeom prst="rect">
            <a:avLst/>
          </a:prstGeom>
        </p:spPr>
      </p:pic>
      <p:sp>
        <p:nvSpPr>
          <p:cNvPr id="26"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096560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3157" y="1392597"/>
            <a:ext cx="8670829" cy="461665"/>
          </a:xfrm>
          <a:prstGeom prst="rect">
            <a:avLst/>
          </a:prstGeom>
        </p:spPr>
        <p:txBody>
          <a:bodyPr wrap="square">
            <a:spAutoFit/>
          </a:bodyPr>
          <a:lstStyle/>
          <a:p>
            <a:pPr fontAlgn="base">
              <a:spcBef>
                <a:spcPct val="0"/>
              </a:spcBef>
              <a:spcAft>
                <a:spcPct val="0"/>
              </a:spcAft>
            </a:pPr>
            <a:r>
              <a:rPr lang="fr-FR" sz="2400" dirty="0" smtClean="0">
                <a:solidFill>
                  <a:srgbClr val="000000"/>
                </a:solidFill>
                <a:latin typeface="Arial Narrow" panose="020B0606020202030204" pitchFamily="34" charset="0"/>
                <a:cs typeface="Arial" charset="0"/>
              </a:rPr>
              <a:t>Les glycoprotéines résultent de l’association d’oses et de protéines.</a:t>
            </a:r>
          </a:p>
        </p:txBody>
      </p:sp>
      <p:sp>
        <p:nvSpPr>
          <p:cNvPr id="15" name="Text Box 2"/>
          <p:cNvSpPr txBox="1">
            <a:spLocks noChangeArrowheads="1"/>
          </p:cNvSpPr>
          <p:nvPr/>
        </p:nvSpPr>
        <p:spPr bwMode="auto">
          <a:xfrm>
            <a:off x="204524" y="1968661"/>
            <a:ext cx="38385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a:solidFill>
                  <a:srgbClr val="000000"/>
                </a:solidFill>
                <a:latin typeface="Arial Narrow" panose="020B0606020202030204" pitchFamily="34" charset="0"/>
                <a:cs typeface="Arial" charset="0"/>
              </a:rPr>
              <a:t>protéines </a:t>
            </a:r>
            <a:r>
              <a:rPr lang="fr-FR" sz="2000" b="1" dirty="0" smtClean="0">
                <a:solidFill>
                  <a:srgbClr val="000000"/>
                </a:solidFill>
                <a:latin typeface="Arial Narrow" panose="020B0606020202030204" pitchFamily="34" charset="0"/>
                <a:cs typeface="Arial" charset="0"/>
              </a:rPr>
              <a:t>O-</a:t>
            </a:r>
            <a:r>
              <a:rPr lang="fr-FR" sz="2000" b="1" dirty="0" err="1" smtClean="0">
                <a:solidFill>
                  <a:srgbClr val="000000"/>
                </a:solidFill>
                <a:latin typeface="Arial Narrow" panose="020B0606020202030204" pitchFamily="34" charset="0"/>
                <a:cs typeface="Arial" charset="0"/>
              </a:rPr>
              <a:t>glycosylées</a:t>
            </a:r>
            <a:r>
              <a:rPr lang="fr-FR" sz="2000" b="1" dirty="0" smtClean="0">
                <a:solidFill>
                  <a:srgbClr val="000000"/>
                </a:solidFill>
                <a:latin typeface="Arial Narrow" panose="020B0606020202030204" pitchFamily="34" charset="0"/>
                <a:cs typeface="Arial" charset="0"/>
              </a:rPr>
              <a:t> :  </a:t>
            </a:r>
          </a:p>
          <a:p>
            <a:pPr fontAlgn="base">
              <a:spcBef>
                <a:spcPct val="0"/>
              </a:spcBef>
              <a:spcAft>
                <a:spcPct val="0"/>
              </a:spcAft>
              <a:defRPr/>
            </a:pPr>
            <a:r>
              <a:rPr lang="fr-FR" sz="2000" dirty="0" smtClean="0">
                <a:solidFill>
                  <a:srgbClr val="000000"/>
                </a:solidFill>
                <a:latin typeface="Arial Narrow" panose="020B0606020202030204" pitchFamily="34" charset="0"/>
                <a:cs typeface="Arial" charset="0"/>
              </a:rPr>
              <a:t>liaison </a:t>
            </a:r>
            <a:r>
              <a:rPr lang="fr-FR" sz="2000" dirty="0">
                <a:solidFill>
                  <a:srgbClr val="000000"/>
                </a:solidFill>
                <a:latin typeface="Arial Narrow" panose="020B0606020202030204" pitchFamily="34" charset="0"/>
                <a:cs typeface="Arial" charset="0"/>
              </a:rPr>
              <a:t>O-</a:t>
            </a:r>
            <a:r>
              <a:rPr lang="fr-FR" sz="2000" dirty="0" err="1">
                <a:solidFill>
                  <a:srgbClr val="000000"/>
                </a:solidFill>
                <a:latin typeface="Arial Narrow" panose="020B0606020202030204" pitchFamily="34" charset="0"/>
                <a:cs typeface="Arial" charset="0"/>
              </a:rPr>
              <a:t>glycosidique</a:t>
            </a:r>
            <a:r>
              <a:rPr lang="fr-FR" sz="2000" dirty="0">
                <a:solidFill>
                  <a:srgbClr val="000000"/>
                </a:solidFill>
                <a:latin typeface="Arial Narrow" panose="020B0606020202030204" pitchFamily="34" charset="0"/>
                <a:cs typeface="Arial" charset="0"/>
              </a:rPr>
              <a:t> entre l’</a:t>
            </a:r>
            <a:r>
              <a:rPr lang="fr-FR" sz="2000" dirty="0" err="1">
                <a:solidFill>
                  <a:srgbClr val="000000"/>
                </a:solidFill>
                <a:latin typeface="Arial Narrow" panose="020B0606020202030204" pitchFamily="34" charset="0"/>
                <a:cs typeface="Arial" charset="0"/>
              </a:rPr>
              <a:t>hémiacétal</a:t>
            </a:r>
            <a:r>
              <a:rPr lang="fr-FR" sz="2000" dirty="0">
                <a:solidFill>
                  <a:srgbClr val="000000"/>
                </a:solidFill>
                <a:latin typeface="Arial Narrow" panose="020B0606020202030204" pitchFamily="34" charset="0"/>
                <a:cs typeface="Arial" charset="0"/>
              </a:rPr>
              <a:t> d’un </a:t>
            </a:r>
            <a:r>
              <a:rPr lang="fr-FR" sz="2000" dirty="0" smtClean="0">
                <a:solidFill>
                  <a:srgbClr val="000000"/>
                </a:solidFill>
                <a:latin typeface="Arial Narrow" panose="020B0606020202030204" pitchFamily="34" charset="0"/>
                <a:cs typeface="Arial" charset="0"/>
              </a:rPr>
              <a:t>ose et </a:t>
            </a:r>
            <a:r>
              <a:rPr lang="fr-FR" sz="2000" dirty="0">
                <a:solidFill>
                  <a:srgbClr val="000000"/>
                </a:solidFill>
                <a:latin typeface="Arial Narrow" panose="020B0606020202030204" pitchFamily="34" charset="0"/>
                <a:cs typeface="Arial" charset="0"/>
              </a:rPr>
              <a:t>l’hydroxyle d’un résidu </a:t>
            </a:r>
            <a:r>
              <a:rPr lang="fr-FR" sz="2000" dirty="0" err="1" smtClean="0">
                <a:solidFill>
                  <a:srgbClr val="000000"/>
                </a:solidFill>
                <a:latin typeface="Arial Narrow" panose="020B0606020202030204" pitchFamily="34" charset="0"/>
                <a:cs typeface="Arial" charset="0"/>
              </a:rPr>
              <a:t>Ser</a:t>
            </a:r>
            <a:r>
              <a:rPr lang="fr-FR" sz="2000" dirty="0" smtClean="0">
                <a:solidFill>
                  <a:srgbClr val="000000"/>
                </a:solidFill>
                <a:latin typeface="Arial Narrow" panose="020B0606020202030204" pitchFamily="34" charset="0"/>
                <a:cs typeface="Arial" charset="0"/>
              </a:rPr>
              <a:t> ou </a:t>
            </a:r>
            <a:r>
              <a:rPr lang="fr-FR" sz="2000" dirty="0" err="1" smtClean="0">
                <a:solidFill>
                  <a:srgbClr val="000000"/>
                </a:solidFill>
                <a:latin typeface="Arial Narrow" panose="020B0606020202030204" pitchFamily="34" charset="0"/>
                <a:cs typeface="Arial" charset="0"/>
              </a:rPr>
              <a:t>Thr</a:t>
            </a:r>
            <a:endParaRPr lang="fr-FR" sz="2000" b="1" dirty="0">
              <a:solidFill>
                <a:srgbClr val="000000"/>
              </a:solidFill>
              <a:latin typeface="Arial Narrow" panose="020B0606020202030204" pitchFamily="34" charset="0"/>
              <a:cs typeface="Arial" charset="0"/>
            </a:endParaRPr>
          </a:p>
        </p:txBody>
      </p:sp>
      <p:sp>
        <p:nvSpPr>
          <p:cNvPr id="18" name="Text Box 5"/>
          <p:cNvSpPr txBox="1">
            <a:spLocks noChangeArrowheads="1"/>
          </p:cNvSpPr>
          <p:nvPr/>
        </p:nvSpPr>
        <p:spPr bwMode="auto">
          <a:xfrm>
            <a:off x="3981452" y="228454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fr-FR" sz="2400" b="1" smtClean="0">
              <a:solidFill>
                <a:srgbClr val="000000"/>
              </a:solidFill>
              <a:latin typeface="Arial Narrow" panose="020B0606020202030204" pitchFamily="34" charset="0"/>
              <a:cs typeface="Arial" charset="0"/>
            </a:endParaRPr>
          </a:p>
        </p:txBody>
      </p:sp>
      <p:grpSp>
        <p:nvGrpSpPr>
          <p:cNvPr id="19" name="Group 45"/>
          <p:cNvGrpSpPr>
            <a:grpSpLocks/>
          </p:cNvGrpSpPr>
          <p:nvPr/>
        </p:nvGrpSpPr>
        <p:grpSpPr bwMode="auto">
          <a:xfrm>
            <a:off x="32676" y="3309192"/>
            <a:ext cx="3656014" cy="3432176"/>
            <a:chOff x="1685" y="1903"/>
            <a:chExt cx="2303" cy="2162"/>
          </a:xfrm>
        </p:grpSpPr>
        <p:grpSp>
          <p:nvGrpSpPr>
            <p:cNvPr id="20" name="Group 6"/>
            <p:cNvGrpSpPr>
              <a:grpSpLocks/>
            </p:cNvGrpSpPr>
            <p:nvPr/>
          </p:nvGrpSpPr>
          <p:grpSpPr bwMode="auto">
            <a:xfrm>
              <a:off x="3115" y="2599"/>
              <a:ext cx="865" cy="653"/>
              <a:chOff x="3147" y="2599"/>
              <a:chExt cx="974" cy="653"/>
            </a:xfrm>
          </p:grpSpPr>
          <p:sp>
            <p:nvSpPr>
              <p:cNvPr id="52" name="Text Box 7"/>
              <p:cNvSpPr txBox="1">
                <a:spLocks noChangeArrowheads="1"/>
              </p:cNvSpPr>
              <p:nvPr/>
            </p:nvSpPr>
            <p:spPr bwMode="auto">
              <a:xfrm>
                <a:off x="3147" y="2819"/>
                <a:ext cx="7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333399"/>
                    </a:solidFill>
                    <a:latin typeface="Arial Narrow" panose="020B0606020202030204" pitchFamily="34" charset="0"/>
                    <a:cs typeface="Calibri" pitchFamily="34" charset="0"/>
                  </a:rPr>
                  <a:t>O-CH</a:t>
                </a:r>
                <a:r>
                  <a:rPr lang="fr-FR" b="1" baseline="-25000" dirty="0" smtClean="0">
                    <a:solidFill>
                      <a:srgbClr val="333399"/>
                    </a:solidFill>
                    <a:latin typeface="Arial Narrow" panose="020B0606020202030204" pitchFamily="34" charset="0"/>
                    <a:cs typeface="Calibri" pitchFamily="34" charset="0"/>
                  </a:rPr>
                  <a:t>2</a:t>
                </a:r>
                <a:r>
                  <a:rPr lang="fr-FR" b="1" dirty="0" smtClean="0">
                    <a:solidFill>
                      <a:srgbClr val="333399"/>
                    </a:solidFill>
                    <a:latin typeface="Arial Narrow" panose="020B0606020202030204" pitchFamily="34" charset="0"/>
                    <a:cs typeface="Calibri" pitchFamily="34" charset="0"/>
                  </a:rPr>
                  <a:t>-CH</a:t>
                </a:r>
              </a:p>
            </p:txBody>
          </p:sp>
          <p:sp>
            <p:nvSpPr>
              <p:cNvPr id="53" name="Text Box 8"/>
              <p:cNvSpPr txBox="1">
                <a:spLocks noChangeArrowheads="1"/>
              </p:cNvSpPr>
              <p:nvPr/>
            </p:nvSpPr>
            <p:spPr bwMode="auto">
              <a:xfrm>
                <a:off x="3641" y="2599"/>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333399"/>
                    </a:solidFill>
                    <a:latin typeface="Arial Narrow" panose="020B0606020202030204" pitchFamily="34" charset="0"/>
                    <a:cs typeface="Calibri" pitchFamily="34" charset="0"/>
                  </a:rPr>
                  <a:t>NH</a:t>
                </a:r>
              </a:p>
            </p:txBody>
          </p:sp>
          <p:sp>
            <p:nvSpPr>
              <p:cNvPr id="54" name="Text Box 9"/>
              <p:cNvSpPr txBox="1">
                <a:spLocks noChangeArrowheads="1"/>
              </p:cNvSpPr>
              <p:nvPr/>
            </p:nvSpPr>
            <p:spPr bwMode="auto">
              <a:xfrm>
                <a:off x="3636" y="3019"/>
                <a:ext cx="4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333399"/>
                    </a:solidFill>
                    <a:latin typeface="Arial Narrow" panose="020B0606020202030204" pitchFamily="34" charset="0"/>
                    <a:cs typeface="Calibri" pitchFamily="34" charset="0"/>
                  </a:rPr>
                  <a:t>C = O</a:t>
                </a:r>
              </a:p>
            </p:txBody>
          </p:sp>
          <p:sp>
            <p:nvSpPr>
              <p:cNvPr id="55" name="Line 10"/>
              <p:cNvSpPr>
                <a:spLocks noChangeShapeType="1"/>
              </p:cNvSpPr>
              <p:nvPr/>
            </p:nvSpPr>
            <p:spPr bwMode="auto">
              <a:xfrm>
                <a:off x="3740" y="2812"/>
                <a:ext cx="0" cy="4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56" name="Line 11"/>
              <p:cNvSpPr>
                <a:spLocks noChangeShapeType="1"/>
              </p:cNvSpPr>
              <p:nvPr/>
            </p:nvSpPr>
            <p:spPr bwMode="auto">
              <a:xfrm>
                <a:off x="3740" y="3022"/>
                <a:ext cx="0" cy="4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nvGrpSpPr>
            <p:cNvPr id="21" name="Group 12"/>
            <p:cNvGrpSpPr>
              <a:grpSpLocks/>
            </p:cNvGrpSpPr>
            <p:nvPr/>
          </p:nvGrpSpPr>
          <p:grpSpPr bwMode="auto">
            <a:xfrm>
              <a:off x="3633" y="2266"/>
              <a:ext cx="102" cy="1592"/>
              <a:chOff x="3717" y="2266"/>
              <a:chExt cx="114" cy="1592"/>
            </a:xfrm>
          </p:grpSpPr>
          <p:sp>
            <p:nvSpPr>
              <p:cNvPr id="50" name="Freeform 13"/>
              <p:cNvSpPr>
                <a:spLocks/>
              </p:cNvSpPr>
              <p:nvPr/>
            </p:nvSpPr>
            <p:spPr bwMode="auto">
              <a:xfrm>
                <a:off x="3749" y="2266"/>
                <a:ext cx="82" cy="382"/>
              </a:xfrm>
              <a:custGeom>
                <a:avLst/>
                <a:gdLst>
                  <a:gd name="T0" fmla="*/ 0 w 82"/>
                  <a:gd name="T1" fmla="*/ 382 h 382"/>
                  <a:gd name="T2" fmla="*/ 45 w 82"/>
                  <a:gd name="T3" fmla="*/ 182 h 382"/>
                  <a:gd name="T4" fmla="*/ 82 w 82"/>
                  <a:gd name="T5" fmla="*/ 100 h 382"/>
                  <a:gd name="T6" fmla="*/ 72 w 82"/>
                  <a:gd name="T7" fmla="*/ 0 h 382"/>
                  <a:gd name="T8" fmla="*/ 0 60000 65536"/>
                  <a:gd name="T9" fmla="*/ 0 60000 65536"/>
                  <a:gd name="T10" fmla="*/ 0 60000 65536"/>
                  <a:gd name="T11" fmla="*/ 0 60000 65536"/>
                  <a:gd name="T12" fmla="*/ 0 w 82"/>
                  <a:gd name="T13" fmla="*/ 0 h 382"/>
                  <a:gd name="T14" fmla="*/ 82 w 82"/>
                  <a:gd name="T15" fmla="*/ 382 h 382"/>
                </a:gdLst>
                <a:ahLst/>
                <a:cxnLst>
                  <a:cxn ang="T8">
                    <a:pos x="T0" y="T1"/>
                  </a:cxn>
                  <a:cxn ang="T9">
                    <a:pos x="T2" y="T3"/>
                  </a:cxn>
                  <a:cxn ang="T10">
                    <a:pos x="T4" y="T5"/>
                  </a:cxn>
                  <a:cxn ang="T11">
                    <a:pos x="T6" y="T7"/>
                  </a:cxn>
                </a:cxnLst>
                <a:rect l="T12" t="T13" r="T14" b="T15"/>
                <a:pathLst>
                  <a:path w="82" h="382">
                    <a:moveTo>
                      <a:pt x="0" y="382"/>
                    </a:moveTo>
                    <a:cubicBezTo>
                      <a:pt x="22" y="313"/>
                      <a:pt x="4" y="244"/>
                      <a:pt x="45" y="182"/>
                    </a:cubicBezTo>
                    <a:cubicBezTo>
                      <a:pt x="55" y="152"/>
                      <a:pt x="71" y="129"/>
                      <a:pt x="82" y="100"/>
                    </a:cubicBezTo>
                    <a:cubicBezTo>
                      <a:pt x="67" y="43"/>
                      <a:pt x="72" y="76"/>
                      <a:pt x="72" y="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51" name="Freeform 14"/>
              <p:cNvSpPr>
                <a:spLocks/>
              </p:cNvSpPr>
              <p:nvPr/>
            </p:nvSpPr>
            <p:spPr bwMode="auto">
              <a:xfrm>
                <a:off x="3717" y="3213"/>
                <a:ext cx="64" cy="645"/>
              </a:xfrm>
              <a:custGeom>
                <a:avLst/>
                <a:gdLst>
                  <a:gd name="T0" fmla="*/ 28 w 64"/>
                  <a:gd name="T1" fmla="*/ 0 h 645"/>
                  <a:gd name="T2" fmla="*/ 64 w 64"/>
                  <a:gd name="T3" fmla="*/ 118 h 645"/>
                  <a:gd name="T4" fmla="*/ 55 w 64"/>
                  <a:gd name="T5" fmla="*/ 227 h 645"/>
                  <a:gd name="T6" fmla="*/ 37 w 64"/>
                  <a:gd name="T7" fmla="*/ 254 h 645"/>
                  <a:gd name="T8" fmla="*/ 0 w 64"/>
                  <a:gd name="T9" fmla="*/ 345 h 645"/>
                  <a:gd name="T10" fmla="*/ 19 w 64"/>
                  <a:gd name="T11" fmla="*/ 463 h 645"/>
                  <a:gd name="T12" fmla="*/ 37 w 64"/>
                  <a:gd name="T13" fmla="*/ 491 h 645"/>
                  <a:gd name="T14" fmla="*/ 55 w 64"/>
                  <a:gd name="T15" fmla="*/ 545 h 645"/>
                  <a:gd name="T16" fmla="*/ 46 w 64"/>
                  <a:gd name="T17" fmla="*/ 645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45"/>
                  <a:gd name="T29" fmla="*/ 64 w 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45">
                    <a:moveTo>
                      <a:pt x="28" y="0"/>
                    </a:moveTo>
                    <a:cubicBezTo>
                      <a:pt x="38" y="71"/>
                      <a:pt x="45" y="61"/>
                      <a:pt x="64" y="118"/>
                    </a:cubicBezTo>
                    <a:cubicBezTo>
                      <a:pt x="61" y="154"/>
                      <a:pt x="62" y="191"/>
                      <a:pt x="55" y="227"/>
                    </a:cubicBezTo>
                    <a:cubicBezTo>
                      <a:pt x="53" y="238"/>
                      <a:pt x="42" y="245"/>
                      <a:pt x="37" y="254"/>
                    </a:cubicBezTo>
                    <a:cubicBezTo>
                      <a:pt x="21" y="283"/>
                      <a:pt x="10" y="314"/>
                      <a:pt x="0" y="345"/>
                    </a:cubicBezTo>
                    <a:cubicBezTo>
                      <a:pt x="6" y="384"/>
                      <a:pt x="9" y="424"/>
                      <a:pt x="19" y="463"/>
                    </a:cubicBezTo>
                    <a:cubicBezTo>
                      <a:pt x="22" y="474"/>
                      <a:pt x="33" y="481"/>
                      <a:pt x="37" y="491"/>
                    </a:cubicBezTo>
                    <a:cubicBezTo>
                      <a:pt x="45" y="508"/>
                      <a:pt x="55" y="545"/>
                      <a:pt x="55" y="545"/>
                    </a:cubicBezTo>
                    <a:cubicBezTo>
                      <a:pt x="45" y="627"/>
                      <a:pt x="46" y="593"/>
                      <a:pt x="46" y="645"/>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nvGrpSpPr>
            <p:cNvPr id="22" name="Group 36"/>
            <p:cNvGrpSpPr>
              <a:grpSpLocks/>
            </p:cNvGrpSpPr>
            <p:nvPr/>
          </p:nvGrpSpPr>
          <p:grpSpPr bwMode="auto">
            <a:xfrm>
              <a:off x="1891" y="1903"/>
              <a:ext cx="1156" cy="567"/>
              <a:chOff x="1877" y="2413"/>
              <a:chExt cx="1300" cy="567"/>
            </a:xfrm>
          </p:grpSpPr>
          <p:sp>
            <p:nvSpPr>
              <p:cNvPr id="48" name="Line 37"/>
              <p:cNvSpPr>
                <a:spLocks noChangeShapeType="1"/>
              </p:cNvSpPr>
              <p:nvPr/>
            </p:nvSpPr>
            <p:spPr bwMode="auto">
              <a:xfrm>
                <a:off x="2544" y="2663"/>
                <a:ext cx="0" cy="317"/>
              </a:xfrm>
              <a:prstGeom prst="line">
                <a:avLst/>
              </a:prstGeom>
              <a:noFill/>
              <a:ln w="38100">
                <a:solidFill>
                  <a:srgbClr val="FF0000"/>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49" name="Text Box 38"/>
              <p:cNvSpPr txBox="1">
                <a:spLocks noChangeArrowheads="1"/>
              </p:cNvSpPr>
              <p:nvPr/>
            </p:nvSpPr>
            <p:spPr bwMode="auto">
              <a:xfrm>
                <a:off x="1877" y="2413"/>
                <a:ext cx="13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FF0000"/>
                    </a:solidFill>
                    <a:latin typeface="Arial Narrow" panose="020B0606020202030204" pitchFamily="34" charset="0"/>
                    <a:cs typeface="Calibri" pitchFamily="34" charset="0"/>
                  </a:rPr>
                  <a:t>oligosaccharide</a:t>
                </a:r>
              </a:p>
            </p:txBody>
          </p:sp>
        </p:grpSp>
        <p:sp>
          <p:nvSpPr>
            <p:cNvPr id="23" name="Text Box 39"/>
            <p:cNvSpPr txBox="1">
              <a:spLocks noChangeArrowheads="1"/>
            </p:cNvSpPr>
            <p:nvPr/>
          </p:nvSpPr>
          <p:spPr bwMode="auto">
            <a:xfrm>
              <a:off x="1685" y="3813"/>
              <a:ext cx="23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00"/>
                  </a:solidFill>
                  <a:latin typeface="Arial Narrow" panose="020B0606020202030204" pitchFamily="34" charset="0"/>
                  <a:cs typeface="Arial" charset="0"/>
                </a:rPr>
                <a:t>N-</a:t>
              </a:r>
              <a:r>
                <a:rPr lang="fr-FR" sz="2000" b="1" dirty="0" err="1" smtClean="0">
                  <a:solidFill>
                    <a:srgbClr val="000000"/>
                  </a:solidFill>
                  <a:latin typeface="Arial Narrow" panose="020B0606020202030204" pitchFamily="34" charset="0"/>
                  <a:cs typeface="Arial" charset="0"/>
                </a:rPr>
                <a:t>acétyl</a:t>
              </a:r>
              <a:r>
                <a:rPr lang="fr-FR" sz="2000" b="1" dirty="0" smtClean="0">
                  <a:solidFill>
                    <a:srgbClr val="000000"/>
                  </a:solidFill>
                  <a:latin typeface="Arial Narrow" panose="020B0606020202030204" pitchFamily="34" charset="0"/>
                  <a:cs typeface="Arial" charset="0"/>
                </a:rPr>
                <a:t>-</a:t>
              </a:r>
              <a:r>
                <a:rPr lang="fr-FR" sz="2000" b="1" dirty="0" smtClean="0">
                  <a:solidFill>
                    <a:srgbClr val="000000"/>
                  </a:solidFill>
                  <a:latin typeface="Symbol" panose="05050102010706020507" pitchFamily="18" charset="2"/>
                  <a:cs typeface="Arial" charset="0"/>
                </a:rPr>
                <a:t>b</a:t>
              </a:r>
              <a:r>
                <a:rPr lang="fr-FR" sz="2000" b="1" dirty="0" smtClean="0">
                  <a:solidFill>
                    <a:srgbClr val="000000"/>
                  </a:solidFill>
                  <a:latin typeface="Arial Narrow" panose="020B0606020202030204" pitchFamily="34" charset="0"/>
                  <a:cs typeface="Arial" charset="0"/>
                </a:rPr>
                <a:t>-D-</a:t>
              </a:r>
              <a:r>
                <a:rPr lang="fr-FR" sz="2000" b="1" dirty="0" err="1" smtClean="0">
                  <a:solidFill>
                    <a:srgbClr val="000000"/>
                  </a:solidFill>
                  <a:latin typeface="Arial Narrow" panose="020B0606020202030204" pitchFamily="34" charset="0"/>
                  <a:cs typeface="Arial" charset="0"/>
                </a:rPr>
                <a:t>galactopyranosamine</a:t>
              </a:r>
              <a:endParaRPr lang="fr-FR" sz="2000" b="1" dirty="0" smtClean="0">
                <a:solidFill>
                  <a:srgbClr val="000000"/>
                </a:solidFill>
                <a:latin typeface="Arial Narrow" panose="020B0606020202030204" pitchFamily="34" charset="0"/>
                <a:cs typeface="Arial" charset="0"/>
              </a:endParaRPr>
            </a:p>
          </p:txBody>
        </p:sp>
        <p:grpSp>
          <p:nvGrpSpPr>
            <p:cNvPr id="24" name="Groupe 86"/>
            <p:cNvGrpSpPr>
              <a:grpSpLocks/>
            </p:cNvGrpSpPr>
            <p:nvPr/>
          </p:nvGrpSpPr>
          <p:grpSpPr bwMode="auto">
            <a:xfrm>
              <a:off x="1955" y="2362"/>
              <a:ext cx="1181" cy="1451"/>
              <a:chOff x="1140184" y="3241414"/>
              <a:chExt cx="2110785" cy="2304327"/>
            </a:xfrm>
          </p:grpSpPr>
          <p:sp>
            <p:nvSpPr>
              <p:cNvPr id="25" name="Text Box 34"/>
              <p:cNvSpPr txBox="1">
                <a:spLocks noChangeArrowheads="1"/>
              </p:cNvSpPr>
              <p:nvPr/>
            </p:nvSpPr>
            <p:spPr bwMode="auto">
              <a:xfrm>
                <a:off x="2334091" y="4344969"/>
                <a:ext cx="650068" cy="120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80000"/>
                  </a:lnSpc>
                  <a:spcBef>
                    <a:spcPct val="0"/>
                  </a:spcBef>
                  <a:spcAft>
                    <a:spcPct val="0"/>
                  </a:spcAft>
                  <a:defRPr/>
                </a:pPr>
                <a:r>
                  <a:rPr lang="fr-FR" b="1" dirty="0" smtClean="0">
                    <a:solidFill>
                      <a:srgbClr val="FF0000"/>
                    </a:solidFill>
                    <a:latin typeface="Arial Narrow" panose="020B0606020202030204" pitchFamily="34" charset="0"/>
                    <a:cs typeface="Calibri" pitchFamily="34" charset="0"/>
                  </a:rPr>
                  <a:t>NH</a:t>
                </a:r>
              </a:p>
              <a:p>
                <a:pPr fontAlgn="base">
                  <a:lnSpc>
                    <a:spcPct val="80000"/>
                  </a:lnSpc>
                  <a:spcBef>
                    <a:spcPct val="0"/>
                  </a:spcBef>
                  <a:spcAft>
                    <a:spcPct val="0"/>
                  </a:spcAft>
                  <a:defRPr/>
                </a:pPr>
                <a:r>
                  <a:rPr lang="fr-FR" b="1" dirty="0" smtClean="0">
                    <a:solidFill>
                      <a:srgbClr val="FF0000"/>
                    </a:solidFill>
                    <a:latin typeface="Arial Narrow" panose="020B0606020202030204" pitchFamily="34" charset="0"/>
                    <a:cs typeface="Calibri" pitchFamily="34" charset="0"/>
                  </a:rPr>
                  <a:t> l</a:t>
                </a:r>
              </a:p>
              <a:p>
                <a:pPr fontAlgn="base">
                  <a:lnSpc>
                    <a:spcPct val="80000"/>
                  </a:lnSpc>
                  <a:spcBef>
                    <a:spcPct val="0"/>
                  </a:spcBef>
                  <a:spcAft>
                    <a:spcPct val="0"/>
                  </a:spcAft>
                  <a:defRPr/>
                </a:pPr>
                <a:r>
                  <a:rPr lang="fr-FR" b="1" dirty="0" smtClean="0">
                    <a:solidFill>
                      <a:srgbClr val="FF0000"/>
                    </a:solidFill>
                    <a:latin typeface="Arial Narrow" panose="020B0606020202030204" pitchFamily="34" charset="0"/>
                    <a:cs typeface="Calibri" pitchFamily="34" charset="0"/>
                  </a:rPr>
                  <a:t>C=O</a:t>
                </a:r>
              </a:p>
              <a:p>
                <a:pPr fontAlgn="base">
                  <a:lnSpc>
                    <a:spcPct val="80000"/>
                  </a:lnSpc>
                  <a:spcBef>
                    <a:spcPct val="0"/>
                  </a:spcBef>
                  <a:spcAft>
                    <a:spcPct val="0"/>
                  </a:spcAft>
                  <a:defRPr/>
                </a:pPr>
                <a:r>
                  <a:rPr lang="fr-FR" b="1" dirty="0" smtClean="0">
                    <a:solidFill>
                      <a:srgbClr val="FF0000"/>
                    </a:solidFill>
                    <a:latin typeface="Arial Narrow" panose="020B0606020202030204" pitchFamily="34" charset="0"/>
                    <a:cs typeface="Calibri" pitchFamily="34" charset="0"/>
                  </a:rPr>
                  <a:t> l</a:t>
                </a:r>
              </a:p>
              <a:p>
                <a:pPr fontAlgn="base">
                  <a:lnSpc>
                    <a:spcPct val="80000"/>
                  </a:lnSpc>
                  <a:spcBef>
                    <a:spcPct val="0"/>
                  </a:spcBef>
                  <a:spcAft>
                    <a:spcPct val="0"/>
                  </a:spcAft>
                  <a:defRPr/>
                </a:pPr>
                <a:r>
                  <a:rPr lang="fr-FR" b="1" dirty="0" smtClean="0">
                    <a:solidFill>
                      <a:srgbClr val="FF0000"/>
                    </a:solidFill>
                    <a:latin typeface="Arial Narrow" panose="020B0606020202030204" pitchFamily="34" charset="0"/>
                    <a:cs typeface="Calibri" pitchFamily="34" charset="0"/>
                  </a:rPr>
                  <a:t>CH</a:t>
                </a:r>
                <a:r>
                  <a:rPr lang="fr-FR" b="1" baseline="-25000" dirty="0" smtClean="0">
                    <a:solidFill>
                      <a:srgbClr val="FF0000"/>
                    </a:solidFill>
                    <a:latin typeface="Arial Narrow" panose="020B0606020202030204" pitchFamily="34" charset="0"/>
                    <a:cs typeface="Calibri" pitchFamily="34" charset="0"/>
                  </a:rPr>
                  <a:t>3</a:t>
                </a:r>
                <a:endParaRPr lang="fr-FR" b="1" dirty="0" smtClean="0">
                  <a:solidFill>
                    <a:srgbClr val="FF0000"/>
                  </a:solidFill>
                  <a:latin typeface="Arial Narrow" panose="020B0606020202030204" pitchFamily="34" charset="0"/>
                  <a:cs typeface="Calibri" pitchFamily="34" charset="0"/>
                </a:endParaRPr>
              </a:p>
            </p:txBody>
          </p:sp>
          <p:sp>
            <p:nvSpPr>
              <p:cNvPr id="26" name="Line 160"/>
              <p:cNvSpPr>
                <a:spLocks noChangeShapeType="1"/>
              </p:cNvSpPr>
              <p:nvPr/>
            </p:nvSpPr>
            <p:spPr bwMode="auto">
              <a:xfrm flipH="1">
                <a:off x="1435086" y="4346556"/>
                <a:ext cx="336010" cy="1143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nvGrpSpPr>
              <p:cNvPr id="27" name="Group 54"/>
              <p:cNvGrpSpPr>
                <a:grpSpLocks/>
              </p:cNvGrpSpPr>
              <p:nvPr/>
            </p:nvGrpSpPr>
            <p:grpSpPr bwMode="auto">
              <a:xfrm>
                <a:off x="1367200" y="3680735"/>
                <a:ext cx="1563688" cy="687387"/>
                <a:chOff x="1776" y="1728"/>
                <a:chExt cx="672" cy="288"/>
              </a:xfrm>
            </p:grpSpPr>
            <p:sp>
              <p:nvSpPr>
                <p:cNvPr id="42" name="Line 55"/>
                <p:cNvSpPr>
                  <a:spLocks noChangeShapeType="1"/>
                </p:cNvSpPr>
                <p:nvPr/>
              </p:nvSpPr>
              <p:spPr bwMode="auto">
                <a:xfrm>
                  <a:off x="1776" y="1728"/>
                  <a:ext cx="144" cy="2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43" name="Line 56"/>
                <p:cNvSpPr>
                  <a:spLocks noChangeShapeType="1"/>
                </p:cNvSpPr>
                <p:nvPr/>
              </p:nvSpPr>
              <p:spPr bwMode="auto">
                <a:xfrm>
                  <a:off x="1776" y="1728"/>
                  <a:ext cx="192"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44" name="Line 57"/>
                <p:cNvSpPr>
                  <a:spLocks noChangeShapeType="1"/>
                </p:cNvSpPr>
                <p:nvPr/>
              </p:nvSpPr>
              <p:spPr bwMode="auto">
                <a:xfrm flipV="1">
                  <a:off x="1920" y="1920"/>
                  <a:ext cx="28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45" name="Line 58"/>
                <p:cNvSpPr>
                  <a:spLocks noChangeShapeType="1"/>
                </p:cNvSpPr>
                <p:nvPr/>
              </p:nvSpPr>
              <p:spPr bwMode="auto">
                <a:xfrm flipV="1">
                  <a:off x="1965" y="1728"/>
                  <a:ext cx="336"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46" name="Line 59"/>
                <p:cNvSpPr>
                  <a:spLocks noChangeShapeType="1"/>
                </p:cNvSpPr>
                <p:nvPr/>
              </p:nvSpPr>
              <p:spPr bwMode="auto">
                <a:xfrm>
                  <a:off x="2304" y="1728"/>
                  <a:ext cx="144" cy="2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47" name="Line 60"/>
                <p:cNvSpPr>
                  <a:spLocks noChangeShapeType="1"/>
                </p:cNvSpPr>
                <p:nvPr/>
              </p:nvSpPr>
              <p:spPr bwMode="auto">
                <a:xfrm flipH="1" flipV="1">
                  <a:off x="2208" y="1920"/>
                  <a:ext cx="24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nvGrpSpPr>
              <p:cNvPr id="28" name="Group 150"/>
              <p:cNvGrpSpPr>
                <a:grpSpLocks/>
              </p:cNvGrpSpPr>
              <p:nvPr/>
            </p:nvGrpSpPr>
            <p:grpSpPr bwMode="auto">
              <a:xfrm>
                <a:off x="2381616" y="3514058"/>
                <a:ext cx="355600" cy="338138"/>
                <a:chOff x="1886" y="2206"/>
                <a:chExt cx="224" cy="213"/>
              </a:xfrm>
            </p:grpSpPr>
            <p:sp>
              <p:nvSpPr>
                <p:cNvPr id="40" name="Rectangle 62"/>
                <p:cNvSpPr>
                  <a:spLocks noChangeArrowheads="1"/>
                </p:cNvSpPr>
                <p:nvPr/>
              </p:nvSpPr>
              <p:spPr bwMode="auto">
                <a:xfrm>
                  <a:off x="1945" y="2259"/>
                  <a:ext cx="10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Arial" charset="0"/>
                  </a:endParaRPr>
                </a:p>
              </p:txBody>
            </p:sp>
            <p:sp>
              <p:nvSpPr>
                <p:cNvPr id="41" name="Text Box 63"/>
                <p:cNvSpPr txBox="1">
                  <a:spLocks noChangeArrowheads="1"/>
                </p:cNvSpPr>
                <p:nvPr/>
              </p:nvSpPr>
              <p:spPr bwMode="auto">
                <a:xfrm>
                  <a:off x="1886" y="2206"/>
                  <a:ext cx="22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600" b="1" smtClean="0">
                      <a:solidFill>
                        <a:srgbClr val="FF0000"/>
                      </a:solidFill>
                      <a:latin typeface="Arial Narrow" panose="020B0606020202030204" pitchFamily="34" charset="0"/>
                      <a:cs typeface="Arial" charset="0"/>
                    </a:rPr>
                    <a:t>O</a:t>
                  </a:r>
                  <a:endParaRPr lang="fr-FR" sz="2000" b="1" smtClean="0">
                    <a:solidFill>
                      <a:srgbClr val="FF0000"/>
                    </a:solidFill>
                    <a:latin typeface="Arial Narrow" panose="020B0606020202030204" pitchFamily="34" charset="0"/>
                    <a:cs typeface="Arial" charset="0"/>
                  </a:endParaRPr>
                </a:p>
              </p:txBody>
            </p:sp>
          </p:grpSp>
          <p:sp>
            <p:nvSpPr>
              <p:cNvPr id="29" name="Text Box 164"/>
              <p:cNvSpPr txBox="1">
                <a:spLocks noChangeArrowheads="1"/>
              </p:cNvSpPr>
              <p:nvPr/>
            </p:nvSpPr>
            <p:spPr bwMode="auto">
              <a:xfrm>
                <a:off x="2788063" y="4028987"/>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1</a:t>
                </a:r>
              </a:p>
            </p:txBody>
          </p:sp>
          <p:sp>
            <p:nvSpPr>
              <p:cNvPr id="30" name="Text Box 166"/>
              <p:cNvSpPr txBox="1">
                <a:spLocks noChangeArrowheads="1"/>
              </p:cNvSpPr>
              <p:nvPr/>
            </p:nvSpPr>
            <p:spPr bwMode="auto">
              <a:xfrm>
                <a:off x="1612029" y="4084562"/>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3</a:t>
                </a:r>
              </a:p>
            </p:txBody>
          </p:sp>
          <p:sp>
            <p:nvSpPr>
              <p:cNvPr id="31" name="Text Box 167"/>
              <p:cNvSpPr txBox="1">
                <a:spLocks noChangeArrowheads="1"/>
              </p:cNvSpPr>
              <p:nvPr/>
            </p:nvSpPr>
            <p:spPr bwMode="auto">
              <a:xfrm>
                <a:off x="1140184" y="3460537"/>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4</a:t>
                </a:r>
              </a:p>
            </p:txBody>
          </p:sp>
          <p:sp>
            <p:nvSpPr>
              <p:cNvPr id="32" name="Text Box 168"/>
              <p:cNvSpPr txBox="1">
                <a:spLocks noChangeArrowheads="1"/>
              </p:cNvSpPr>
              <p:nvPr/>
            </p:nvSpPr>
            <p:spPr bwMode="auto">
              <a:xfrm>
                <a:off x="1738924" y="3830506"/>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5</a:t>
                </a:r>
              </a:p>
            </p:txBody>
          </p:sp>
          <p:sp>
            <p:nvSpPr>
              <p:cNvPr id="33" name="Text Box 165"/>
              <p:cNvSpPr txBox="1">
                <a:spLocks noChangeArrowheads="1"/>
              </p:cNvSpPr>
              <p:nvPr/>
            </p:nvSpPr>
            <p:spPr bwMode="auto">
              <a:xfrm>
                <a:off x="2158937" y="4114730"/>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2</a:t>
                </a:r>
              </a:p>
            </p:txBody>
          </p:sp>
          <p:sp>
            <p:nvSpPr>
              <p:cNvPr id="34" name="Line 161"/>
              <p:cNvSpPr>
                <a:spLocks noChangeShapeType="1"/>
              </p:cNvSpPr>
              <p:nvPr/>
            </p:nvSpPr>
            <p:spPr bwMode="auto">
              <a:xfrm>
                <a:off x="2384135" y="4130609"/>
                <a:ext cx="112598" cy="2302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35" name="Line 159"/>
              <p:cNvSpPr>
                <a:spLocks noChangeShapeType="1"/>
              </p:cNvSpPr>
              <p:nvPr/>
            </p:nvSpPr>
            <p:spPr bwMode="auto">
              <a:xfrm flipH="1" flipV="1">
                <a:off x="1729989" y="3673309"/>
                <a:ext cx="112598" cy="2286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36" name="Line 163"/>
              <p:cNvSpPr>
                <a:spLocks noChangeShapeType="1"/>
              </p:cNvSpPr>
              <p:nvPr/>
            </p:nvSpPr>
            <p:spPr bwMode="auto">
              <a:xfrm flipV="1">
                <a:off x="1377893" y="3473240"/>
                <a:ext cx="0" cy="24929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37" name="ZoneTexte 73"/>
              <p:cNvSpPr txBox="1">
                <a:spLocks noChangeArrowheads="1"/>
              </p:cNvSpPr>
              <p:nvPr/>
            </p:nvSpPr>
            <p:spPr bwMode="auto">
              <a:xfrm>
                <a:off x="1526238" y="3404963"/>
                <a:ext cx="937021" cy="36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FF0000"/>
                    </a:solidFill>
                    <a:latin typeface="Arial Narrow" panose="020B0606020202030204" pitchFamily="34" charset="0"/>
                    <a:cs typeface="Calibri" pitchFamily="34" charset="0"/>
                  </a:rPr>
                  <a:t>CH</a:t>
                </a:r>
                <a:r>
                  <a:rPr lang="fr-FR" b="1" baseline="-25000" dirty="0" smtClean="0">
                    <a:solidFill>
                      <a:srgbClr val="FF0000"/>
                    </a:solidFill>
                    <a:latin typeface="Arial Narrow" panose="020B0606020202030204" pitchFamily="34" charset="0"/>
                    <a:cs typeface="Calibri" pitchFamily="34" charset="0"/>
                  </a:rPr>
                  <a:t>2</a:t>
                </a:r>
                <a:r>
                  <a:rPr lang="fr-FR" b="1" dirty="0" smtClean="0">
                    <a:solidFill>
                      <a:srgbClr val="FF0000"/>
                    </a:solidFill>
                    <a:latin typeface="Arial Narrow" panose="020B0606020202030204" pitchFamily="34" charset="0"/>
                    <a:cs typeface="Calibri" pitchFamily="34" charset="0"/>
                  </a:rPr>
                  <a:t>OH</a:t>
                </a:r>
              </a:p>
            </p:txBody>
          </p:sp>
          <p:sp>
            <p:nvSpPr>
              <p:cNvPr id="38" name="ZoneTexte 74"/>
              <p:cNvSpPr txBox="1">
                <a:spLocks noChangeArrowheads="1"/>
              </p:cNvSpPr>
              <p:nvPr/>
            </p:nvSpPr>
            <p:spPr bwMode="auto">
              <a:xfrm>
                <a:off x="1544111" y="3241414"/>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6</a:t>
                </a:r>
              </a:p>
            </p:txBody>
          </p:sp>
          <p:sp>
            <p:nvSpPr>
              <p:cNvPr id="39" name="Line 160"/>
              <p:cNvSpPr>
                <a:spLocks noChangeShapeType="1"/>
              </p:cNvSpPr>
              <p:nvPr/>
            </p:nvSpPr>
            <p:spPr bwMode="auto">
              <a:xfrm flipH="1">
                <a:off x="2916747" y="4241758"/>
                <a:ext cx="334222" cy="1143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sp>
        <p:nvSpPr>
          <p:cNvPr id="57" name="Text Box 38"/>
          <p:cNvSpPr txBox="1">
            <a:spLocks noChangeArrowheads="1"/>
          </p:cNvSpPr>
          <p:nvPr/>
        </p:nvSpPr>
        <p:spPr bwMode="auto">
          <a:xfrm>
            <a:off x="2576433" y="4318776"/>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err="1" smtClean="0">
                <a:solidFill>
                  <a:srgbClr val="3333CC"/>
                </a:solidFill>
                <a:latin typeface="Arial Narrow" panose="020B0606020202030204" pitchFamily="34" charset="0"/>
                <a:cs typeface="Calibri" pitchFamily="34" charset="0"/>
              </a:rPr>
              <a:t>Ser</a:t>
            </a:r>
            <a:endParaRPr lang="fr-FR" sz="2000" b="1" dirty="0" smtClean="0">
              <a:solidFill>
                <a:srgbClr val="3333CC"/>
              </a:solidFill>
              <a:latin typeface="Arial Narrow" panose="020B0606020202030204" pitchFamily="34" charset="0"/>
              <a:cs typeface="Calibri" pitchFamily="34" charset="0"/>
            </a:endParaRPr>
          </a:p>
        </p:txBody>
      </p:sp>
      <p:sp>
        <p:nvSpPr>
          <p:cNvPr id="60" name="Text Box 2"/>
          <p:cNvSpPr txBox="1">
            <a:spLocks noChangeArrowheads="1"/>
          </p:cNvSpPr>
          <p:nvPr/>
        </p:nvSpPr>
        <p:spPr bwMode="auto">
          <a:xfrm>
            <a:off x="5128097" y="1968661"/>
            <a:ext cx="39242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a:solidFill>
                  <a:srgbClr val="000000"/>
                </a:solidFill>
                <a:latin typeface="Arial Narrow" panose="020B0606020202030204" pitchFamily="34" charset="0"/>
                <a:cs typeface="Arial" charset="0"/>
              </a:rPr>
              <a:t>protéines </a:t>
            </a:r>
            <a:r>
              <a:rPr lang="fr-FR" sz="2000" b="1" dirty="0" smtClean="0">
                <a:solidFill>
                  <a:srgbClr val="000000"/>
                </a:solidFill>
                <a:latin typeface="Arial Narrow" panose="020B0606020202030204" pitchFamily="34" charset="0"/>
                <a:cs typeface="Arial" charset="0"/>
              </a:rPr>
              <a:t>N-</a:t>
            </a:r>
            <a:r>
              <a:rPr lang="fr-FR" sz="2000" b="1" dirty="0" err="1" smtClean="0">
                <a:solidFill>
                  <a:srgbClr val="000000"/>
                </a:solidFill>
                <a:latin typeface="Arial Narrow" panose="020B0606020202030204" pitchFamily="34" charset="0"/>
                <a:cs typeface="Arial" charset="0"/>
              </a:rPr>
              <a:t>glycosylées</a:t>
            </a:r>
            <a:r>
              <a:rPr lang="fr-FR" sz="2000" b="1" dirty="0" smtClean="0">
                <a:solidFill>
                  <a:srgbClr val="000000"/>
                </a:solidFill>
                <a:latin typeface="Arial Narrow" panose="020B0606020202030204" pitchFamily="34" charset="0"/>
                <a:cs typeface="Arial" charset="0"/>
              </a:rPr>
              <a:t> : </a:t>
            </a:r>
          </a:p>
          <a:p>
            <a:pPr fontAlgn="base">
              <a:spcBef>
                <a:spcPct val="0"/>
              </a:spcBef>
              <a:spcAft>
                <a:spcPct val="0"/>
              </a:spcAft>
              <a:defRPr/>
            </a:pPr>
            <a:r>
              <a:rPr lang="fr-FR" sz="2000" dirty="0" smtClean="0">
                <a:solidFill>
                  <a:srgbClr val="000000"/>
                </a:solidFill>
                <a:latin typeface="Arial Narrow" panose="020B0606020202030204" pitchFamily="34" charset="0"/>
                <a:cs typeface="Arial" charset="0"/>
              </a:rPr>
              <a:t>liaison N-</a:t>
            </a:r>
            <a:r>
              <a:rPr lang="fr-FR" sz="2000" dirty="0" err="1" smtClean="0">
                <a:solidFill>
                  <a:srgbClr val="000000"/>
                </a:solidFill>
                <a:latin typeface="Arial Narrow" panose="020B0606020202030204" pitchFamily="34" charset="0"/>
                <a:cs typeface="Arial" charset="0"/>
              </a:rPr>
              <a:t>glycosidique</a:t>
            </a:r>
            <a:r>
              <a:rPr lang="fr-FR" sz="2000" dirty="0" smtClean="0">
                <a:solidFill>
                  <a:srgbClr val="000000"/>
                </a:solidFill>
                <a:latin typeface="Arial Narrow" panose="020B0606020202030204" pitchFamily="34" charset="0"/>
                <a:cs typeface="Arial" charset="0"/>
              </a:rPr>
              <a:t> </a:t>
            </a:r>
            <a:r>
              <a:rPr lang="fr-FR" sz="2000" dirty="0">
                <a:solidFill>
                  <a:srgbClr val="000000"/>
                </a:solidFill>
                <a:latin typeface="Arial Narrow" panose="020B0606020202030204" pitchFamily="34" charset="0"/>
                <a:cs typeface="Arial" charset="0"/>
              </a:rPr>
              <a:t>entre l’</a:t>
            </a:r>
            <a:r>
              <a:rPr lang="fr-FR" sz="2000" dirty="0" err="1">
                <a:solidFill>
                  <a:srgbClr val="000000"/>
                </a:solidFill>
                <a:latin typeface="Arial Narrow" panose="020B0606020202030204" pitchFamily="34" charset="0"/>
                <a:cs typeface="Arial" charset="0"/>
              </a:rPr>
              <a:t>hémiacétal</a:t>
            </a:r>
            <a:r>
              <a:rPr lang="fr-FR" sz="2000" dirty="0">
                <a:solidFill>
                  <a:srgbClr val="000000"/>
                </a:solidFill>
                <a:latin typeface="Arial Narrow" panose="020B0606020202030204" pitchFamily="34" charset="0"/>
                <a:cs typeface="Arial" charset="0"/>
              </a:rPr>
              <a:t> d’un </a:t>
            </a:r>
            <a:r>
              <a:rPr lang="fr-FR" sz="2000" dirty="0" smtClean="0">
                <a:solidFill>
                  <a:srgbClr val="000000"/>
                </a:solidFill>
                <a:latin typeface="Arial Narrow" panose="020B0606020202030204" pitchFamily="34" charset="0"/>
                <a:cs typeface="Arial" charset="0"/>
              </a:rPr>
              <a:t>ose et le -NH</a:t>
            </a:r>
            <a:r>
              <a:rPr lang="fr-FR" sz="2000" baseline="-25000" dirty="0" smtClean="0">
                <a:solidFill>
                  <a:srgbClr val="000000"/>
                </a:solidFill>
                <a:latin typeface="Arial Narrow" panose="020B0606020202030204" pitchFamily="34" charset="0"/>
                <a:cs typeface="Arial" charset="0"/>
              </a:rPr>
              <a:t>2</a:t>
            </a:r>
            <a:r>
              <a:rPr lang="fr-FR" sz="2000" dirty="0" smtClean="0">
                <a:solidFill>
                  <a:srgbClr val="000000"/>
                </a:solidFill>
                <a:latin typeface="Arial Narrow" panose="020B0606020202030204" pitchFamily="34" charset="0"/>
                <a:cs typeface="Arial" charset="0"/>
              </a:rPr>
              <a:t> </a:t>
            </a:r>
            <a:r>
              <a:rPr lang="fr-FR" sz="2000" dirty="0">
                <a:solidFill>
                  <a:srgbClr val="000000"/>
                </a:solidFill>
                <a:latin typeface="Arial Narrow" panose="020B0606020202030204" pitchFamily="34" charset="0"/>
                <a:cs typeface="Arial" charset="0"/>
              </a:rPr>
              <a:t>de la fonction amide d’un résidu </a:t>
            </a:r>
            <a:r>
              <a:rPr lang="fr-FR" sz="2000" dirty="0" err="1" smtClean="0">
                <a:solidFill>
                  <a:srgbClr val="000000"/>
                </a:solidFill>
                <a:latin typeface="Arial Narrow" panose="020B0606020202030204" pitchFamily="34" charset="0"/>
                <a:cs typeface="Arial" charset="0"/>
              </a:rPr>
              <a:t>Asn</a:t>
            </a:r>
            <a:r>
              <a:rPr lang="fr-FR" sz="2000" dirty="0" smtClean="0">
                <a:solidFill>
                  <a:srgbClr val="000000"/>
                </a:solidFill>
                <a:latin typeface="Arial Narrow" panose="020B0606020202030204" pitchFamily="34" charset="0"/>
                <a:cs typeface="Arial" charset="0"/>
              </a:rPr>
              <a:t>.</a:t>
            </a:r>
            <a:endParaRPr lang="fr-FR" sz="2000" dirty="0">
              <a:solidFill>
                <a:srgbClr val="000000"/>
              </a:solidFill>
              <a:latin typeface="Arial Narrow" panose="020B0606020202030204" pitchFamily="34" charset="0"/>
              <a:cs typeface="Arial" charset="0"/>
            </a:endParaRPr>
          </a:p>
        </p:txBody>
      </p:sp>
      <p:grpSp>
        <p:nvGrpSpPr>
          <p:cNvPr id="61" name="Group 47"/>
          <p:cNvGrpSpPr>
            <a:grpSpLocks/>
          </p:cNvGrpSpPr>
          <p:nvPr/>
        </p:nvGrpSpPr>
        <p:grpSpPr bwMode="auto">
          <a:xfrm>
            <a:off x="4656163" y="3309985"/>
            <a:ext cx="4027484" cy="3421064"/>
            <a:chOff x="1435" y="1952"/>
            <a:chExt cx="2537" cy="2155"/>
          </a:xfrm>
        </p:grpSpPr>
        <p:grpSp>
          <p:nvGrpSpPr>
            <p:cNvPr id="62" name="Group 5"/>
            <p:cNvGrpSpPr>
              <a:grpSpLocks/>
            </p:cNvGrpSpPr>
            <p:nvPr/>
          </p:nvGrpSpPr>
          <p:grpSpPr bwMode="auto">
            <a:xfrm>
              <a:off x="2908" y="2257"/>
              <a:ext cx="1064" cy="1610"/>
              <a:chOff x="2822" y="2257"/>
              <a:chExt cx="1200" cy="1610"/>
            </a:xfrm>
          </p:grpSpPr>
          <p:grpSp>
            <p:nvGrpSpPr>
              <p:cNvPr id="91" name="Group 6"/>
              <p:cNvGrpSpPr>
                <a:grpSpLocks/>
              </p:cNvGrpSpPr>
              <p:nvPr/>
            </p:nvGrpSpPr>
            <p:grpSpPr bwMode="auto">
              <a:xfrm>
                <a:off x="2822" y="2617"/>
                <a:ext cx="1200" cy="671"/>
                <a:chOff x="2822" y="2617"/>
                <a:chExt cx="1200" cy="671"/>
              </a:xfrm>
            </p:grpSpPr>
            <p:sp>
              <p:nvSpPr>
                <p:cNvPr id="95" name="Text Box 7"/>
                <p:cNvSpPr txBox="1">
                  <a:spLocks noChangeArrowheads="1"/>
                </p:cNvSpPr>
                <p:nvPr/>
              </p:nvSpPr>
              <p:spPr bwMode="auto">
                <a:xfrm>
                  <a:off x="2822" y="2819"/>
                  <a:ext cx="10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333399"/>
                      </a:solidFill>
                      <a:latin typeface="Arial Narrow" panose="020B0606020202030204" pitchFamily="34" charset="0"/>
                      <a:cs typeface="Calibri" pitchFamily="34" charset="0"/>
                    </a:rPr>
                    <a:t>NH-C-CH</a:t>
                  </a:r>
                  <a:r>
                    <a:rPr lang="fr-FR" b="1" baseline="-25000" dirty="0" smtClean="0">
                      <a:solidFill>
                        <a:srgbClr val="333399"/>
                      </a:solidFill>
                      <a:latin typeface="Arial Narrow" panose="020B0606020202030204" pitchFamily="34" charset="0"/>
                      <a:cs typeface="Calibri" pitchFamily="34" charset="0"/>
                    </a:rPr>
                    <a:t>2</a:t>
                  </a:r>
                  <a:r>
                    <a:rPr lang="fr-FR" b="1" dirty="0" smtClean="0">
                      <a:solidFill>
                        <a:srgbClr val="333399"/>
                      </a:solidFill>
                      <a:latin typeface="Arial Narrow" panose="020B0606020202030204" pitchFamily="34" charset="0"/>
                      <a:cs typeface="Calibri" pitchFamily="34" charset="0"/>
                    </a:rPr>
                    <a:t>-CH</a:t>
                  </a:r>
                </a:p>
              </p:txBody>
            </p:sp>
            <p:sp>
              <p:nvSpPr>
                <p:cNvPr id="96" name="Text Box 8"/>
                <p:cNvSpPr txBox="1">
                  <a:spLocks noChangeArrowheads="1"/>
                </p:cNvSpPr>
                <p:nvPr/>
              </p:nvSpPr>
              <p:spPr bwMode="auto">
                <a:xfrm>
                  <a:off x="3108" y="2938"/>
                  <a:ext cx="2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err="1" smtClean="0">
                      <a:solidFill>
                        <a:srgbClr val="333399"/>
                      </a:solidFill>
                      <a:latin typeface="Arial Narrow" panose="020B0606020202030204" pitchFamily="34" charset="0"/>
                      <a:cs typeface="Calibri" pitchFamily="34" charset="0"/>
                    </a:rPr>
                    <a:t>ll</a:t>
                  </a:r>
                  <a:endParaRPr lang="fr-FR" b="1" dirty="0" smtClean="0">
                    <a:solidFill>
                      <a:srgbClr val="333399"/>
                    </a:solidFill>
                    <a:latin typeface="Arial Narrow" panose="020B0606020202030204" pitchFamily="34" charset="0"/>
                    <a:cs typeface="Calibri" pitchFamily="34" charset="0"/>
                  </a:endParaRPr>
                </a:p>
              </p:txBody>
            </p:sp>
            <p:sp>
              <p:nvSpPr>
                <p:cNvPr id="97" name="Text Box 9"/>
                <p:cNvSpPr txBox="1">
                  <a:spLocks noChangeArrowheads="1"/>
                </p:cNvSpPr>
                <p:nvPr/>
              </p:nvSpPr>
              <p:spPr bwMode="auto">
                <a:xfrm>
                  <a:off x="3093" y="3055"/>
                  <a:ext cx="2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333399"/>
                      </a:solidFill>
                      <a:latin typeface="Arial Narrow" panose="020B0606020202030204" pitchFamily="34" charset="0"/>
                      <a:cs typeface="Calibri" pitchFamily="34" charset="0"/>
                    </a:rPr>
                    <a:t>O</a:t>
                  </a:r>
                </a:p>
              </p:txBody>
            </p:sp>
            <p:sp>
              <p:nvSpPr>
                <p:cNvPr id="98" name="Text Box 10"/>
                <p:cNvSpPr txBox="1">
                  <a:spLocks noChangeArrowheads="1"/>
                </p:cNvSpPr>
                <p:nvPr/>
              </p:nvSpPr>
              <p:spPr bwMode="auto">
                <a:xfrm>
                  <a:off x="3491" y="2617"/>
                  <a:ext cx="3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333399"/>
                      </a:solidFill>
                      <a:latin typeface="Arial Narrow" panose="020B0606020202030204" pitchFamily="34" charset="0"/>
                      <a:cs typeface="Calibri" pitchFamily="34" charset="0"/>
                    </a:rPr>
                    <a:t>NH</a:t>
                  </a:r>
                </a:p>
              </p:txBody>
            </p:sp>
            <p:sp>
              <p:nvSpPr>
                <p:cNvPr id="99" name="Text Box 11"/>
                <p:cNvSpPr txBox="1">
                  <a:spLocks noChangeArrowheads="1"/>
                </p:cNvSpPr>
                <p:nvPr/>
              </p:nvSpPr>
              <p:spPr bwMode="auto">
                <a:xfrm>
                  <a:off x="3536" y="3028"/>
                  <a:ext cx="4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333399"/>
                      </a:solidFill>
                      <a:latin typeface="Arial Narrow" panose="020B0606020202030204" pitchFamily="34" charset="0"/>
                      <a:cs typeface="Calibri" pitchFamily="34" charset="0"/>
                    </a:rPr>
                    <a:t>C = O</a:t>
                  </a:r>
                </a:p>
              </p:txBody>
            </p:sp>
            <p:sp>
              <p:nvSpPr>
                <p:cNvPr id="100" name="Line 12"/>
                <p:cNvSpPr>
                  <a:spLocks noChangeShapeType="1"/>
                </p:cNvSpPr>
                <p:nvPr/>
              </p:nvSpPr>
              <p:spPr bwMode="auto">
                <a:xfrm>
                  <a:off x="3630" y="2812"/>
                  <a:ext cx="0" cy="4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101" name="Line 13"/>
                <p:cNvSpPr>
                  <a:spLocks noChangeShapeType="1"/>
                </p:cNvSpPr>
                <p:nvPr/>
              </p:nvSpPr>
              <p:spPr bwMode="auto">
                <a:xfrm>
                  <a:off x="3640" y="3022"/>
                  <a:ext cx="0" cy="4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nvGrpSpPr>
              <p:cNvPr id="92" name="Group 14"/>
              <p:cNvGrpSpPr>
                <a:grpSpLocks/>
              </p:cNvGrpSpPr>
              <p:nvPr/>
            </p:nvGrpSpPr>
            <p:grpSpPr bwMode="auto">
              <a:xfrm>
                <a:off x="3609" y="2257"/>
                <a:ext cx="82" cy="1610"/>
                <a:chOff x="3609" y="2257"/>
                <a:chExt cx="82" cy="1610"/>
              </a:xfrm>
            </p:grpSpPr>
            <p:sp>
              <p:nvSpPr>
                <p:cNvPr id="93" name="Freeform 15"/>
                <p:cNvSpPr>
                  <a:spLocks/>
                </p:cNvSpPr>
                <p:nvPr/>
              </p:nvSpPr>
              <p:spPr bwMode="auto">
                <a:xfrm>
                  <a:off x="3609" y="2257"/>
                  <a:ext cx="82" cy="382"/>
                </a:xfrm>
                <a:custGeom>
                  <a:avLst/>
                  <a:gdLst>
                    <a:gd name="T0" fmla="*/ 0 w 82"/>
                    <a:gd name="T1" fmla="*/ 382 h 382"/>
                    <a:gd name="T2" fmla="*/ 45 w 82"/>
                    <a:gd name="T3" fmla="*/ 182 h 382"/>
                    <a:gd name="T4" fmla="*/ 82 w 82"/>
                    <a:gd name="T5" fmla="*/ 100 h 382"/>
                    <a:gd name="T6" fmla="*/ 72 w 82"/>
                    <a:gd name="T7" fmla="*/ 0 h 382"/>
                    <a:gd name="T8" fmla="*/ 0 60000 65536"/>
                    <a:gd name="T9" fmla="*/ 0 60000 65536"/>
                    <a:gd name="T10" fmla="*/ 0 60000 65536"/>
                    <a:gd name="T11" fmla="*/ 0 60000 65536"/>
                    <a:gd name="T12" fmla="*/ 0 w 82"/>
                    <a:gd name="T13" fmla="*/ 0 h 382"/>
                    <a:gd name="T14" fmla="*/ 82 w 82"/>
                    <a:gd name="T15" fmla="*/ 382 h 382"/>
                  </a:gdLst>
                  <a:ahLst/>
                  <a:cxnLst>
                    <a:cxn ang="T8">
                      <a:pos x="T0" y="T1"/>
                    </a:cxn>
                    <a:cxn ang="T9">
                      <a:pos x="T2" y="T3"/>
                    </a:cxn>
                    <a:cxn ang="T10">
                      <a:pos x="T4" y="T5"/>
                    </a:cxn>
                    <a:cxn ang="T11">
                      <a:pos x="T6" y="T7"/>
                    </a:cxn>
                  </a:cxnLst>
                  <a:rect l="T12" t="T13" r="T14" b="T15"/>
                  <a:pathLst>
                    <a:path w="82" h="382">
                      <a:moveTo>
                        <a:pt x="0" y="382"/>
                      </a:moveTo>
                      <a:cubicBezTo>
                        <a:pt x="22" y="313"/>
                        <a:pt x="4" y="244"/>
                        <a:pt x="45" y="182"/>
                      </a:cubicBezTo>
                      <a:cubicBezTo>
                        <a:pt x="55" y="152"/>
                        <a:pt x="71" y="129"/>
                        <a:pt x="82" y="100"/>
                      </a:cubicBezTo>
                      <a:cubicBezTo>
                        <a:pt x="67" y="43"/>
                        <a:pt x="72" y="76"/>
                        <a:pt x="72" y="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94" name="Freeform 16"/>
                <p:cNvSpPr>
                  <a:spLocks/>
                </p:cNvSpPr>
                <p:nvPr/>
              </p:nvSpPr>
              <p:spPr bwMode="auto">
                <a:xfrm>
                  <a:off x="3622" y="3222"/>
                  <a:ext cx="64" cy="645"/>
                </a:xfrm>
                <a:custGeom>
                  <a:avLst/>
                  <a:gdLst>
                    <a:gd name="T0" fmla="*/ 28 w 64"/>
                    <a:gd name="T1" fmla="*/ 0 h 645"/>
                    <a:gd name="T2" fmla="*/ 64 w 64"/>
                    <a:gd name="T3" fmla="*/ 118 h 645"/>
                    <a:gd name="T4" fmla="*/ 55 w 64"/>
                    <a:gd name="T5" fmla="*/ 227 h 645"/>
                    <a:gd name="T6" fmla="*/ 37 w 64"/>
                    <a:gd name="T7" fmla="*/ 254 h 645"/>
                    <a:gd name="T8" fmla="*/ 0 w 64"/>
                    <a:gd name="T9" fmla="*/ 345 h 645"/>
                    <a:gd name="T10" fmla="*/ 19 w 64"/>
                    <a:gd name="T11" fmla="*/ 463 h 645"/>
                    <a:gd name="T12" fmla="*/ 37 w 64"/>
                    <a:gd name="T13" fmla="*/ 491 h 645"/>
                    <a:gd name="T14" fmla="*/ 55 w 64"/>
                    <a:gd name="T15" fmla="*/ 545 h 645"/>
                    <a:gd name="T16" fmla="*/ 46 w 64"/>
                    <a:gd name="T17" fmla="*/ 645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45"/>
                    <a:gd name="T29" fmla="*/ 64 w 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45">
                      <a:moveTo>
                        <a:pt x="28" y="0"/>
                      </a:moveTo>
                      <a:cubicBezTo>
                        <a:pt x="38" y="71"/>
                        <a:pt x="45" y="61"/>
                        <a:pt x="64" y="118"/>
                      </a:cubicBezTo>
                      <a:cubicBezTo>
                        <a:pt x="61" y="154"/>
                        <a:pt x="62" y="191"/>
                        <a:pt x="55" y="227"/>
                      </a:cubicBezTo>
                      <a:cubicBezTo>
                        <a:pt x="53" y="238"/>
                        <a:pt x="42" y="245"/>
                        <a:pt x="37" y="254"/>
                      </a:cubicBezTo>
                      <a:cubicBezTo>
                        <a:pt x="21" y="283"/>
                        <a:pt x="10" y="314"/>
                        <a:pt x="0" y="345"/>
                      </a:cubicBezTo>
                      <a:cubicBezTo>
                        <a:pt x="6" y="384"/>
                        <a:pt x="9" y="424"/>
                        <a:pt x="19" y="463"/>
                      </a:cubicBezTo>
                      <a:cubicBezTo>
                        <a:pt x="22" y="474"/>
                        <a:pt x="33" y="481"/>
                        <a:pt x="37" y="491"/>
                      </a:cubicBezTo>
                      <a:cubicBezTo>
                        <a:pt x="45" y="508"/>
                        <a:pt x="55" y="545"/>
                        <a:pt x="55" y="545"/>
                      </a:cubicBezTo>
                      <a:cubicBezTo>
                        <a:pt x="45" y="627"/>
                        <a:pt x="46" y="593"/>
                        <a:pt x="46" y="645"/>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grpSp>
          <p:nvGrpSpPr>
            <p:cNvPr id="63" name="Group 38"/>
            <p:cNvGrpSpPr>
              <a:grpSpLocks/>
            </p:cNvGrpSpPr>
            <p:nvPr/>
          </p:nvGrpSpPr>
          <p:grpSpPr bwMode="auto">
            <a:xfrm>
              <a:off x="1626" y="1952"/>
              <a:ext cx="1156" cy="548"/>
              <a:chOff x="1802" y="2428"/>
              <a:chExt cx="1300" cy="548"/>
            </a:xfrm>
          </p:grpSpPr>
          <p:sp>
            <p:nvSpPr>
              <p:cNvPr id="89" name="Line 39"/>
              <p:cNvSpPr>
                <a:spLocks noChangeShapeType="1"/>
              </p:cNvSpPr>
              <p:nvPr/>
            </p:nvSpPr>
            <p:spPr bwMode="auto">
              <a:xfrm>
                <a:off x="2481" y="2684"/>
                <a:ext cx="0" cy="292"/>
              </a:xfrm>
              <a:prstGeom prst="line">
                <a:avLst/>
              </a:prstGeom>
              <a:noFill/>
              <a:ln w="38100">
                <a:solidFill>
                  <a:srgbClr val="FF0000"/>
                </a:solidFill>
                <a:round/>
                <a:headEnd/>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90" name="Text Box 40"/>
              <p:cNvSpPr txBox="1">
                <a:spLocks noChangeArrowheads="1"/>
              </p:cNvSpPr>
              <p:nvPr/>
            </p:nvSpPr>
            <p:spPr bwMode="auto">
              <a:xfrm>
                <a:off x="1802" y="2428"/>
                <a:ext cx="13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FF0000"/>
                    </a:solidFill>
                    <a:latin typeface="Arial Narrow" panose="020B0606020202030204" pitchFamily="34" charset="0"/>
                    <a:cs typeface="Calibri" pitchFamily="34" charset="0"/>
                  </a:rPr>
                  <a:t>oligosaccharide</a:t>
                </a:r>
              </a:p>
            </p:txBody>
          </p:sp>
        </p:grpSp>
        <p:sp>
          <p:nvSpPr>
            <p:cNvPr id="64" name="Text Box 41"/>
            <p:cNvSpPr txBox="1">
              <a:spLocks noChangeArrowheads="1"/>
            </p:cNvSpPr>
            <p:nvPr/>
          </p:nvSpPr>
          <p:spPr bwMode="auto">
            <a:xfrm>
              <a:off x="1435" y="3855"/>
              <a:ext cx="21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00"/>
                  </a:solidFill>
                  <a:latin typeface="Arial Narrow" panose="020B0606020202030204" pitchFamily="34" charset="0"/>
                  <a:cs typeface="Arial" charset="0"/>
                </a:rPr>
                <a:t>N-</a:t>
              </a:r>
              <a:r>
                <a:rPr lang="fr-FR" sz="2000" b="1" dirty="0" err="1" smtClean="0">
                  <a:solidFill>
                    <a:srgbClr val="000000"/>
                  </a:solidFill>
                  <a:latin typeface="Arial Narrow" panose="020B0606020202030204" pitchFamily="34" charset="0"/>
                  <a:cs typeface="Arial" charset="0"/>
                </a:rPr>
                <a:t>acétyl</a:t>
              </a:r>
              <a:r>
                <a:rPr lang="fr-FR" sz="2000" b="1" dirty="0" smtClean="0">
                  <a:solidFill>
                    <a:srgbClr val="000000"/>
                  </a:solidFill>
                  <a:latin typeface="Arial Narrow" panose="020B0606020202030204" pitchFamily="34" charset="0"/>
                  <a:cs typeface="Arial" charset="0"/>
                </a:rPr>
                <a:t>-</a:t>
              </a:r>
              <a:r>
                <a:rPr lang="fr-FR" sz="2000" b="1" dirty="0" smtClean="0">
                  <a:solidFill>
                    <a:srgbClr val="000000"/>
                  </a:solidFill>
                  <a:latin typeface="Symbol" panose="05050102010706020507" pitchFamily="18" charset="2"/>
                  <a:cs typeface="Arial" charset="0"/>
                </a:rPr>
                <a:t>b</a:t>
              </a:r>
              <a:r>
                <a:rPr lang="fr-FR" sz="2000" b="1" dirty="0" smtClean="0">
                  <a:solidFill>
                    <a:srgbClr val="000000"/>
                  </a:solidFill>
                  <a:latin typeface="Arial Narrow" panose="020B0606020202030204" pitchFamily="34" charset="0"/>
                  <a:cs typeface="Arial" charset="0"/>
                </a:rPr>
                <a:t>-D-</a:t>
              </a:r>
              <a:r>
                <a:rPr lang="fr-FR" sz="2000" b="1" dirty="0" err="1" smtClean="0">
                  <a:solidFill>
                    <a:srgbClr val="000000"/>
                  </a:solidFill>
                  <a:latin typeface="Arial Narrow" panose="020B0606020202030204" pitchFamily="34" charset="0"/>
                  <a:cs typeface="Arial" charset="0"/>
                </a:rPr>
                <a:t>glucopyranosamine</a:t>
              </a:r>
              <a:endParaRPr lang="fr-FR" sz="2000" b="1" dirty="0" smtClean="0">
                <a:solidFill>
                  <a:srgbClr val="000000"/>
                </a:solidFill>
                <a:latin typeface="Arial Narrow" panose="020B0606020202030204" pitchFamily="34" charset="0"/>
                <a:cs typeface="Arial" charset="0"/>
              </a:endParaRPr>
            </a:p>
          </p:txBody>
        </p:sp>
        <p:grpSp>
          <p:nvGrpSpPr>
            <p:cNvPr id="65" name="Groupe 89"/>
            <p:cNvGrpSpPr>
              <a:grpSpLocks/>
            </p:cNvGrpSpPr>
            <p:nvPr/>
          </p:nvGrpSpPr>
          <p:grpSpPr bwMode="auto">
            <a:xfrm>
              <a:off x="1752" y="2362"/>
              <a:ext cx="1181" cy="1451"/>
              <a:chOff x="8033374" y="3749214"/>
              <a:chExt cx="2110786" cy="2304326"/>
            </a:xfrm>
          </p:grpSpPr>
          <p:sp>
            <p:nvSpPr>
              <p:cNvPr id="66" name="Line 163"/>
              <p:cNvSpPr>
                <a:spLocks noChangeShapeType="1"/>
              </p:cNvSpPr>
              <p:nvPr/>
            </p:nvSpPr>
            <p:spPr bwMode="auto">
              <a:xfrm flipH="1">
                <a:off x="8063758" y="4200163"/>
                <a:ext cx="223410" cy="1143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67" name="Text Box 34"/>
              <p:cNvSpPr txBox="1">
                <a:spLocks noChangeArrowheads="1"/>
              </p:cNvSpPr>
              <p:nvPr/>
            </p:nvSpPr>
            <p:spPr bwMode="auto">
              <a:xfrm>
                <a:off x="9227280" y="4852769"/>
                <a:ext cx="650069" cy="120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80000"/>
                  </a:lnSpc>
                  <a:spcBef>
                    <a:spcPct val="0"/>
                  </a:spcBef>
                  <a:spcAft>
                    <a:spcPct val="0"/>
                  </a:spcAft>
                  <a:defRPr/>
                </a:pPr>
                <a:r>
                  <a:rPr lang="fr-FR" b="1" dirty="0" smtClean="0">
                    <a:solidFill>
                      <a:srgbClr val="FF0000"/>
                    </a:solidFill>
                    <a:latin typeface="Arial Narrow" panose="020B0606020202030204" pitchFamily="34" charset="0"/>
                    <a:cs typeface="Calibri" pitchFamily="34" charset="0"/>
                  </a:rPr>
                  <a:t>NH</a:t>
                </a:r>
              </a:p>
              <a:p>
                <a:pPr fontAlgn="base">
                  <a:lnSpc>
                    <a:spcPct val="80000"/>
                  </a:lnSpc>
                  <a:spcBef>
                    <a:spcPct val="0"/>
                  </a:spcBef>
                  <a:spcAft>
                    <a:spcPct val="0"/>
                  </a:spcAft>
                  <a:defRPr/>
                </a:pPr>
                <a:r>
                  <a:rPr lang="fr-FR" b="1" dirty="0" smtClean="0">
                    <a:solidFill>
                      <a:srgbClr val="FF0000"/>
                    </a:solidFill>
                    <a:latin typeface="Arial Narrow" panose="020B0606020202030204" pitchFamily="34" charset="0"/>
                    <a:cs typeface="Calibri" pitchFamily="34" charset="0"/>
                  </a:rPr>
                  <a:t> l</a:t>
                </a:r>
              </a:p>
              <a:p>
                <a:pPr fontAlgn="base">
                  <a:lnSpc>
                    <a:spcPct val="80000"/>
                  </a:lnSpc>
                  <a:spcBef>
                    <a:spcPct val="0"/>
                  </a:spcBef>
                  <a:spcAft>
                    <a:spcPct val="0"/>
                  </a:spcAft>
                  <a:defRPr/>
                </a:pPr>
                <a:r>
                  <a:rPr lang="fr-FR" b="1" dirty="0" smtClean="0">
                    <a:solidFill>
                      <a:srgbClr val="FF0000"/>
                    </a:solidFill>
                    <a:latin typeface="Arial Narrow" panose="020B0606020202030204" pitchFamily="34" charset="0"/>
                    <a:cs typeface="Calibri" pitchFamily="34" charset="0"/>
                  </a:rPr>
                  <a:t>C=O</a:t>
                </a:r>
              </a:p>
              <a:p>
                <a:pPr fontAlgn="base">
                  <a:lnSpc>
                    <a:spcPct val="80000"/>
                  </a:lnSpc>
                  <a:spcBef>
                    <a:spcPct val="0"/>
                  </a:spcBef>
                  <a:spcAft>
                    <a:spcPct val="0"/>
                  </a:spcAft>
                  <a:defRPr/>
                </a:pPr>
                <a:r>
                  <a:rPr lang="fr-FR" b="1" dirty="0" smtClean="0">
                    <a:solidFill>
                      <a:srgbClr val="FF0000"/>
                    </a:solidFill>
                    <a:latin typeface="Arial Narrow" panose="020B0606020202030204" pitchFamily="34" charset="0"/>
                    <a:cs typeface="Calibri" pitchFamily="34" charset="0"/>
                  </a:rPr>
                  <a:t> l</a:t>
                </a:r>
              </a:p>
              <a:p>
                <a:pPr fontAlgn="base">
                  <a:lnSpc>
                    <a:spcPct val="80000"/>
                  </a:lnSpc>
                  <a:spcBef>
                    <a:spcPct val="0"/>
                  </a:spcBef>
                  <a:spcAft>
                    <a:spcPct val="0"/>
                  </a:spcAft>
                  <a:defRPr/>
                </a:pPr>
                <a:r>
                  <a:rPr lang="fr-FR" b="1" dirty="0" smtClean="0">
                    <a:solidFill>
                      <a:srgbClr val="FF0000"/>
                    </a:solidFill>
                    <a:latin typeface="Arial Narrow" panose="020B0606020202030204" pitchFamily="34" charset="0"/>
                    <a:cs typeface="Calibri" pitchFamily="34" charset="0"/>
                  </a:rPr>
                  <a:t>CH</a:t>
                </a:r>
                <a:r>
                  <a:rPr lang="fr-FR" b="1" baseline="-25000" dirty="0" smtClean="0">
                    <a:solidFill>
                      <a:srgbClr val="FF0000"/>
                    </a:solidFill>
                    <a:latin typeface="Arial Narrow" panose="020B0606020202030204" pitchFamily="34" charset="0"/>
                    <a:cs typeface="Calibri" pitchFamily="34" charset="0"/>
                  </a:rPr>
                  <a:t>3</a:t>
                </a:r>
                <a:endParaRPr lang="fr-FR" b="1" dirty="0" smtClean="0">
                  <a:solidFill>
                    <a:srgbClr val="FF0000"/>
                  </a:solidFill>
                  <a:latin typeface="Arial Narrow" panose="020B0606020202030204" pitchFamily="34" charset="0"/>
                  <a:cs typeface="Calibri" pitchFamily="34" charset="0"/>
                </a:endParaRPr>
              </a:p>
            </p:txBody>
          </p:sp>
          <p:sp>
            <p:nvSpPr>
              <p:cNvPr id="68" name="Line 160"/>
              <p:cNvSpPr>
                <a:spLocks noChangeShapeType="1"/>
              </p:cNvSpPr>
              <p:nvPr/>
            </p:nvSpPr>
            <p:spPr bwMode="auto">
              <a:xfrm flipH="1">
                <a:off x="8328277" y="4854356"/>
                <a:ext cx="336010" cy="1143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nvGrpSpPr>
              <p:cNvPr id="69" name="Group 54"/>
              <p:cNvGrpSpPr>
                <a:grpSpLocks/>
              </p:cNvGrpSpPr>
              <p:nvPr/>
            </p:nvGrpSpPr>
            <p:grpSpPr bwMode="auto">
              <a:xfrm>
                <a:off x="8260390" y="4188535"/>
                <a:ext cx="1563688" cy="687387"/>
                <a:chOff x="1776" y="1728"/>
                <a:chExt cx="672" cy="288"/>
              </a:xfrm>
            </p:grpSpPr>
            <p:sp>
              <p:nvSpPr>
                <p:cNvPr id="83" name="Line 55"/>
                <p:cNvSpPr>
                  <a:spLocks noChangeShapeType="1"/>
                </p:cNvSpPr>
                <p:nvPr/>
              </p:nvSpPr>
              <p:spPr bwMode="auto">
                <a:xfrm>
                  <a:off x="1776" y="1728"/>
                  <a:ext cx="144" cy="2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84" name="Line 56"/>
                <p:cNvSpPr>
                  <a:spLocks noChangeShapeType="1"/>
                </p:cNvSpPr>
                <p:nvPr/>
              </p:nvSpPr>
              <p:spPr bwMode="auto">
                <a:xfrm>
                  <a:off x="1776" y="1728"/>
                  <a:ext cx="192"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85" name="Line 57"/>
                <p:cNvSpPr>
                  <a:spLocks noChangeShapeType="1"/>
                </p:cNvSpPr>
                <p:nvPr/>
              </p:nvSpPr>
              <p:spPr bwMode="auto">
                <a:xfrm flipV="1">
                  <a:off x="1920" y="1920"/>
                  <a:ext cx="28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86" name="Line 58"/>
                <p:cNvSpPr>
                  <a:spLocks noChangeShapeType="1"/>
                </p:cNvSpPr>
                <p:nvPr/>
              </p:nvSpPr>
              <p:spPr bwMode="auto">
                <a:xfrm flipV="1">
                  <a:off x="1965" y="1728"/>
                  <a:ext cx="336"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87" name="Line 59"/>
                <p:cNvSpPr>
                  <a:spLocks noChangeShapeType="1"/>
                </p:cNvSpPr>
                <p:nvPr/>
              </p:nvSpPr>
              <p:spPr bwMode="auto">
                <a:xfrm>
                  <a:off x="2304" y="1728"/>
                  <a:ext cx="144" cy="2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88" name="Line 60"/>
                <p:cNvSpPr>
                  <a:spLocks noChangeShapeType="1"/>
                </p:cNvSpPr>
                <p:nvPr/>
              </p:nvSpPr>
              <p:spPr bwMode="auto">
                <a:xfrm flipH="1" flipV="1">
                  <a:off x="2208" y="1920"/>
                  <a:ext cx="24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nvGrpSpPr>
              <p:cNvPr id="70" name="Group 150"/>
              <p:cNvGrpSpPr>
                <a:grpSpLocks/>
              </p:cNvGrpSpPr>
              <p:nvPr/>
            </p:nvGrpSpPr>
            <p:grpSpPr bwMode="auto">
              <a:xfrm>
                <a:off x="9274808" y="4021860"/>
                <a:ext cx="355600" cy="338138"/>
                <a:chOff x="1886" y="2206"/>
                <a:chExt cx="224" cy="213"/>
              </a:xfrm>
            </p:grpSpPr>
            <p:sp>
              <p:nvSpPr>
                <p:cNvPr id="81" name="Rectangle 62"/>
                <p:cNvSpPr>
                  <a:spLocks noChangeArrowheads="1"/>
                </p:cNvSpPr>
                <p:nvPr/>
              </p:nvSpPr>
              <p:spPr bwMode="auto">
                <a:xfrm>
                  <a:off x="1945" y="2259"/>
                  <a:ext cx="10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sz="2400" b="1">
                    <a:solidFill>
                      <a:srgbClr val="000000"/>
                    </a:solidFill>
                    <a:latin typeface="Arial Narrow" panose="020B0606020202030204" pitchFamily="34" charset="0"/>
                    <a:cs typeface="Arial" charset="0"/>
                  </a:endParaRPr>
                </a:p>
              </p:txBody>
            </p:sp>
            <p:sp>
              <p:nvSpPr>
                <p:cNvPr id="82" name="Text Box 63"/>
                <p:cNvSpPr txBox="1">
                  <a:spLocks noChangeArrowheads="1"/>
                </p:cNvSpPr>
                <p:nvPr/>
              </p:nvSpPr>
              <p:spPr bwMode="auto">
                <a:xfrm>
                  <a:off x="1886" y="2206"/>
                  <a:ext cx="22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600" b="1" smtClean="0">
                      <a:solidFill>
                        <a:srgbClr val="FF0000"/>
                      </a:solidFill>
                      <a:latin typeface="Arial Narrow" panose="020B0606020202030204" pitchFamily="34" charset="0"/>
                      <a:cs typeface="Arial" charset="0"/>
                    </a:rPr>
                    <a:t>O</a:t>
                  </a:r>
                  <a:endParaRPr lang="fr-FR" sz="2000" b="1" smtClean="0">
                    <a:solidFill>
                      <a:srgbClr val="FF0000"/>
                    </a:solidFill>
                    <a:latin typeface="Arial Narrow" panose="020B0606020202030204" pitchFamily="34" charset="0"/>
                    <a:cs typeface="Arial" charset="0"/>
                  </a:endParaRPr>
                </a:p>
              </p:txBody>
            </p:sp>
          </p:grpSp>
          <p:sp>
            <p:nvSpPr>
              <p:cNvPr id="71" name="Text Box 164"/>
              <p:cNvSpPr txBox="1">
                <a:spLocks noChangeArrowheads="1"/>
              </p:cNvSpPr>
              <p:nvPr/>
            </p:nvSpPr>
            <p:spPr bwMode="auto">
              <a:xfrm>
                <a:off x="9681252" y="4536787"/>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1</a:t>
                </a:r>
              </a:p>
            </p:txBody>
          </p:sp>
          <p:sp>
            <p:nvSpPr>
              <p:cNvPr id="72" name="Text Box 166"/>
              <p:cNvSpPr txBox="1">
                <a:spLocks noChangeArrowheads="1"/>
              </p:cNvSpPr>
              <p:nvPr/>
            </p:nvSpPr>
            <p:spPr bwMode="auto">
              <a:xfrm>
                <a:off x="8505218" y="4592362"/>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3</a:t>
                </a:r>
              </a:p>
            </p:txBody>
          </p:sp>
          <p:sp>
            <p:nvSpPr>
              <p:cNvPr id="73" name="Text Box 167"/>
              <p:cNvSpPr txBox="1">
                <a:spLocks noChangeArrowheads="1"/>
              </p:cNvSpPr>
              <p:nvPr/>
            </p:nvSpPr>
            <p:spPr bwMode="auto">
              <a:xfrm>
                <a:off x="8033374" y="3968337"/>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4</a:t>
                </a:r>
              </a:p>
            </p:txBody>
          </p:sp>
          <p:sp>
            <p:nvSpPr>
              <p:cNvPr id="74" name="Text Box 168"/>
              <p:cNvSpPr txBox="1">
                <a:spLocks noChangeArrowheads="1"/>
              </p:cNvSpPr>
              <p:nvPr/>
            </p:nvSpPr>
            <p:spPr bwMode="auto">
              <a:xfrm>
                <a:off x="8632116" y="4338306"/>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5</a:t>
                </a:r>
              </a:p>
            </p:txBody>
          </p:sp>
          <p:sp>
            <p:nvSpPr>
              <p:cNvPr id="75" name="Text Box 165"/>
              <p:cNvSpPr txBox="1">
                <a:spLocks noChangeArrowheads="1"/>
              </p:cNvSpPr>
              <p:nvPr/>
            </p:nvSpPr>
            <p:spPr bwMode="auto">
              <a:xfrm>
                <a:off x="9052127" y="4622530"/>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2</a:t>
                </a:r>
              </a:p>
            </p:txBody>
          </p:sp>
          <p:sp>
            <p:nvSpPr>
              <p:cNvPr id="76" name="Line 161"/>
              <p:cNvSpPr>
                <a:spLocks noChangeShapeType="1"/>
              </p:cNvSpPr>
              <p:nvPr/>
            </p:nvSpPr>
            <p:spPr bwMode="auto">
              <a:xfrm>
                <a:off x="9277325" y="4638409"/>
                <a:ext cx="112600" cy="2302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77" name="Line 159"/>
              <p:cNvSpPr>
                <a:spLocks noChangeShapeType="1"/>
              </p:cNvSpPr>
              <p:nvPr/>
            </p:nvSpPr>
            <p:spPr bwMode="auto">
              <a:xfrm flipH="1" flipV="1">
                <a:off x="8623179" y="4181109"/>
                <a:ext cx="112600" cy="2286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sp>
            <p:nvSpPr>
              <p:cNvPr id="78" name="ZoneTexte 78"/>
              <p:cNvSpPr txBox="1">
                <a:spLocks noChangeArrowheads="1"/>
              </p:cNvSpPr>
              <p:nvPr/>
            </p:nvSpPr>
            <p:spPr bwMode="auto">
              <a:xfrm>
                <a:off x="8419428" y="3912763"/>
                <a:ext cx="937022" cy="36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FF0000"/>
                    </a:solidFill>
                    <a:latin typeface="Arial Narrow" panose="020B0606020202030204" pitchFamily="34" charset="0"/>
                    <a:cs typeface="Calibri" pitchFamily="34" charset="0"/>
                  </a:rPr>
                  <a:t>CH</a:t>
                </a:r>
                <a:r>
                  <a:rPr lang="fr-FR" b="1" baseline="-25000" dirty="0" smtClean="0">
                    <a:solidFill>
                      <a:srgbClr val="FF0000"/>
                    </a:solidFill>
                    <a:latin typeface="Arial Narrow" panose="020B0606020202030204" pitchFamily="34" charset="0"/>
                    <a:cs typeface="Calibri" pitchFamily="34" charset="0"/>
                  </a:rPr>
                  <a:t>2</a:t>
                </a:r>
                <a:r>
                  <a:rPr lang="fr-FR" b="1" dirty="0" smtClean="0">
                    <a:solidFill>
                      <a:srgbClr val="FF0000"/>
                    </a:solidFill>
                    <a:latin typeface="Arial Narrow" panose="020B0606020202030204" pitchFamily="34" charset="0"/>
                    <a:cs typeface="Calibri" pitchFamily="34" charset="0"/>
                  </a:rPr>
                  <a:t>OH</a:t>
                </a:r>
              </a:p>
            </p:txBody>
          </p:sp>
          <p:sp>
            <p:nvSpPr>
              <p:cNvPr id="79" name="ZoneTexte 79"/>
              <p:cNvSpPr txBox="1">
                <a:spLocks noChangeArrowheads="1"/>
              </p:cNvSpPr>
              <p:nvPr/>
            </p:nvSpPr>
            <p:spPr bwMode="auto">
              <a:xfrm>
                <a:off x="8437301" y="3749214"/>
                <a:ext cx="299949"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Arial" charset="0"/>
                  </a:rPr>
                  <a:t>6</a:t>
                </a:r>
              </a:p>
            </p:txBody>
          </p:sp>
          <p:sp>
            <p:nvSpPr>
              <p:cNvPr id="80" name="Line 160"/>
              <p:cNvSpPr>
                <a:spLocks noChangeShapeType="1"/>
              </p:cNvSpPr>
              <p:nvPr/>
            </p:nvSpPr>
            <p:spPr bwMode="auto">
              <a:xfrm flipH="1">
                <a:off x="9809937" y="4749558"/>
                <a:ext cx="334223" cy="1143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Arial" charset="0"/>
                </a:endParaRPr>
              </a:p>
            </p:txBody>
          </p:sp>
        </p:grpSp>
      </p:grpSp>
      <p:sp>
        <p:nvSpPr>
          <p:cNvPr id="102" name="Text Box 38"/>
          <p:cNvSpPr txBox="1">
            <a:spLocks noChangeArrowheads="1"/>
          </p:cNvSpPr>
          <p:nvPr/>
        </p:nvSpPr>
        <p:spPr bwMode="auto">
          <a:xfrm>
            <a:off x="7134289" y="4268765"/>
            <a:ext cx="580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err="1" smtClean="0">
                <a:solidFill>
                  <a:srgbClr val="3333CC"/>
                </a:solidFill>
                <a:latin typeface="Arial Narrow" panose="020B0606020202030204" pitchFamily="34" charset="0"/>
                <a:cs typeface="Calibri" pitchFamily="34" charset="0"/>
              </a:rPr>
              <a:t>Asn</a:t>
            </a:r>
            <a:endParaRPr lang="fr-FR" sz="2000" b="1" dirty="0" smtClean="0">
              <a:solidFill>
                <a:srgbClr val="3333CC"/>
              </a:solidFill>
              <a:latin typeface="Arial Narrow" panose="020B0606020202030204" pitchFamily="34" charset="0"/>
              <a:cs typeface="Calibri" pitchFamily="34" charset="0"/>
            </a:endParaRPr>
          </a:p>
        </p:txBody>
      </p:sp>
      <p:sp>
        <p:nvSpPr>
          <p:cNvPr id="2" name="Ellipse 1"/>
          <p:cNvSpPr/>
          <p:nvPr/>
        </p:nvSpPr>
        <p:spPr bwMode="auto">
          <a:xfrm>
            <a:off x="359702" y="4114840"/>
            <a:ext cx="586581" cy="620725"/>
          </a:xfrm>
          <a:prstGeom prst="ellipse">
            <a:avLst/>
          </a:prstGeom>
          <a:noFill/>
          <a:ln w="57150"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chemeClr val="tx1"/>
              </a:solidFill>
              <a:effectLst/>
              <a:latin typeface="Arial Narrow" panose="020B0606020202030204" pitchFamily="34" charset="0"/>
              <a:cs typeface="Arial" charset="0"/>
            </a:endParaRPr>
          </a:p>
        </p:txBody>
      </p:sp>
      <p:sp>
        <p:nvSpPr>
          <p:cNvPr id="103" name="Ellipse 102"/>
          <p:cNvSpPr/>
          <p:nvPr/>
        </p:nvSpPr>
        <p:spPr bwMode="auto">
          <a:xfrm>
            <a:off x="4992316" y="4065626"/>
            <a:ext cx="586581" cy="620725"/>
          </a:xfrm>
          <a:prstGeom prst="ellipse">
            <a:avLst/>
          </a:prstGeom>
          <a:noFill/>
          <a:ln w="57150"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chemeClr val="tx1"/>
              </a:solidFill>
              <a:effectLst/>
              <a:latin typeface="Arial Narrow" panose="020B0606020202030204" pitchFamily="34" charset="0"/>
              <a:cs typeface="Arial" charset="0"/>
            </a:endParaRPr>
          </a:p>
        </p:txBody>
      </p:sp>
      <p:pic>
        <p:nvPicPr>
          <p:cNvPr id="104"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313789"/>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orme libre 109"/>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11" name="Triangle isocèle 110"/>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12" name="Triangle isocèle 111"/>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113" name="Image 112"/>
          <p:cNvPicPr>
            <a:picLocks noChangeAspect="1"/>
          </p:cNvPicPr>
          <p:nvPr/>
        </p:nvPicPr>
        <p:blipFill>
          <a:blip r:embed="rId3" cstate="print"/>
          <a:stretch>
            <a:fillRect/>
          </a:stretch>
        </p:blipFill>
        <p:spPr>
          <a:xfrm>
            <a:off x="7680192" y="133387"/>
            <a:ext cx="1122991" cy="687247"/>
          </a:xfrm>
          <a:prstGeom prst="rect">
            <a:avLst/>
          </a:prstGeom>
        </p:spPr>
      </p:pic>
      <p:sp>
        <p:nvSpPr>
          <p:cNvPr id="114" name="ZoneTexte 113"/>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115" name="Text Box 2"/>
          <p:cNvSpPr txBox="1">
            <a:spLocks noChangeArrowheads="1"/>
          </p:cNvSpPr>
          <p:nvPr/>
        </p:nvSpPr>
        <p:spPr bwMode="auto">
          <a:xfrm>
            <a:off x="21679" y="496335"/>
            <a:ext cx="46105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3- </a:t>
            </a:r>
            <a:r>
              <a:rPr lang="fr-FR" sz="2400" dirty="0">
                <a:solidFill>
                  <a:srgbClr val="C0504D"/>
                </a:solidFill>
                <a:latin typeface="Arial Narrow" panose="020B0606020202030204" pitchFamily="34" charset="0"/>
                <a:cs typeface="Calibri" pitchFamily="34" charset="0"/>
              </a:rPr>
              <a:t>Les glycoprotéines et glycolipides</a:t>
            </a:r>
            <a:endParaRPr lang="fr-FR" sz="2400" dirty="0" smtClean="0">
              <a:solidFill>
                <a:srgbClr val="C0504D"/>
              </a:solidFill>
              <a:latin typeface="Arial Narrow" panose="020B0606020202030204" pitchFamily="34" charset="0"/>
              <a:cs typeface="Calibri" pitchFamily="34" charset="0"/>
            </a:endParaRP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A. </a:t>
            </a:r>
            <a:r>
              <a:rPr lang="fr-FR" dirty="0">
                <a:solidFill>
                  <a:srgbClr val="C0504D"/>
                </a:solidFill>
                <a:latin typeface="Arial Narrow" panose="020B0606020202030204" pitchFamily="34" charset="0"/>
                <a:cs typeface="Calibri" pitchFamily="34" charset="0"/>
              </a:rPr>
              <a:t>Les glycoprotéines</a:t>
            </a:r>
          </a:p>
        </p:txBody>
      </p:sp>
    </p:spTree>
    <p:extLst>
      <p:ext uri="{BB962C8B-B14F-4D97-AF65-F5344CB8AC3E}">
        <p14:creationId xmlns:p14="http://schemas.microsoft.com/office/powerpoint/2010/main" val="417085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500"/>
                                        <p:tgtEl>
                                          <p:spTgt spid="1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500"/>
                                        <p:tgtEl>
                                          <p:spTgt spid="10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p:bldP spid="60" grpId="0"/>
      <p:bldP spid="102" grpId="0"/>
      <p:bldP spid="2" grpId="0" animBg="1"/>
      <p:bldP spid="10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78253" y="1379869"/>
            <a:ext cx="27363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b="1" dirty="0" smtClean="0">
                <a:solidFill>
                  <a:srgbClr val="000000"/>
                </a:solidFill>
                <a:latin typeface="Arial Narrow" panose="020B0606020202030204" pitchFamily="34" charset="0"/>
                <a:cs typeface="Calibri" pitchFamily="34" charset="0"/>
              </a:rPr>
              <a:t>Glycéro-glycolipides</a:t>
            </a:r>
          </a:p>
        </p:txBody>
      </p:sp>
      <p:grpSp>
        <p:nvGrpSpPr>
          <p:cNvPr id="13" name="Groupe 135"/>
          <p:cNvGrpSpPr>
            <a:grpSpLocks/>
          </p:cNvGrpSpPr>
          <p:nvPr/>
        </p:nvGrpSpPr>
        <p:grpSpPr bwMode="auto">
          <a:xfrm>
            <a:off x="4247674" y="2206900"/>
            <a:ext cx="1182373" cy="1651808"/>
            <a:chOff x="6034088" y="1765524"/>
            <a:chExt cx="1165935" cy="1651808"/>
          </a:xfrm>
        </p:grpSpPr>
        <p:sp>
          <p:nvSpPr>
            <p:cNvPr id="14" name="Text Box 7"/>
            <p:cNvSpPr txBox="1">
              <a:spLocks noChangeArrowheads="1"/>
            </p:cNvSpPr>
            <p:nvPr/>
          </p:nvSpPr>
          <p:spPr bwMode="auto">
            <a:xfrm>
              <a:off x="6234464" y="2173288"/>
              <a:ext cx="936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B050"/>
                  </a:solidFill>
                  <a:latin typeface="Arial Narrow" panose="020B0606020202030204" pitchFamily="34" charset="0"/>
                  <a:cs typeface="Calibri" pitchFamily="34" charset="0"/>
                </a:rPr>
                <a:t>CH</a:t>
              </a:r>
              <a:r>
                <a:rPr lang="fr-FR" b="1" baseline="-25000" dirty="0" smtClean="0">
                  <a:solidFill>
                    <a:srgbClr val="00B050"/>
                  </a:solidFill>
                  <a:latin typeface="Arial Narrow" panose="020B0606020202030204" pitchFamily="34" charset="0"/>
                  <a:cs typeface="Calibri" pitchFamily="34" charset="0"/>
                </a:rPr>
                <a:t>2</a:t>
              </a:r>
              <a:r>
                <a:rPr lang="fr-FR" b="1" dirty="0" smtClean="0">
                  <a:solidFill>
                    <a:srgbClr val="00B050"/>
                  </a:solidFill>
                  <a:latin typeface="Arial Narrow" panose="020B0606020202030204" pitchFamily="34" charset="0"/>
                  <a:cs typeface="Calibri" pitchFamily="34" charset="0"/>
                </a:rPr>
                <a:t>-O</a:t>
              </a:r>
              <a:r>
                <a:rPr lang="fr-FR" b="1" dirty="0" smtClean="0">
                  <a:solidFill>
                    <a:srgbClr val="0070C0"/>
                  </a:solidFill>
                  <a:latin typeface="Arial Narrow" panose="020B0606020202030204" pitchFamily="34" charset="0"/>
                  <a:cs typeface="Calibri" pitchFamily="34" charset="0"/>
                </a:rPr>
                <a:t>-C</a:t>
              </a:r>
            </a:p>
          </p:txBody>
        </p:sp>
        <p:sp>
          <p:nvSpPr>
            <p:cNvPr id="15" name="Text Box 8"/>
            <p:cNvSpPr txBox="1">
              <a:spLocks noChangeArrowheads="1"/>
            </p:cNvSpPr>
            <p:nvPr/>
          </p:nvSpPr>
          <p:spPr bwMode="auto">
            <a:xfrm>
              <a:off x="6879312" y="1967159"/>
              <a:ext cx="292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err="1" smtClean="0">
                  <a:solidFill>
                    <a:srgbClr val="0070C0"/>
                  </a:solidFill>
                  <a:latin typeface="Arial Narrow" panose="020B0606020202030204" pitchFamily="34" charset="0"/>
                  <a:cs typeface="Calibri" pitchFamily="34" charset="0"/>
                </a:rPr>
                <a:t>ll</a:t>
              </a:r>
              <a:endParaRPr lang="fr-FR" b="1" dirty="0" smtClean="0">
                <a:solidFill>
                  <a:srgbClr val="0070C0"/>
                </a:solidFill>
                <a:latin typeface="Arial Narrow" panose="020B0606020202030204" pitchFamily="34" charset="0"/>
                <a:cs typeface="Calibri" pitchFamily="34" charset="0"/>
              </a:endParaRPr>
            </a:p>
          </p:txBody>
        </p:sp>
        <p:sp>
          <p:nvSpPr>
            <p:cNvPr id="16" name="Text Box 9"/>
            <p:cNvSpPr txBox="1">
              <a:spLocks noChangeArrowheads="1"/>
            </p:cNvSpPr>
            <p:nvPr/>
          </p:nvSpPr>
          <p:spPr bwMode="auto">
            <a:xfrm>
              <a:off x="6864594" y="1765524"/>
              <a:ext cx="335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70C0"/>
                  </a:solidFill>
                  <a:latin typeface="Arial Narrow" panose="020B0606020202030204" pitchFamily="34" charset="0"/>
                  <a:cs typeface="Calibri" pitchFamily="34" charset="0"/>
                </a:rPr>
                <a:t>O</a:t>
              </a:r>
            </a:p>
          </p:txBody>
        </p:sp>
        <p:sp>
          <p:nvSpPr>
            <p:cNvPr id="17" name="Text Box 10"/>
            <p:cNvSpPr txBox="1">
              <a:spLocks noChangeArrowheads="1"/>
            </p:cNvSpPr>
            <p:nvPr/>
          </p:nvSpPr>
          <p:spPr bwMode="auto">
            <a:xfrm>
              <a:off x="6242702" y="2590800"/>
              <a:ext cx="858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B050"/>
                  </a:solidFill>
                  <a:latin typeface="Arial Narrow" panose="020B0606020202030204" pitchFamily="34" charset="0"/>
                  <a:cs typeface="Calibri" pitchFamily="34" charset="0"/>
                </a:rPr>
                <a:t>CH-O</a:t>
              </a:r>
              <a:r>
                <a:rPr lang="fr-FR" b="1" dirty="0" smtClean="0">
                  <a:solidFill>
                    <a:srgbClr val="0070C0"/>
                  </a:solidFill>
                  <a:latin typeface="Arial Narrow" panose="020B0606020202030204" pitchFamily="34" charset="0"/>
                  <a:cs typeface="Calibri" pitchFamily="34" charset="0"/>
                </a:rPr>
                <a:t>-C</a:t>
              </a:r>
            </a:p>
          </p:txBody>
        </p:sp>
        <p:sp>
          <p:nvSpPr>
            <p:cNvPr id="18" name="Text Box 11"/>
            <p:cNvSpPr txBox="1">
              <a:spLocks noChangeArrowheads="1"/>
            </p:cNvSpPr>
            <p:nvPr/>
          </p:nvSpPr>
          <p:spPr bwMode="auto">
            <a:xfrm>
              <a:off x="6792171" y="2790848"/>
              <a:ext cx="292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err="1" smtClean="0">
                  <a:solidFill>
                    <a:srgbClr val="0070C0"/>
                  </a:solidFill>
                  <a:latin typeface="Arial Narrow" panose="020B0606020202030204" pitchFamily="34" charset="0"/>
                  <a:cs typeface="Calibri" pitchFamily="34" charset="0"/>
                </a:rPr>
                <a:t>ll</a:t>
              </a:r>
              <a:endParaRPr lang="fr-FR" b="1" dirty="0" smtClean="0">
                <a:solidFill>
                  <a:srgbClr val="0070C0"/>
                </a:solidFill>
                <a:latin typeface="Arial Narrow" panose="020B0606020202030204" pitchFamily="34" charset="0"/>
                <a:cs typeface="Calibri" pitchFamily="34" charset="0"/>
              </a:endParaRPr>
            </a:p>
          </p:txBody>
        </p:sp>
        <p:sp>
          <p:nvSpPr>
            <p:cNvPr id="19" name="Text Box 12"/>
            <p:cNvSpPr txBox="1">
              <a:spLocks noChangeArrowheads="1"/>
            </p:cNvSpPr>
            <p:nvPr/>
          </p:nvSpPr>
          <p:spPr bwMode="auto">
            <a:xfrm>
              <a:off x="6773386" y="2962651"/>
              <a:ext cx="335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70C0"/>
                  </a:solidFill>
                  <a:latin typeface="Arial Narrow" panose="020B0606020202030204" pitchFamily="34" charset="0"/>
                  <a:cs typeface="Calibri" pitchFamily="34" charset="0"/>
                </a:rPr>
                <a:t>O</a:t>
              </a:r>
            </a:p>
          </p:txBody>
        </p:sp>
        <p:sp>
          <p:nvSpPr>
            <p:cNvPr id="20" name="Text Box 13"/>
            <p:cNvSpPr txBox="1">
              <a:spLocks noChangeArrowheads="1"/>
            </p:cNvSpPr>
            <p:nvPr/>
          </p:nvSpPr>
          <p:spPr bwMode="auto">
            <a:xfrm>
              <a:off x="6034088" y="3048000"/>
              <a:ext cx="746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B050"/>
                  </a:solidFill>
                  <a:latin typeface="Arial Narrow" panose="020B0606020202030204" pitchFamily="34" charset="0"/>
                  <a:cs typeface="Calibri" pitchFamily="34" charset="0"/>
                </a:rPr>
                <a:t>O-CH</a:t>
              </a:r>
              <a:r>
                <a:rPr lang="fr-FR" b="1" baseline="-25000" dirty="0" smtClean="0">
                  <a:solidFill>
                    <a:srgbClr val="00B050"/>
                  </a:solidFill>
                  <a:latin typeface="Arial Narrow" panose="020B0606020202030204" pitchFamily="34" charset="0"/>
                  <a:cs typeface="Calibri" pitchFamily="34" charset="0"/>
                </a:rPr>
                <a:t>2</a:t>
              </a:r>
              <a:endParaRPr lang="fr-FR" b="1" dirty="0" smtClean="0">
                <a:solidFill>
                  <a:srgbClr val="00B050"/>
                </a:solidFill>
                <a:latin typeface="Arial Narrow" panose="020B0606020202030204" pitchFamily="34" charset="0"/>
                <a:cs typeface="Calibri" pitchFamily="34" charset="0"/>
              </a:endParaRPr>
            </a:p>
          </p:txBody>
        </p:sp>
        <p:sp>
          <p:nvSpPr>
            <p:cNvPr id="23" name="Line 20"/>
            <p:cNvSpPr>
              <a:spLocks noChangeShapeType="1"/>
            </p:cNvSpPr>
            <p:nvPr/>
          </p:nvSpPr>
          <p:spPr bwMode="auto">
            <a:xfrm>
              <a:off x="6412923" y="2971800"/>
              <a:ext cx="0" cy="10800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24" name="Line 21"/>
            <p:cNvSpPr>
              <a:spLocks noChangeShapeType="1"/>
            </p:cNvSpPr>
            <p:nvPr/>
          </p:nvSpPr>
          <p:spPr bwMode="auto">
            <a:xfrm>
              <a:off x="6403530" y="2500313"/>
              <a:ext cx="0" cy="10800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grpSp>
      <p:grpSp>
        <p:nvGrpSpPr>
          <p:cNvPr id="29" name="Groupe 136"/>
          <p:cNvGrpSpPr>
            <a:grpSpLocks/>
          </p:cNvGrpSpPr>
          <p:nvPr/>
        </p:nvGrpSpPr>
        <p:grpSpPr bwMode="auto">
          <a:xfrm>
            <a:off x="642457" y="1814568"/>
            <a:ext cx="3651250" cy="2162175"/>
            <a:chOff x="1335504" y="2357430"/>
            <a:chExt cx="4108262" cy="2161086"/>
          </a:xfrm>
        </p:grpSpPr>
        <p:sp>
          <p:nvSpPr>
            <p:cNvPr id="30" name="ZoneTexte 85"/>
            <p:cNvSpPr txBox="1">
              <a:spLocks noChangeArrowheads="1"/>
            </p:cNvSpPr>
            <p:nvPr/>
          </p:nvSpPr>
          <p:spPr bwMode="auto">
            <a:xfrm>
              <a:off x="3062761" y="3707712"/>
              <a:ext cx="382734" cy="36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smtClean="0">
                  <a:solidFill>
                    <a:srgbClr val="FF0000"/>
                  </a:solidFill>
                  <a:latin typeface="Arial Narrow" panose="020B0606020202030204" pitchFamily="34" charset="0"/>
                  <a:cs typeface="Calibri" pitchFamily="34" charset="0"/>
                </a:rPr>
                <a:t>O</a:t>
              </a:r>
            </a:p>
          </p:txBody>
        </p:sp>
        <p:sp>
          <p:nvSpPr>
            <p:cNvPr id="31" name="Text Box 164"/>
            <p:cNvSpPr txBox="1">
              <a:spLocks noChangeArrowheads="1"/>
            </p:cNvSpPr>
            <p:nvPr/>
          </p:nvSpPr>
          <p:spPr bwMode="auto">
            <a:xfrm>
              <a:off x="3027037" y="3187274"/>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1</a:t>
              </a:r>
            </a:p>
          </p:txBody>
        </p:sp>
        <p:sp>
          <p:nvSpPr>
            <p:cNvPr id="32" name="Line 160"/>
            <p:cNvSpPr>
              <a:spLocks noChangeShapeType="1"/>
            </p:cNvSpPr>
            <p:nvPr/>
          </p:nvSpPr>
          <p:spPr bwMode="auto">
            <a:xfrm flipH="1">
              <a:off x="1630228" y="3461774"/>
              <a:ext cx="335806" cy="11424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33" name="Line 55"/>
            <p:cNvSpPr>
              <a:spLocks noChangeShapeType="1"/>
            </p:cNvSpPr>
            <p:nvPr/>
          </p:nvSpPr>
          <p:spPr bwMode="auto">
            <a:xfrm>
              <a:off x="1562352" y="2795359"/>
              <a:ext cx="335806" cy="68704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34" name="Line 56"/>
            <p:cNvSpPr>
              <a:spLocks noChangeShapeType="1"/>
            </p:cNvSpPr>
            <p:nvPr/>
          </p:nvSpPr>
          <p:spPr bwMode="auto">
            <a:xfrm>
              <a:off x="1562352" y="2795359"/>
              <a:ext cx="446550" cy="23007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35" name="Line 57"/>
            <p:cNvSpPr>
              <a:spLocks noChangeShapeType="1"/>
            </p:cNvSpPr>
            <p:nvPr/>
          </p:nvSpPr>
          <p:spPr bwMode="auto">
            <a:xfrm flipV="1">
              <a:off x="1898158" y="3253915"/>
              <a:ext cx="669825" cy="22848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36" name="Line 58"/>
            <p:cNvSpPr>
              <a:spLocks noChangeShapeType="1"/>
            </p:cNvSpPr>
            <p:nvPr/>
          </p:nvSpPr>
          <p:spPr bwMode="auto">
            <a:xfrm flipV="1">
              <a:off x="2001757" y="2795359"/>
              <a:ext cx="782356" cy="23007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37" name="Line 59"/>
            <p:cNvSpPr>
              <a:spLocks noChangeShapeType="1"/>
            </p:cNvSpPr>
            <p:nvPr/>
          </p:nvSpPr>
          <p:spPr bwMode="auto">
            <a:xfrm>
              <a:off x="2791258" y="2795359"/>
              <a:ext cx="335806" cy="68704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38" name="Line 60"/>
            <p:cNvSpPr>
              <a:spLocks noChangeShapeType="1"/>
            </p:cNvSpPr>
            <p:nvPr/>
          </p:nvSpPr>
          <p:spPr bwMode="auto">
            <a:xfrm flipH="1" flipV="1">
              <a:off x="2567983" y="3253915"/>
              <a:ext cx="559081" cy="22848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grpSp>
          <p:nvGrpSpPr>
            <p:cNvPr id="39" name="Group 150"/>
            <p:cNvGrpSpPr>
              <a:grpSpLocks/>
            </p:cNvGrpSpPr>
            <p:nvPr/>
          </p:nvGrpSpPr>
          <p:grpSpPr bwMode="auto">
            <a:xfrm>
              <a:off x="2578521" y="2628940"/>
              <a:ext cx="382588" cy="369888"/>
              <a:chOff x="1887" y="2206"/>
              <a:chExt cx="241" cy="233"/>
            </a:xfrm>
          </p:grpSpPr>
          <p:sp>
            <p:nvSpPr>
              <p:cNvPr id="72" name="Rectangle 62"/>
              <p:cNvSpPr>
                <a:spLocks noChangeArrowheads="1"/>
              </p:cNvSpPr>
              <p:nvPr/>
            </p:nvSpPr>
            <p:spPr bwMode="auto">
              <a:xfrm>
                <a:off x="1946" y="2259"/>
                <a:ext cx="10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b="1">
                  <a:solidFill>
                    <a:srgbClr val="000000"/>
                  </a:solidFill>
                  <a:latin typeface="Arial Narrow" panose="020B0606020202030204" pitchFamily="34" charset="0"/>
                  <a:cs typeface="Calibri" pitchFamily="34" charset="0"/>
                </a:endParaRPr>
              </a:p>
            </p:txBody>
          </p:sp>
          <p:sp>
            <p:nvSpPr>
              <p:cNvPr id="73" name="Text Box 63"/>
              <p:cNvSpPr txBox="1">
                <a:spLocks noChangeArrowheads="1"/>
              </p:cNvSpPr>
              <p:nvPr/>
            </p:nvSpPr>
            <p:spPr bwMode="auto">
              <a:xfrm>
                <a:off x="1887" y="2206"/>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smtClean="0">
                    <a:solidFill>
                      <a:srgbClr val="FF0000"/>
                    </a:solidFill>
                    <a:latin typeface="Arial Narrow" panose="020B0606020202030204" pitchFamily="34" charset="0"/>
                    <a:cs typeface="Calibri" pitchFamily="34" charset="0"/>
                  </a:rPr>
                  <a:t>O</a:t>
                </a:r>
              </a:p>
            </p:txBody>
          </p:sp>
        </p:grpSp>
        <p:sp>
          <p:nvSpPr>
            <p:cNvPr id="40" name="Text Box 166"/>
            <p:cNvSpPr txBox="1">
              <a:spLocks noChangeArrowheads="1"/>
            </p:cNvSpPr>
            <p:nvPr/>
          </p:nvSpPr>
          <p:spPr bwMode="auto">
            <a:xfrm>
              <a:off x="1807061" y="3198381"/>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3</a:t>
              </a:r>
            </a:p>
          </p:txBody>
        </p:sp>
        <p:sp>
          <p:nvSpPr>
            <p:cNvPr id="41" name="Text Box 167"/>
            <p:cNvSpPr txBox="1">
              <a:spLocks noChangeArrowheads="1"/>
            </p:cNvSpPr>
            <p:nvPr/>
          </p:nvSpPr>
          <p:spPr bwMode="auto">
            <a:xfrm>
              <a:off x="1335504" y="2574807"/>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dirty="0" smtClean="0">
                  <a:solidFill>
                    <a:srgbClr val="0000FF"/>
                  </a:solidFill>
                  <a:latin typeface="Arial Narrow" panose="020B0606020202030204" pitchFamily="34" charset="0"/>
                  <a:cs typeface="Calibri" pitchFamily="34" charset="0"/>
                </a:rPr>
                <a:t>4</a:t>
              </a:r>
            </a:p>
          </p:txBody>
        </p:sp>
        <p:sp>
          <p:nvSpPr>
            <p:cNvPr id="42" name="Text Box 168"/>
            <p:cNvSpPr txBox="1">
              <a:spLocks noChangeArrowheads="1"/>
            </p:cNvSpPr>
            <p:nvPr/>
          </p:nvSpPr>
          <p:spPr bwMode="auto">
            <a:xfrm>
              <a:off x="1935667" y="2944509"/>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5</a:t>
              </a:r>
            </a:p>
          </p:txBody>
        </p:sp>
        <p:sp>
          <p:nvSpPr>
            <p:cNvPr id="43" name="Text Box 165"/>
            <p:cNvSpPr txBox="1">
              <a:spLocks noChangeArrowheads="1"/>
            </p:cNvSpPr>
            <p:nvPr/>
          </p:nvSpPr>
          <p:spPr bwMode="auto">
            <a:xfrm>
              <a:off x="2355425" y="3228528"/>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2</a:t>
              </a:r>
            </a:p>
          </p:txBody>
        </p:sp>
        <p:sp>
          <p:nvSpPr>
            <p:cNvPr id="44" name="Line 162"/>
            <p:cNvSpPr>
              <a:spLocks noChangeShapeType="1"/>
            </p:cNvSpPr>
            <p:nvPr/>
          </p:nvSpPr>
          <p:spPr bwMode="auto">
            <a:xfrm>
              <a:off x="3132422" y="3476053"/>
              <a:ext cx="60731" cy="29036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45" name="Line 161"/>
            <p:cNvSpPr>
              <a:spLocks noChangeShapeType="1"/>
            </p:cNvSpPr>
            <p:nvPr/>
          </p:nvSpPr>
          <p:spPr bwMode="auto">
            <a:xfrm>
              <a:off x="2580487" y="3244395"/>
              <a:ext cx="110744" cy="23165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46" name="Line 159"/>
            <p:cNvSpPr>
              <a:spLocks noChangeShapeType="1"/>
            </p:cNvSpPr>
            <p:nvPr/>
          </p:nvSpPr>
          <p:spPr bwMode="auto">
            <a:xfrm flipH="1" flipV="1">
              <a:off x="1926737" y="2787425"/>
              <a:ext cx="110744" cy="22848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47" name="ZoneTexte 103"/>
            <p:cNvSpPr txBox="1">
              <a:spLocks noChangeArrowheads="1"/>
            </p:cNvSpPr>
            <p:nvPr/>
          </p:nvSpPr>
          <p:spPr bwMode="auto">
            <a:xfrm>
              <a:off x="1742758" y="2520860"/>
              <a:ext cx="936452" cy="36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FF0000"/>
                  </a:solidFill>
                  <a:latin typeface="Arial Narrow" panose="020B0606020202030204" pitchFamily="34" charset="0"/>
                  <a:cs typeface="Calibri" pitchFamily="34" charset="0"/>
                </a:rPr>
                <a:t>CH</a:t>
              </a:r>
              <a:r>
                <a:rPr lang="fr-FR" b="1" baseline="-25000" dirty="0" smtClean="0">
                  <a:solidFill>
                    <a:srgbClr val="FF0000"/>
                  </a:solidFill>
                  <a:latin typeface="Arial Narrow" panose="020B0606020202030204" pitchFamily="34" charset="0"/>
                  <a:cs typeface="Calibri" pitchFamily="34" charset="0"/>
                </a:rPr>
                <a:t>2</a:t>
              </a:r>
              <a:r>
                <a:rPr lang="fr-FR" b="1" dirty="0" smtClean="0">
                  <a:solidFill>
                    <a:srgbClr val="FF0000"/>
                  </a:solidFill>
                  <a:latin typeface="Arial Narrow" panose="020B0606020202030204" pitchFamily="34" charset="0"/>
                  <a:cs typeface="Calibri" pitchFamily="34" charset="0"/>
                </a:rPr>
                <a:t>OH</a:t>
              </a:r>
            </a:p>
          </p:txBody>
        </p:sp>
        <p:sp>
          <p:nvSpPr>
            <p:cNvPr id="48" name="Line 163"/>
            <p:cNvSpPr>
              <a:spLocks noChangeShapeType="1"/>
            </p:cNvSpPr>
            <p:nvPr/>
          </p:nvSpPr>
          <p:spPr bwMode="auto">
            <a:xfrm flipH="1">
              <a:off x="1349794" y="2808053"/>
              <a:ext cx="223276" cy="11424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49" name="ZoneTexte 105"/>
            <p:cNvSpPr txBox="1">
              <a:spLocks noChangeArrowheads="1"/>
            </p:cNvSpPr>
            <p:nvPr/>
          </p:nvSpPr>
          <p:spPr bwMode="auto">
            <a:xfrm>
              <a:off x="1765979" y="2357430"/>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6</a:t>
              </a:r>
            </a:p>
          </p:txBody>
        </p:sp>
        <p:sp>
          <p:nvSpPr>
            <p:cNvPr id="50" name="Line 160"/>
            <p:cNvSpPr>
              <a:spLocks noChangeShapeType="1"/>
            </p:cNvSpPr>
            <p:nvPr/>
          </p:nvSpPr>
          <p:spPr bwMode="auto">
            <a:xfrm flipH="1">
              <a:off x="3628986" y="4404274"/>
              <a:ext cx="334020" cy="11424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grpSp>
          <p:nvGrpSpPr>
            <p:cNvPr id="51" name="Group 54"/>
            <p:cNvGrpSpPr>
              <a:grpSpLocks/>
            </p:cNvGrpSpPr>
            <p:nvPr/>
          </p:nvGrpSpPr>
          <p:grpSpPr bwMode="auto">
            <a:xfrm>
              <a:off x="3559996" y="3738827"/>
              <a:ext cx="1563688" cy="687387"/>
              <a:chOff x="1776" y="1728"/>
              <a:chExt cx="672" cy="288"/>
            </a:xfrm>
          </p:grpSpPr>
          <p:sp>
            <p:nvSpPr>
              <p:cNvPr id="66" name="Line 55"/>
              <p:cNvSpPr>
                <a:spLocks noChangeShapeType="1"/>
              </p:cNvSpPr>
              <p:nvPr/>
            </p:nvSpPr>
            <p:spPr bwMode="auto">
              <a:xfrm>
                <a:off x="1776" y="1728"/>
                <a:ext cx="144" cy="2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67" name="Line 56"/>
              <p:cNvSpPr>
                <a:spLocks noChangeShapeType="1"/>
              </p:cNvSpPr>
              <p:nvPr/>
            </p:nvSpPr>
            <p:spPr bwMode="auto">
              <a:xfrm>
                <a:off x="1776" y="1728"/>
                <a:ext cx="192"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68" name="Line 57"/>
              <p:cNvSpPr>
                <a:spLocks noChangeShapeType="1"/>
              </p:cNvSpPr>
              <p:nvPr/>
            </p:nvSpPr>
            <p:spPr bwMode="auto">
              <a:xfrm flipV="1">
                <a:off x="1920" y="1920"/>
                <a:ext cx="28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69" name="Line 58"/>
              <p:cNvSpPr>
                <a:spLocks noChangeShapeType="1"/>
              </p:cNvSpPr>
              <p:nvPr/>
            </p:nvSpPr>
            <p:spPr bwMode="auto">
              <a:xfrm flipV="1">
                <a:off x="1965" y="1728"/>
                <a:ext cx="336"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70" name="Line 59"/>
              <p:cNvSpPr>
                <a:spLocks noChangeShapeType="1"/>
              </p:cNvSpPr>
              <p:nvPr/>
            </p:nvSpPr>
            <p:spPr bwMode="auto">
              <a:xfrm>
                <a:off x="2304" y="1728"/>
                <a:ext cx="144" cy="2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71" name="Line 60"/>
              <p:cNvSpPr>
                <a:spLocks noChangeShapeType="1"/>
              </p:cNvSpPr>
              <p:nvPr/>
            </p:nvSpPr>
            <p:spPr bwMode="auto">
              <a:xfrm flipH="1" flipV="1">
                <a:off x="2208" y="1920"/>
                <a:ext cx="24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grpSp>
        <p:grpSp>
          <p:nvGrpSpPr>
            <p:cNvPr id="52" name="Group 150"/>
            <p:cNvGrpSpPr>
              <a:grpSpLocks/>
            </p:cNvGrpSpPr>
            <p:nvPr/>
          </p:nvGrpSpPr>
          <p:grpSpPr bwMode="auto">
            <a:xfrm>
              <a:off x="4575997" y="3572148"/>
              <a:ext cx="382588" cy="369888"/>
              <a:chOff x="1887" y="2206"/>
              <a:chExt cx="241" cy="233"/>
            </a:xfrm>
          </p:grpSpPr>
          <p:sp>
            <p:nvSpPr>
              <p:cNvPr id="64" name="Rectangle 62"/>
              <p:cNvSpPr>
                <a:spLocks noChangeArrowheads="1"/>
              </p:cNvSpPr>
              <p:nvPr/>
            </p:nvSpPr>
            <p:spPr bwMode="auto">
              <a:xfrm>
                <a:off x="1945" y="2259"/>
                <a:ext cx="10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b="1">
                  <a:solidFill>
                    <a:srgbClr val="000000"/>
                  </a:solidFill>
                  <a:latin typeface="Arial Narrow" panose="020B0606020202030204" pitchFamily="34" charset="0"/>
                  <a:cs typeface="Calibri" pitchFamily="34" charset="0"/>
                </a:endParaRPr>
              </a:p>
            </p:txBody>
          </p:sp>
          <p:sp>
            <p:nvSpPr>
              <p:cNvPr id="65" name="Text Box 63"/>
              <p:cNvSpPr txBox="1">
                <a:spLocks noChangeArrowheads="1"/>
              </p:cNvSpPr>
              <p:nvPr/>
            </p:nvSpPr>
            <p:spPr bwMode="auto">
              <a:xfrm>
                <a:off x="1887" y="2206"/>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smtClean="0">
                    <a:solidFill>
                      <a:srgbClr val="FF0000"/>
                    </a:solidFill>
                    <a:latin typeface="Arial Narrow" panose="020B0606020202030204" pitchFamily="34" charset="0"/>
                    <a:cs typeface="Calibri" pitchFamily="34" charset="0"/>
                  </a:rPr>
                  <a:t>O</a:t>
                </a:r>
              </a:p>
            </p:txBody>
          </p:sp>
        </p:grpSp>
        <p:sp>
          <p:nvSpPr>
            <p:cNvPr id="53" name="Text Box 164"/>
            <p:cNvSpPr txBox="1">
              <a:spLocks noChangeArrowheads="1"/>
            </p:cNvSpPr>
            <p:nvPr/>
          </p:nvSpPr>
          <p:spPr bwMode="auto">
            <a:xfrm>
              <a:off x="4979354" y="4086933"/>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1</a:t>
              </a:r>
            </a:p>
          </p:txBody>
        </p:sp>
        <p:sp>
          <p:nvSpPr>
            <p:cNvPr id="54" name="Text Box 166"/>
            <p:cNvSpPr txBox="1">
              <a:spLocks noChangeArrowheads="1"/>
            </p:cNvSpPr>
            <p:nvPr/>
          </p:nvSpPr>
          <p:spPr bwMode="auto">
            <a:xfrm>
              <a:off x="3804034" y="4142467"/>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3</a:t>
              </a:r>
            </a:p>
          </p:txBody>
        </p:sp>
        <p:sp>
          <p:nvSpPr>
            <p:cNvPr id="55" name="Text Box 167"/>
            <p:cNvSpPr txBox="1">
              <a:spLocks noChangeArrowheads="1"/>
            </p:cNvSpPr>
            <p:nvPr/>
          </p:nvSpPr>
          <p:spPr bwMode="auto">
            <a:xfrm>
              <a:off x="3332477" y="3518895"/>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4</a:t>
              </a:r>
            </a:p>
          </p:txBody>
        </p:sp>
        <p:sp>
          <p:nvSpPr>
            <p:cNvPr id="56" name="Text Box 168"/>
            <p:cNvSpPr txBox="1">
              <a:spLocks noChangeArrowheads="1"/>
            </p:cNvSpPr>
            <p:nvPr/>
          </p:nvSpPr>
          <p:spPr bwMode="auto">
            <a:xfrm>
              <a:off x="3932640" y="3888595"/>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5</a:t>
              </a:r>
            </a:p>
          </p:txBody>
        </p:sp>
        <p:sp>
          <p:nvSpPr>
            <p:cNvPr id="57" name="Text Box 165"/>
            <p:cNvSpPr txBox="1">
              <a:spLocks noChangeArrowheads="1"/>
            </p:cNvSpPr>
            <p:nvPr/>
          </p:nvSpPr>
          <p:spPr bwMode="auto">
            <a:xfrm>
              <a:off x="4352398" y="4172615"/>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2</a:t>
              </a:r>
            </a:p>
          </p:txBody>
        </p:sp>
        <p:sp>
          <p:nvSpPr>
            <p:cNvPr id="58" name="Line 161"/>
            <p:cNvSpPr>
              <a:spLocks noChangeShapeType="1"/>
            </p:cNvSpPr>
            <p:nvPr/>
          </p:nvSpPr>
          <p:spPr bwMode="auto">
            <a:xfrm>
              <a:off x="4577459" y="4188482"/>
              <a:ext cx="110744" cy="23007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59" name="Line 159"/>
            <p:cNvSpPr>
              <a:spLocks noChangeShapeType="1"/>
            </p:cNvSpPr>
            <p:nvPr/>
          </p:nvSpPr>
          <p:spPr bwMode="auto">
            <a:xfrm flipH="1" flipV="1">
              <a:off x="3923710" y="3731513"/>
              <a:ext cx="110744" cy="22848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60" name="Line 163"/>
            <p:cNvSpPr>
              <a:spLocks noChangeShapeType="1"/>
            </p:cNvSpPr>
            <p:nvPr/>
          </p:nvSpPr>
          <p:spPr bwMode="auto">
            <a:xfrm flipH="1">
              <a:off x="3348553" y="3737859"/>
              <a:ext cx="223275" cy="11424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61" name="ZoneTexte 120"/>
            <p:cNvSpPr txBox="1">
              <a:spLocks noChangeArrowheads="1"/>
            </p:cNvSpPr>
            <p:nvPr/>
          </p:nvSpPr>
          <p:spPr bwMode="auto">
            <a:xfrm>
              <a:off x="3720083" y="3463360"/>
              <a:ext cx="936452" cy="36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smtClean="0">
                  <a:solidFill>
                    <a:srgbClr val="FF0000"/>
                  </a:solidFill>
                  <a:latin typeface="Arial Narrow" panose="020B0606020202030204" pitchFamily="34" charset="0"/>
                  <a:cs typeface="Calibri" pitchFamily="34" charset="0"/>
                </a:rPr>
                <a:t>CH</a:t>
              </a:r>
              <a:r>
                <a:rPr lang="fr-FR" b="1" baseline="-25000" smtClean="0">
                  <a:solidFill>
                    <a:srgbClr val="FF0000"/>
                  </a:solidFill>
                  <a:latin typeface="Arial Narrow" panose="020B0606020202030204" pitchFamily="34" charset="0"/>
                  <a:cs typeface="Calibri" pitchFamily="34" charset="0"/>
                </a:rPr>
                <a:t>2</a:t>
              </a:r>
              <a:r>
                <a:rPr lang="fr-FR" b="1" smtClean="0">
                  <a:solidFill>
                    <a:srgbClr val="FF0000"/>
                  </a:solidFill>
                  <a:latin typeface="Arial Narrow" panose="020B0606020202030204" pitchFamily="34" charset="0"/>
                  <a:cs typeface="Calibri" pitchFamily="34" charset="0"/>
                </a:rPr>
                <a:t>OH</a:t>
              </a:r>
            </a:p>
          </p:txBody>
        </p:sp>
        <p:sp>
          <p:nvSpPr>
            <p:cNvPr id="62" name="ZoneTexte 122"/>
            <p:cNvSpPr txBox="1">
              <a:spLocks noChangeArrowheads="1"/>
            </p:cNvSpPr>
            <p:nvPr/>
          </p:nvSpPr>
          <p:spPr bwMode="auto">
            <a:xfrm>
              <a:off x="3737945" y="3299930"/>
              <a:ext cx="310589" cy="3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6</a:t>
              </a:r>
            </a:p>
          </p:txBody>
        </p:sp>
        <p:sp>
          <p:nvSpPr>
            <p:cNvPr id="63" name="Line 160"/>
            <p:cNvSpPr>
              <a:spLocks noChangeShapeType="1"/>
            </p:cNvSpPr>
            <p:nvPr/>
          </p:nvSpPr>
          <p:spPr bwMode="auto">
            <a:xfrm flipH="1">
              <a:off x="5107960" y="4299551"/>
              <a:ext cx="335806" cy="11424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grpSp>
      <p:cxnSp>
        <p:nvCxnSpPr>
          <p:cNvPr id="3" name="Connecteur droit 2"/>
          <p:cNvCxnSpPr/>
          <p:nvPr/>
        </p:nvCxnSpPr>
        <p:spPr bwMode="auto">
          <a:xfrm>
            <a:off x="533027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eur droit 80"/>
          <p:cNvCxnSpPr/>
          <p:nvPr/>
        </p:nvCxnSpPr>
        <p:spPr bwMode="auto">
          <a:xfrm flipH="1">
            <a:off x="553313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Connecteur droit 81"/>
          <p:cNvCxnSpPr/>
          <p:nvPr/>
        </p:nvCxnSpPr>
        <p:spPr bwMode="auto">
          <a:xfrm>
            <a:off x="573599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Connecteur droit 82"/>
          <p:cNvCxnSpPr/>
          <p:nvPr/>
        </p:nvCxnSpPr>
        <p:spPr bwMode="auto">
          <a:xfrm flipH="1">
            <a:off x="593885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Connecteur droit 83"/>
          <p:cNvCxnSpPr/>
          <p:nvPr/>
        </p:nvCxnSpPr>
        <p:spPr bwMode="auto">
          <a:xfrm>
            <a:off x="614171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Connecteur droit 84"/>
          <p:cNvCxnSpPr/>
          <p:nvPr/>
        </p:nvCxnSpPr>
        <p:spPr bwMode="auto">
          <a:xfrm flipH="1">
            <a:off x="634457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Connecteur droit 85"/>
          <p:cNvCxnSpPr/>
          <p:nvPr/>
        </p:nvCxnSpPr>
        <p:spPr bwMode="auto">
          <a:xfrm>
            <a:off x="654743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Connecteur droit 86"/>
          <p:cNvCxnSpPr/>
          <p:nvPr/>
        </p:nvCxnSpPr>
        <p:spPr bwMode="auto">
          <a:xfrm flipH="1">
            <a:off x="675029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Connecteur droit 87"/>
          <p:cNvCxnSpPr/>
          <p:nvPr/>
        </p:nvCxnSpPr>
        <p:spPr bwMode="auto">
          <a:xfrm>
            <a:off x="695315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Connecteur droit 88"/>
          <p:cNvCxnSpPr/>
          <p:nvPr/>
        </p:nvCxnSpPr>
        <p:spPr bwMode="auto">
          <a:xfrm flipH="1">
            <a:off x="715601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Connecteur droit 89"/>
          <p:cNvCxnSpPr/>
          <p:nvPr/>
        </p:nvCxnSpPr>
        <p:spPr bwMode="auto">
          <a:xfrm>
            <a:off x="735887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Connecteur droit 90"/>
          <p:cNvCxnSpPr/>
          <p:nvPr/>
        </p:nvCxnSpPr>
        <p:spPr bwMode="auto">
          <a:xfrm flipH="1">
            <a:off x="7561732"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Connecteur droit 91"/>
          <p:cNvCxnSpPr/>
          <p:nvPr/>
        </p:nvCxnSpPr>
        <p:spPr bwMode="auto">
          <a:xfrm>
            <a:off x="7764594" y="2857495"/>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Connecteur droit 93"/>
          <p:cNvCxnSpPr/>
          <p:nvPr/>
        </p:nvCxnSpPr>
        <p:spPr bwMode="auto">
          <a:xfrm>
            <a:off x="526754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Connecteur droit 94"/>
          <p:cNvCxnSpPr/>
          <p:nvPr/>
        </p:nvCxnSpPr>
        <p:spPr bwMode="auto">
          <a:xfrm flipH="1">
            <a:off x="547040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Connecteur droit 95"/>
          <p:cNvCxnSpPr/>
          <p:nvPr/>
        </p:nvCxnSpPr>
        <p:spPr bwMode="auto">
          <a:xfrm>
            <a:off x="567326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Connecteur droit 96"/>
          <p:cNvCxnSpPr/>
          <p:nvPr/>
        </p:nvCxnSpPr>
        <p:spPr bwMode="auto">
          <a:xfrm flipH="1">
            <a:off x="587612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Connecteur droit 97"/>
          <p:cNvCxnSpPr/>
          <p:nvPr/>
        </p:nvCxnSpPr>
        <p:spPr bwMode="auto">
          <a:xfrm>
            <a:off x="607898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Connecteur droit 98"/>
          <p:cNvCxnSpPr/>
          <p:nvPr/>
        </p:nvCxnSpPr>
        <p:spPr bwMode="auto">
          <a:xfrm flipH="1">
            <a:off x="628184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Connecteur droit 99"/>
          <p:cNvCxnSpPr/>
          <p:nvPr/>
        </p:nvCxnSpPr>
        <p:spPr bwMode="auto">
          <a:xfrm>
            <a:off x="648470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Connecteur droit 100"/>
          <p:cNvCxnSpPr/>
          <p:nvPr/>
        </p:nvCxnSpPr>
        <p:spPr bwMode="auto">
          <a:xfrm flipH="1">
            <a:off x="668756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Connecteur droit 101"/>
          <p:cNvCxnSpPr/>
          <p:nvPr/>
        </p:nvCxnSpPr>
        <p:spPr bwMode="auto">
          <a:xfrm>
            <a:off x="689042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Connecteur droit 102"/>
          <p:cNvCxnSpPr/>
          <p:nvPr/>
        </p:nvCxnSpPr>
        <p:spPr bwMode="auto">
          <a:xfrm flipH="1">
            <a:off x="709328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Connecteur droit 103"/>
          <p:cNvCxnSpPr/>
          <p:nvPr/>
        </p:nvCxnSpPr>
        <p:spPr bwMode="auto">
          <a:xfrm>
            <a:off x="729614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Connecteur droit 104"/>
          <p:cNvCxnSpPr/>
          <p:nvPr/>
        </p:nvCxnSpPr>
        <p:spPr bwMode="auto">
          <a:xfrm flipH="1">
            <a:off x="7499005"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Connecteur droit 105"/>
          <p:cNvCxnSpPr/>
          <p:nvPr/>
        </p:nvCxnSpPr>
        <p:spPr bwMode="auto">
          <a:xfrm>
            <a:off x="7701867" y="3232224"/>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ext Box 4"/>
          <p:cNvSpPr txBox="1">
            <a:spLocks noChangeArrowheads="1"/>
          </p:cNvSpPr>
          <p:nvPr/>
        </p:nvSpPr>
        <p:spPr bwMode="auto">
          <a:xfrm>
            <a:off x="78253" y="3982615"/>
            <a:ext cx="2793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b="1" dirty="0" err="1" smtClean="0">
                <a:solidFill>
                  <a:srgbClr val="000000"/>
                </a:solidFill>
                <a:latin typeface="Arial Narrow" panose="020B0606020202030204" pitchFamily="34" charset="0"/>
                <a:cs typeface="Calibri" pitchFamily="34" charset="0"/>
              </a:rPr>
              <a:t>Sphingo</a:t>
            </a:r>
            <a:r>
              <a:rPr lang="fr-FR" sz="2400" b="1" dirty="0" smtClean="0">
                <a:solidFill>
                  <a:srgbClr val="000000"/>
                </a:solidFill>
                <a:latin typeface="Arial Narrow" panose="020B0606020202030204" pitchFamily="34" charset="0"/>
                <a:cs typeface="Calibri" pitchFamily="34" charset="0"/>
              </a:rPr>
              <a:t>-glycolipides</a:t>
            </a:r>
          </a:p>
        </p:txBody>
      </p:sp>
      <p:sp>
        <p:nvSpPr>
          <p:cNvPr id="111" name="Text Box 4"/>
          <p:cNvSpPr txBox="1">
            <a:spLocks noChangeArrowheads="1"/>
          </p:cNvSpPr>
          <p:nvPr/>
        </p:nvSpPr>
        <p:spPr bwMode="auto">
          <a:xfrm>
            <a:off x="6771135" y="4518225"/>
            <a:ext cx="1545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defRPr/>
            </a:pPr>
            <a:r>
              <a:rPr lang="fr-FR" b="1" dirty="0" err="1" smtClean="0">
                <a:solidFill>
                  <a:srgbClr val="00B050"/>
                </a:solidFill>
                <a:latin typeface="Arial Narrow" panose="020B0606020202030204" pitchFamily="34" charset="0"/>
                <a:cs typeface="Calibri" pitchFamily="34" charset="0"/>
              </a:rPr>
              <a:t>Sphingosine</a:t>
            </a:r>
            <a:endParaRPr lang="fr-FR" b="1" dirty="0" smtClean="0">
              <a:solidFill>
                <a:srgbClr val="00B050"/>
              </a:solidFill>
              <a:latin typeface="Arial Narrow" panose="020B0606020202030204" pitchFamily="34" charset="0"/>
              <a:cs typeface="Calibri" pitchFamily="34" charset="0"/>
            </a:endParaRPr>
          </a:p>
        </p:txBody>
      </p:sp>
      <p:sp>
        <p:nvSpPr>
          <p:cNvPr id="113" name="Line 3"/>
          <p:cNvSpPr>
            <a:spLocks noChangeShapeType="1"/>
          </p:cNvSpPr>
          <p:nvPr/>
        </p:nvSpPr>
        <p:spPr bwMode="auto">
          <a:xfrm flipH="1">
            <a:off x="6114377" y="4745346"/>
            <a:ext cx="681200" cy="775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58" name="Text Box 105"/>
          <p:cNvSpPr txBox="1">
            <a:spLocks noChangeArrowheads="1"/>
          </p:cNvSpPr>
          <p:nvPr/>
        </p:nvSpPr>
        <p:spPr bwMode="auto">
          <a:xfrm>
            <a:off x="2053795" y="6100676"/>
            <a:ext cx="2743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defRPr/>
            </a:pPr>
            <a:r>
              <a:rPr lang="fr-FR" sz="2200" b="1" dirty="0" err="1" smtClean="0">
                <a:latin typeface="Arial Narrow" panose="020B0606020202030204" pitchFamily="34" charset="0"/>
                <a:cs typeface="Calibri" pitchFamily="34" charset="0"/>
              </a:rPr>
              <a:t>Galactococérébroside</a:t>
            </a:r>
            <a:endParaRPr lang="fr-FR" sz="2200" b="1" dirty="0" smtClean="0">
              <a:latin typeface="Arial Narrow" panose="020B0606020202030204" pitchFamily="34" charset="0"/>
              <a:cs typeface="Calibri" pitchFamily="34" charset="0"/>
            </a:endParaRPr>
          </a:p>
        </p:txBody>
      </p:sp>
      <p:sp>
        <p:nvSpPr>
          <p:cNvPr id="159" name="ZoneTexte 158"/>
          <p:cNvSpPr txBox="1"/>
          <p:nvPr/>
        </p:nvSpPr>
        <p:spPr>
          <a:xfrm>
            <a:off x="109057" y="5914085"/>
            <a:ext cx="1576072" cy="400110"/>
          </a:xfrm>
          <a:prstGeom prst="rect">
            <a:avLst/>
          </a:prstGeom>
          <a:noFill/>
        </p:spPr>
        <p:txBody>
          <a:bodyPr wrap="none" rtlCol="0">
            <a:spAutoFit/>
          </a:bodyPr>
          <a:lstStyle/>
          <a:p>
            <a:pPr fontAlgn="base">
              <a:spcBef>
                <a:spcPct val="0"/>
              </a:spcBef>
              <a:spcAft>
                <a:spcPct val="0"/>
              </a:spcAft>
            </a:pPr>
            <a:r>
              <a:rPr lang="fr-FR" sz="2000" b="1" dirty="0">
                <a:solidFill>
                  <a:srgbClr val="FF0000"/>
                </a:solidFill>
                <a:latin typeface="Arial Narrow" panose="020B0606020202030204" pitchFamily="34" charset="0"/>
                <a:cs typeface="Arial" charset="0"/>
              </a:rPr>
              <a:t>b</a:t>
            </a:r>
            <a:r>
              <a:rPr lang="fr-FR" sz="2000" b="1" dirty="0" smtClean="0">
                <a:solidFill>
                  <a:srgbClr val="FF0000"/>
                </a:solidFill>
                <a:latin typeface="Arial Narrow" panose="020B0606020202030204" pitchFamily="34" charset="0"/>
                <a:cs typeface="Arial" charset="0"/>
              </a:rPr>
              <a:t>-D-galactose</a:t>
            </a:r>
            <a:endParaRPr lang="fr-FR" sz="2000" b="1" dirty="0">
              <a:solidFill>
                <a:srgbClr val="FF0000"/>
              </a:solidFill>
              <a:latin typeface="Arial Narrow" panose="020B0606020202030204" pitchFamily="34" charset="0"/>
              <a:cs typeface="Arial" charset="0"/>
            </a:endParaRPr>
          </a:p>
        </p:txBody>
      </p:sp>
      <p:sp>
        <p:nvSpPr>
          <p:cNvPr id="161" name="ZoneTexte 85"/>
          <p:cNvSpPr txBox="1">
            <a:spLocks noChangeArrowheads="1"/>
          </p:cNvSpPr>
          <p:nvPr/>
        </p:nvSpPr>
        <p:spPr bwMode="auto">
          <a:xfrm>
            <a:off x="322179" y="4567091"/>
            <a:ext cx="486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FF0000"/>
                </a:solidFill>
                <a:latin typeface="Arial Narrow" panose="020B0606020202030204" pitchFamily="34" charset="0"/>
                <a:cs typeface="Calibri" pitchFamily="34" charset="0"/>
              </a:rPr>
              <a:t>HO</a:t>
            </a:r>
          </a:p>
        </p:txBody>
      </p:sp>
      <p:sp>
        <p:nvSpPr>
          <p:cNvPr id="181" name="Line 160"/>
          <p:cNvSpPr>
            <a:spLocks noChangeShapeType="1"/>
          </p:cNvSpPr>
          <p:nvPr/>
        </p:nvSpPr>
        <p:spPr bwMode="auto">
          <a:xfrm flipH="1">
            <a:off x="679621" y="5747574"/>
            <a:ext cx="296863"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grpSp>
        <p:nvGrpSpPr>
          <p:cNvPr id="182" name="Group 54"/>
          <p:cNvGrpSpPr>
            <a:grpSpLocks/>
          </p:cNvGrpSpPr>
          <p:nvPr/>
        </p:nvGrpSpPr>
        <p:grpSpPr bwMode="auto">
          <a:xfrm>
            <a:off x="618306" y="5081796"/>
            <a:ext cx="1389740" cy="687733"/>
            <a:chOff x="1776" y="1728"/>
            <a:chExt cx="672" cy="288"/>
          </a:xfrm>
        </p:grpSpPr>
        <p:sp>
          <p:nvSpPr>
            <p:cNvPr id="197" name="Line 55"/>
            <p:cNvSpPr>
              <a:spLocks noChangeShapeType="1"/>
            </p:cNvSpPr>
            <p:nvPr/>
          </p:nvSpPr>
          <p:spPr bwMode="auto">
            <a:xfrm>
              <a:off x="1776" y="1728"/>
              <a:ext cx="144" cy="2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98" name="Line 56"/>
            <p:cNvSpPr>
              <a:spLocks noChangeShapeType="1"/>
            </p:cNvSpPr>
            <p:nvPr/>
          </p:nvSpPr>
          <p:spPr bwMode="auto">
            <a:xfrm>
              <a:off x="1776" y="1728"/>
              <a:ext cx="192"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99" name="Line 57"/>
            <p:cNvSpPr>
              <a:spLocks noChangeShapeType="1"/>
            </p:cNvSpPr>
            <p:nvPr/>
          </p:nvSpPr>
          <p:spPr bwMode="auto">
            <a:xfrm flipV="1">
              <a:off x="1920" y="1920"/>
              <a:ext cx="28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200" name="Line 58"/>
            <p:cNvSpPr>
              <a:spLocks noChangeShapeType="1"/>
            </p:cNvSpPr>
            <p:nvPr/>
          </p:nvSpPr>
          <p:spPr bwMode="auto">
            <a:xfrm flipV="1">
              <a:off x="1965" y="1728"/>
              <a:ext cx="336"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201" name="Line 59"/>
            <p:cNvSpPr>
              <a:spLocks noChangeShapeType="1"/>
            </p:cNvSpPr>
            <p:nvPr/>
          </p:nvSpPr>
          <p:spPr bwMode="auto">
            <a:xfrm>
              <a:off x="2304" y="1728"/>
              <a:ext cx="144" cy="2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202" name="Line 60"/>
            <p:cNvSpPr>
              <a:spLocks noChangeShapeType="1"/>
            </p:cNvSpPr>
            <p:nvPr/>
          </p:nvSpPr>
          <p:spPr bwMode="auto">
            <a:xfrm flipH="1" flipV="1">
              <a:off x="2208" y="1920"/>
              <a:ext cx="24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grpSp>
      <p:grpSp>
        <p:nvGrpSpPr>
          <p:cNvPr id="183" name="Group 150"/>
          <p:cNvGrpSpPr>
            <a:grpSpLocks/>
          </p:cNvGrpSpPr>
          <p:nvPr/>
        </p:nvGrpSpPr>
        <p:grpSpPr bwMode="auto">
          <a:xfrm>
            <a:off x="1521276" y="4915029"/>
            <a:ext cx="340028" cy="370074"/>
            <a:chOff x="1887" y="2206"/>
            <a:chExt cx="241" cy="233"/>
          </a:xfrm>
        </p:grpSpPr>
        <p:sp>
          <p:nvSpPr>
            <p:cNvPr id="195" name="Rectangle 62"/>
            <p:cNvSpPr>
              <a:spLocks noChangeArrowheads="1"/>
            </p:cNvSpPr>
            <p:nvPr/>
          </p:nvSpPr>
          <p:spPr bwMode="auto">
            <a:xfrm>
              <a:off x="1945" y="2259"/>
              <a:ext cx="10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fr-FR" b="1">
                <a:solidFill>
                  <a:srgbClr val="000000"/>
                </a:solidFill>
                <a:latin typeface="Arial Narrow" panose="020B0606020202030204" pitchFamily="34" charset="0"/>
                <a:cs typeface="Calibri" pitchFamily="34" charset="0"/>
              </a:endParaRPr>
            </a:p>
          </p:txBody>
        </p:sp>
        <p:sp>
          <p:nvSpPr>
            <p:cNvPr id="196" name="Text Box 63"/>
            <p:cNvSpPr txBox="1">
              <a:spLocks noChangeArrowheads="1"/>
            </p:cNvSpPr>
            <p:nvPr/>
          </p:nvSpPr>
          <p:spPr bwMode="auto">
            <a:xfrm>
              <a:off x="1887" y="2206"/>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smtClean="0">
                  <a:solidFill>
                    <a:srgbClr val="FF0000"/>
                  </a:solidFill>
                  <a:latin typeface="Arial Narrow" panose="020B0606020202030204" pitchFamily="34" charset="0"/>
                  <a:cs typeface="Calibri" pitchFamily="34" charset="0"/>
                </a:rPr>
                <a:t>O</a:t>
              </a:r>
            </a:p>
          </p:txBody>
        </p:sp>
      </p:grpSp>
      <p:sp>
        <p:nvSpPr>
          <p:cNvPr id="184" name="Text Box 164"/>
          <p:cNvSpPr txBox="1">
            <a:spLocks noChangeArrowheads="1"/>
          </p:cNvSpPr>
          <p:nvPr/>
        </p:nvSpPr>
        <p:spPr bwMode="auto">
          <a:xfrm>
            <a:off x="1879772" y="5430078"/>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1</a:t>
            </a:r>
          </a:p>
        </p:txBody>
      </p:sp>
      <p:sp>
        <p:nvSpPr>
          <p:cNvPr id="185" name="Text Box 166"/>
          <p:cNvSpPr txBox="1">
            <a:spLocks noChangeArrowheads="1"/>
          </p:cNvSpPr>
          <p:nvPr/>
        </p:nvSpPr>
        <p:spPr bwMode="auto">
          <a:xfrm>
            <a:off x="835196" y="548564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3</a:t>
            </a:r>
          </a:p>
        </p:txBody>
      </p:sp>
      <p:sp>
        <p:nvSpPr>
          <p:cNvPr id="186" name="Text Box 167"/>
          <p:cNvSpPr txBox="1">
            <a:spLocks noChangeArrowheads="1"/>
          </p:cNvSpPr>
          <p:nvPr/>
        </p:nvSpPr>
        <p:spPr bwMode="auto">
          <a:xfrm>
            <a:off x="416096" y="4861753"/>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4</a:t>
            </a:r>
          </a:p>
        </p:txBody>
      </p:sp>
      <p:sp>
        <p:nvSpPr>
          <p:cNvPr id="187" name="Text Box 168"/>
          <p:cNvSpPr txBox="1">
            <a:spLocks noChangeArrowheads="1"/>
          </p:cNvSpPr>
          <p:nvPr/>
        </p:nvSpPr>
        <p:spPr bwMode="auto">
          <a:xfrm>
            <a:off x="949496" y="523164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5</a:t>
            </a:r>
          </a:p>
        </p:txBody>
      </p:sp>
      <p:sp>
        <p:nvSpPr>
          <p:cNvPr id="188" name="Text Box 165"/>
          <p:cNvSpPr txBox="1">
            <a:spLocks noChangeArrowheads="1"/>
          </p:cNvSpPr>
          <p:nvPr/>
        </p:nvSpPr>
        <p:spPr bwMode="auto">
          <a:xfrm>
            <a:off x="1322559" y="5515803"/>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2</a:t>
            </a:r>
          </a:p>
        </p:txBody>
      </p:sp>
      <p:sp>
        <p:nvSpPr>
          <p:cNvPr id="189" name="Line 161"/>
          <p:cNvSpPr>
            <a:spLocks noChangeShapeType="1"/>
          </p:cNvSpPr>
          <p:nvPr/>
        </p:nvSpPr>
        <p:spPr bwMode="auto">
          <a:xfrm>
            <a:off x="1522586" y="5531678"/>
            <a:ext cx="98425" cy="2301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90" name="Line 159"/>
          <p:cNvSpPr>
            <a:spLocks noChangeShapeType="1"/>
          </p:cNvSpPr>
          <p:nvPr/>
        </p:nvSpPr>
        <p:spPr bwMode="auto">
          <a:xfrm flipH="1" flipV="1">
            <a:off x="941561" y="5074474"/>
            <a:ext cx="98425"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91" name="Line 163"/>
          <p:cNvSpPr>
            <a:spLocks noChangeShapeType="1"/>
          </p:cNvSpPr>
          <p:nvPr/>
        </p:nvSpPr>
        <p:spPr bwMode="auto">
          <a:xfrm flipH="1" flipV="1">
            <a:off x="628820" y="4850800"/>
            <a:ext cx="0" cy="23002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sp>
        <p:nvSpPr>
          <p:cNvPr id="192" name="ZoneTexte 120"/>
          <p:cNvSpPr txBox="1">
            <a:spLocks noChangeArrowheads="1"/>
          </p:cNvSpPr>
          <p:nvPr/>
        </p:nvSpPr>
        <p:spPr bwMode="auto">
          <a:xfrm>
            <a:off x="760584" y="4806186"/>
            <a:ext cx="832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smtClean="0">
                <a:solidFill>
                  <a:srgbClr val="FF0000"/>
                </a:solidFill>
                <a:latin typeface="Arial Narrow" panose="020B0606020202030204" pitchFamily="34" charset="0"/>
                <a:cs typeface="Calibri" pitchFamily="34" charset="0"/>
              </a:rPr>
              <a:t>CH</a:t>
            </a:r>
            <a:r>
              <a:rPr lang="fr-FR" b="1" baseline="-25000" smtClean="0">
                <a:solidFill>
                  <a:srgbClr val="FF0000"/>
                </a:solidFill>
                <a:latin typeface="Arial Narrow" panose="020B0606020202030204" pitchFamily="34" charset="0"/>
                <a:cs typeface="Calibri" pitchFamily="34" charset="0"/>
              </a:rPr>
              <a:t>2</a:t>
            </a:r>
            <a:r>
              <a:rPr lang="fr-FR" b="1" smtClean="0">
                <a:solidFill>
                  <a:srgbClr val="FF0000"/>
                </a:solidFill>
                <a:latin typeface="Arial Narrow" panose="020B0606020202030204" pitchFamily="34" charset="0"/>
                <a:cs typeface="Calibri" pitchFamily="34" charset="0"/>
              </a:rPr>
              <a:t>OH</a:t>
            </a:r>
          </a:p>
        </p:txBody>
      </p:sp>
      <p:sp>
        <p:nvSpPr>
          <p:cNvPr id="193" name="ZoneTexte 122"/>
          <p:cNvSpPr txBox="1">
            <a:spLocks noChangeArrowheads="1"/>
          </p:cNvSpPr>
          <p:nvPr/>
        </p:nvSpPr>
        <p:spPr bwMode="auto">
          <a:xfrm>
            <a:off x="776459" y="4642678"/>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1400" b="1" smtClean="0">
                <a:solidFill>
                  <a:srgbClr val="0000FF"/>
                </a:solidFill>
                <a:latin typeface="Arial Narrow" panose="020B0606020202030204" pitchFamily="34" charset="0"/>
                <a:cs typeface="Calibri" pitchFamily="34" charset="0"/>
              </a:rPr>
              <a:t>6</a:t>
            </a:r>
          </a:p>
        </p:txBody>
      </p:sp>
      <p:sp>
        <p:nvSpPr>
          <p:cNvPr id="194" name="Line 160"/>
          <p:cNvSpPr>
            <a:spLocks noChangeShapeType="1"/>
          </p:cNvSpPr>
          <p:nvPr/>
        </p:nvSpPr>
        <p:spPr bwMode="auto">
          <a:xfrm flipH="1">
            <a:off x="1994073" y="5642799"/>
            <a:ext cx="298450"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0000"/>
              </a:solidFill>
              <a:latin typeface="Arial Narrow" panose="020B0606020202030204" pitchFamily="34" charset="0"/>
              <a:cs typeface="Calibri" pitchFamily="34" charset="0"/>
            </a:endParaRPr>
          </a:p>
        </p:txBody>
      </p:sp>
      <p:grpSp>
        <p:nvGrpSpPr>
          <p:cNvPr id="205" name="Groupe 135"/>
          <p:cNvGrpSpPr>
            <a:grpSpLocks/>
          </p:cNvGrpSpPr>
          <p:nvPr/>
        </p:nvGrpSpPr>
        <p:grpSpPr bwMode="auto">
          <a:xfrm>
            <a:off x="2040497" y="4560680"/>
            <a:ext cx="1624163" cy="1244044"/>
            <a:chOff x="5873770" y="2173288"/>
            <a:chExt cx="1601581" cy="1244044"/>
          </a:xfrm>
        </p:grpSpPr>
        <p:sp>
          <p:nvSpPr>
            <p:cNvPr id="206" name="Text Box 7"/>
            <p:cNvSpPr txBox="1">
              <a:spLocks noChangeArrowheads="1"/>
            </p:cNvSpPr>
            <p:nvPr/>
          </p:nvSpPr>
          <p:spPr bwMode="auto">
            <a:xfrm>
              <a:off x="5873770" y="2173288"/>
              <a:ext cx="1601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B050"/>
                  </a:solidFill>
                  <a:latin typeface="Arial Narrow" panose="020B0606020202030204" pitchFamily="34" charset="0"/>
                  <a:cs typeface="Calibri" pitchFamily="34" charset="0"/>
                </a:rPr>
                <a:t>HO-CH</a:t>
              </a:r>
              <a:r>
                <a:rPr lang="fr-FR" b="1" baseline="-25000" dirty="0" smtClean="0">
                  <a:solidFill>
                    <a:srgbClr val="00B050"/>
                  </a:solidFill>
                  <a:latin typeface="Arial Narrow" panose="020B0606020202030204" pitchFamily="34" charset="0"/>
                  <a:cs typeface="Calibri" pitchFamily="34" charset="0"/>
                </a:rPr>
                <a:t>2</a:t>
              </a:r>
              <a:r>
                <a:rPr lang="fr-FR" b="1" dirty="0" smtClean="0">
                  <a:solidFill>
                    <a:srgbClr val="00B050"/>
                  </a:solidFill>
                  <a:latin typeface="Arial Narrow" panose="020B0606020202030204" pitchFamily="34" charset="0"/>
                  <a:cs typeface="Calibri" pitchFamily="34" charset="0"/>
                </a:rPr>
                <a:t>-CH=CH</a:t>
              </a:r>
            </a:p>
          </p:txBody>
        </p:sp>
        <p:sp>
          <p:nvSpPr>
            <p:cNvPr id="209" name="Text Box 10"/>
            <p:cNvSpPr txBox="1">
              <a:spLocks noChangeArrowheads="1"/>
            </p:cNvSpPr>
            <p:nvPr/>
          </p:nvSpPr>
          <p:spPr bwMode="auto">
            <a:xfrm>
              <a:off x="6028004" y="2590800"/>
              <a:ext cx="10688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B050"/>
                  </a:solidFill>
                  <a:latin typeface="Arial Narrow" panose="020B0606020202030204" pitchFamily="34" charset="0"/>
                  <a:cs typeface="Calibri" pitchFamily="34" charset="0"/>
                </a:rPr>
                <a:t>H-C-NH-</a:t>
              </a:r>
              <a:r>
                <a:rPr lang="fr-FR" b="1" dirty="0" smtClean="0">
                  <a:solidFill>
                    <a:srgbClr val="0070C0"/>
                  </a:solidFill>
                  <a:latin typeface="Arial Narrow" panose="020B0606020202030204" pitchFamily="34" charset="0"/>
                  <a:cs typeface="Calibri" pitchFamily="34" charset="0"/>
                </a:rPr>
                <a:t>C</a:t>
              </a:r>
            </a:p>
          </p:txBody>
        </p:sp>
        <p:sp>
          <p:nvSpPr>
            <p:cNvPr id="210" name="Text Box 11"/>
            <p:cNvSpPr txBox="1">
              <a:spLocks noChangeArrowheads="1"/>
            </p:cNvSpPr>
            <p:nvPr/>
          </p:nvSpPr>
          <p:spPr bwMode="auto">
            <a:xfrm>
              <a:off x="6792171" y="2790848"/>
              <a:ext cx="292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err="1" smtClean="0">
                  <a:solidFill>
                    <a:srgbClr val="0070C0"/>
                  </a:solidFill>
                  <a:latin typeface="Arial Narrow" panose="020B0606020202030204" pitchFamily="34" charset="0"/>
                  <a:cs typeface="Calibri" pitchFamily="34" charset="0"/>
                </a:rPr>
                <a:t>ll</a:t>
              </a:r>
              <a:endParaRPr lang="fr-FR" b="1" dirty="0" smtClean="0">
                <a:solidFill>
                  <a:srgbClr val="0070C0"/>
                </a:solidFill>
                <a:latin typeface="Arial Narrow" panose="020B0606020202030204" pitchFamily="34" charset="0"/>
                <a:cs typeface="Calibri" pitchFamily="34" charset="0"/>
              </a:endParaRPr>
            </a:p>
          </p:txBody>
        </p:sp>
        <p:sp>
          <p:nvSpPr>
            <p:cNvPr id="211" name="Text Box 12"/>
            <p:cNvSpPr txBox="1">
              <a:spLocks noChangeArrowheads="1"/>
            </p:cNvSpPr>
            <p:nvPr/>
          </p:nvSpPr>
          <p:spPr bwMode="auto">
            <a:xfrm>
              <a:off x="6773386" y="2962651"/>
              <a:ext cx="335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dirty="0" smtClean="0">
                  <a:solidFill>
                    <a:srgbClr val="0070C0"/>
                  </a:solidFill>
                  <a:latin typeface="Arial Narrow" panose="020B0606020202030204" pitchFamily="34" charset="0"/>
                  <a:cs typeface="Calibri" pitchFamily="34" charset="0"/>
                </a:rPr>
                <a:t>O</a:t>
              </a:r>
            </a:p>
          </p:txBody>
        </p:sp>
        <p:sp>
          <p:nvSpPr>
            <p:cNvPr id="212" name="Text Box 13"/>
            <p:cNvSpPr txBox="1">
              <a:spLocks noChangeArrowheads="1"/>
            </p:cNvSpPr>
            <p:nvPr/>
          </p:nvSpPr>
          <p:spPr bwMode="auto">
            <a:xfrm>
              <a:off x="6034088" y="3048000"/>
              <a:ext cx="746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b="1" smtClean="0">
                  <a:solidFill>
                    <a:srgbClr val="00B050"/>
                  </a:solidFill>
                  <a:latin typeface="Arial Narrow" panose="020B0606020202030204" pitchFamily="34" charset="0"/>
                  <a:cs typeface="Calibri" pitchFamily="34" charset="0"/>
                </a:rPr>
                <a:t>O-CH</a:t>
              </a:r>
              <a:r>
                <a:rPr lang="fr-FR" b="1" baseline="-25000" smtClean="0">
                  <a:solidFill>
                    <a:srgbClr val="00B050"/>
                  </a:solidFill>
                  <a:latin typeface="Arial Narrow" panose="020B0606020202030204" pitchFamily="34" charset="0"/>
                  <a:cs typeface="Calibri" pitchFamily="34" charset="0"/>
                </a:rPr>
                <a:t>2</a:t>
              </a:r>
              <a:endParaRPr lang="fr-FR" b="1" smtClean="0">
                <a:solidFill>
                  <a:srgbClr val="00B050"/>
                </a:solidFill>
                <a:latin typeface="Arial Narrow" panose="020B0606020202030204" pitchFamily="34" charset="0"/>
                <a:cs typeface="Calibri" pitchFamily="34" charset="0"/>
              </a:endParaRPr>
            </a:p>
          </p:txBody>
        </p:sp>
        <p:sp>
          <p:nvSpPr>
            <p:cNvPr id="213" name="Line 20"/>
            <p:cNvSpPr>
              <a:spLocks noChangeShapeType="1"/>
            </p:cNvSpPr>
            <p:nvPr/>
          </p:nvSpPr>
          <p:spPr bwMode="auto">
            <a:xfrm>
              <a:off x="6412923" y="2971800"/>
              <a:ext cx="0" cy="10800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B050"/>
                </a:solidFill>
                <a:latin typeface="Arial Narrow" panose="020B0606020202030204" pitchFamily="34" charset="0"/>
                <a:cs typeface="Calibri" pitchFamily="34" charset="0"/>
              </a:endParaRPr>
            </a:p>
          </p:txBody>
        </p:sp>
        <p:sp>
          <p:nvSpPr>
            <p:cNvPr id="214" name="Line 21"/>
            <p:cNvSpPr>
              <a:spLocks noChangeShapeType="1"/>
            </p:cNvSpPr>
            <p:nvPr/>
          </p:nvSpPr>
          <p:spPr bwMode="auto">
            <a:xfrm>
              <a:off x="6403530" y="2500313"/>
              <a:ext cx="0" cy="10800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fr-FR">
                <a:solidFill>
                  <a:srgbClr val="00B050"/>
                </a:solidFill>
                <a:latin typeface="Arial Narrow" panose="020B0606020202030204" pitchFamily="34" charset="0"/>
                <a:cs typeface="Calibri" pitchFamily="34" charset="0"/>
              </a:endParaRPr>
            </a:p>
          </p:txBody>
        </p:sp>
      </p:grpSp>
      <p:cxnSp>
        <p:nvCxnSpPr>
          <p:cNvPr id="215" name="Connecteur droit 214"/>
          <p:cNvCxnSpPr/>
          <p:nvPr/>
        </p:nvCxnSpPr>
        <p:spPr bwMode="auto">
          <a:xfrm>
            <a:off x="357783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Connecteur droit 215"/>
          <p:cNvCxnSpPr/>
          <p:nvPr/>
        </p:nvCxnSpPr>
        <p:spPr bwMode="auto">
          <a:xfrm flipH="1">
            <a:off x="378069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Connecteur droit 216"/>
          <p:cNvCxnSpPr/>
          <p:nvPr/>
        </p:nvCxnSpPr>
        <p:spPr bwMode="auto">
          <a:xfrm>
            <a:off x="398355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Connecteur droit 217"/>
          <p:cNvCxnSpPr/>
          <p:nvPr/>
        </p:nvCxnSpPr>
        <p:spPr bwMode="auto">
          <a:xfrm flipH="1">
            <a:off x="418641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Connecteur droit 218"/>
          <p:cNvCxnSpPr/>
          <p:nvPr/>
        </p:nvCxnSpPr>
        <p:spPr bwMode="auto">
          <a:xfrm>
            <a:off x="438927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Connecteur droit 219"/>
          <p:cNvCxnSpPr/>
          <p:nvPr/>
        </p:nvCxnSpPr>
        <p:spPr bwMode="auto">
          <a:xfrm flipH="1">
            <a:off x="459213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Connecteur droit 220"/>
          <p:cNvCxnSpPr/>
          <p:nvPr/>
        </p:nvCxnSpPr>
        <p:spPr bwMode="auto">
          <a:xfrm>
            <a:off x="479499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Connecteur droit 221"/>
          <p:cNvCxnSpPr/>
          <p:nvPr/>
        </p:nvCxnSpPr>
        <p:spPr bwMode="auto">
          <a:xfrm flipH="1">
            <a:off x="499785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Connecteur droit 222"/>
          <p:cNvCxnSpPr/>
          <p:nvPr/>
        </p:nvCxnSpPr>
        <p:spPr bwMode="auto">
          <a:xfrm>
            <a:off x="520071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Connecteur droit 223"/>
          <p:cNvCxnSpPr/>
          <p:nvPr/>
        </p:nvCxnSpPr>
        <p:spPr bwMode="auto">
          <a:xfrm flipH="1">
            <a:off x="540357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Connecteur droit 224"/>
          <p:cNvCxnSpPr/>
          <p:nvPr/>
        </p:nvCxnSpPr>
        <p:spPr bwMode="auto">
          <a:xfrm>
            <a:off x="560643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Connecteur droit 225"/>
          <p:cNvCxnSpPr/>
          <p:nvPr/>
        </p:nvCxnSpPr>
        <p:spPr bwMode="auto">
          <a:xfrm flipH="1">
            <a:off x="5809298" y="4777477"/>
            <a:ext cx="216024" cy="13746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Connecteur droit 227"/>
          <p:cNvCxnSpPr/>
          <p:nvPr/>
        </p:nvCxnSpPr>
        <p:spPr bwMode="auto">
          <a:xfrm>
            <a:off x="3222948"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Connecteur droit 228"/>
          <p:cNvCxnSpPr/>
          <p:nvPr/>
        </p:nvCxnSpPr>
        <p:spPr bwMode="auto">
          <a:xfrm flipH="1">
            <a:off x="3425395"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Connecteur droit 229"/>
          <p:cNvCxnSpPr/>
          <p:nvPr/>
        </p:nvCxnSpPr>
        <p:spPr bwMode="auto">
          <a:xfrm>
            <a:off x="3627842"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Connecteur droit 230"/>
          <p:cNvCxnSpPr/>
          <p:nvPr/>
        </p:nvCxnSpPr>
        <p:spPr bwMode="auto">
          <a:xfrm flipH="1">
            <a:off x="3830289"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Connecteur droit 231"/>
          <p:cNvCxnSpPr/>
          <p:nvPr/>
        </p:nvCxnSpPr>
        <p:spPr bwMode="auto">
          <a:xfrm>
            <a:off x="4032736"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Connecteur droit 232"/>
          <p:cNvCxnSpPr/>
          <p:nvPr/>
        </p:nvCxnSpPr>
        <p:spPr bwMode="auto">
          <a:xfrm flipH="1">
            <a:off x="4235183"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Connecteur droit 233"/>
          <p:cNvCxnSpPr/>
          <p:nvPr/>
        </p:nvCxnSpPr>
        <p:spPr bwMode="auto">
          <a:xfrm>
            <a:off x="4437630"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Connecteur droit 234"/>
          <p:cNvCxnSpPr/>
          <p:nvPr/>
        </p:nvCxnSpPr>
        <p:spPr bwMode="auto">
          <a:xfrm flipH="1">
            <a:off x="4640077"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Connecteur droit 235"/>
          <p:cNvCxnSpPr/>
          <p:nvPr/>
        </p:nvCxnSpPr>
        <p:spPr bwMode="auto">
          <a:xfrm>
            <a:off x="4842524"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Connecteur droit 236"/>
          <p:cNvCxnSpPr/>
          <p:nvPr/>
        </p:nvCxnSpPr>
        <p:spPr bwMode="auto">
          <a:xfrm flipH="1">
            <a:off x="5044971"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Connecteur droit 237"/>
          <p:cNvCxnSpPr/>
          <p:nvPr/>
        </p:nvCxnSpPr>
        <p:spPr bwMode="auto">
          <a:xfrm>
            <a:off x="5247418"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Connecteur droit 238"/>
          <p:cNvCxnSpPr/>
          <p:nvPr/>
        </p:nvCxnSpPr>
        <p:spPr bwMode="auto">
          <a:xfrm flipH="1">
            <a:off x="5449865"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Connecteur droit 239"/>
          <p:cNvCxnSpPr/>
          <p:nvPr/>
        </p:nvCxnSpPr>
        <p:spPr bwMode="auto">
          <a:xfrm>
            <a:off x="5652312" y="5178240"/>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Connecteur droit 240"/>
          <p:cNvCxnSpPr/>
          <p:nvPr/>
        </p:nvCxnSpPr>
        <p:spPr bwMode="auto">
          <a:xfrm flipH="1">
            <a:off x="5854759" y="5173576"/>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Connecteur droit 241"/>
          <p:cNvCxnSpPr/>
          <p:nvPr/>
        </p:nvCxnSpPr>
        <p:spPr bwMode="auto">
          <a:xfrm>
            <a:off x="6057202" y="5173576"/>
            <a:ext cx="216024" cy="13746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Text Box 3"/>
          <p:cNvSpPr txBox="1">
            <a:spLocks noChangeArrowheads="1"/>
          </p:cNvSpPr>
          <p:nvPr/>
        </p:nvSpPr>
        <p:spPr bwMode="auto">
          <a:xfrm>
            <a:off x="5135028" y="5725705"/>
            <a:ext cx="39441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a:solidFill>
                  <a:srgbClr val="000000"/>
                </a:solidFill>
                <a:latin typeface="Arial Narrow" panose="020B0606020202030204" pitchFamily="34" charset="0"/>
                <a:cs typeface="Calibri" pitchFamily="34" charset="0"/>
              </a:rPr>
              <a:t>Les cérébrosides sont des lipides membranaires, notamment présent dans le tissu nerveux et </a:t>
            </a:r>
            <a:r>
              <a:rPr lang="fr-FR" sz="2000" dirty="0" smtClean="0">
                <a:solidFill>
                  <a:srgbClr val="000000"/>
                </a:solidFill>
                <a:latin typeface="Arial Narrow" panose="020B0606020202030204" pitchFamily="34" charset="0"/>
                <a:cs typeface="Calibri" pitchFamily="34" charset="0"/>
              </a:rPr>
              <a:t>cérébral.</a:t>
            </a:r>
          </a:p>
        </p:txBody>
      </p:sp>
      <p:pic>
        <p:nvPicPr>
          <p:cNvPr id="156"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313789"/>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Forme libre 156"/>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60" name="Triangle isocèle 159"/>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62" name="Triangle isocèle 161"/>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163" name="Image 162"/>
          <p:cNvPicPr>
            <a:picLocks noChangeAspect="1"/>
          </p:cNvPicPr>
          <p:nvPr/>
        </p:nvPicPr>
        <p:blipFill>
          <a:blip r:embed="rId3" cstate="print"/>
          <a:stretch>
            <a:fillRect/>
          </a:stretch>
        </p:blipFill>
        <p:spPr>
          <a:xfrm>
            <a:off x="7680192" y="133387"/>
            <a:ext cx="1122991" cy="687247"/>
          </a:xfrm>
          <a:prstGeom prst="rect">
            <a:avLst/>
          </a:prstGeom>
        </p:spPr>
      </p:pic>
      <p:sp>
        <p:nvSpPr>
          <p:cNvPr id="164" name="ZoneTexte 163"/>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165" name="Text Box 2"/>
          <p:cNvSpPr txBox="1">
            <a:spLocks noChangeArrowheads="1"/>
          </p:cNvSpPr>
          <p:nvPr/>
        </p:nvSpPr>
        <p:spPr bwMode="auto">
          <a:xfrm>
            <a:off x="21679" y="496335"/>
            <a:ext cx="46105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3- </a:t>
            </a:r>
            <a:r>
              <a:rPr lang="fr-FR" sz="2400" dirty="0">
                <a:solidFill>
                  <a:srgbClr val="C0504D"/>
                </a:solidFill>
                <a:latin typeface="Arial Narrow" panose="020B0606020202030204" pitchFamily="34" charset="0"/>
                <a:cs typeface="Calibri" pitchFamily="34" charset="0"/>
              </a:rPr>
              <a:t>Les glycoprotéines et glycolipides</a:t>
            </a:r>
            <a:endParaRPr lang="fr-FR" sz="2400" dirty="0" smtClean="0">
              <a:solidFill>
                <a:srgbClr val="C0504D"/>
              </a:solidFill>
              <a:latin typeface="Arial Narrow" panose="020B0606020202030204" pitchFamily="34" charset="0"/>
              <a:cs typeface="Calibri" pitchFamily="34" charset="0"/>
            </a:endParaRP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A. </a:t>
            </a:r>
            <a:r>
              <a:rPr lang="fr-FR" dirty="0">
                <a:solidFill>
                  <a:srgbClr val="C0504D"/>
                </a:solidFill>
                <a:latin typeface="Arial Narrow" panose="020B0606020202030204" pitchFamily="34" charset="0"/>
                <a:cs typeface="Calibri" pitchFamily="34" charset="0"/>
              </a:rPr>
              <a:t>Les glycoprotéines</a:t>
            </a:r>
          </a:p>
        </p:txBody>
      </p:sp>
    </p:spTree>
    <p:extLst>
      <p:ext uri="{BB962C8B-B14F-4D97-AF65-F5344CB8AC3E}">
        <p14:creationId xmlns:p14="http://schemas.microsoft.com/office/powerpoint/2010/main" val="3595244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6"/>
          <p:cNvSpPr txBox="1">
            <a:spLocks noChangeArrowheads="1"/>
          </p:cNvSpPr>
          <p:nvPr/>
        </p:nvSpPr>
        <p:spPr bwMode="auto">
          <a:xfrm>
            <a:off x="380146" y="5763548"/>
            <a:ext cx="12237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b="1" dirty="0" smtClean="0">
                <a:solidFill>
                  <a:srgbClr val="000000"/>
                </a:solidFill>
                <a:latin typeface="Arial Narrow" panose="020B0606020202030204" pitchFamily="34" charset="0"/>
                <a:cs typeface="Calibri" pitchFamily="34" charset="0"/>
              </a:rPr>
              <a:t>D-glucose</a:t>
            </a:r>
          </a:p>
        </p:txBody>
      </p:sp>
      <p:sp>
        <p:nvSpPr>
          <p:cNvPr id="35" name="Line 50"/>
          <p:cNvSpPr>
            <a:spLocks noChangeShapeType="1"/>
          </p:cNvSpPr>
          <p:nvPr/>
        </p:nvSpPr>
        <p:spPr bwMode="auto">
          <a:xfrm>
            <a:off x="1603877" y="3631556"/>
            <a:ext cx="712052" cy="0"/>
          </a:xfrm>
          <a:prstGeom prst="line">
            <a:avLst/>
          </a:prstGeom>
          <a:noFill/>
          <a:ln w="57150">
            <a:solidFill>
              <a:srgbClr val="C0504D"/>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0000"/>
              </a:solidFill>
              <a:latin typeface="Arial Narrow" panose="020B0606020202030204" pitchFamily="34" charset="0"/>
              <a:cs typeface="Arial" charset="0"/>
            </a:endParaRPr>
          </a:p>
        </p:txBody>
      </p:sp>
      <p:sp>
        <p:nvSpPr>
          <p:cNvPr id="58" name="Text Box 46"/>
          <p:cNvSpPr txBox="1">
            <a:spLocks noChangeArrowheads="1"/>
          </p:cNvSpPr>
          <p:nvPr/>
        </p:nvSpPr>
        <p:spPr bwMode="auto">
          <a:xfrm>
            <a:off x="2083949" y="5529426"/>
            <a:ext cx="228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r>
              <a:rPr lang="fr-FR" sz="2000" b="1" dirty="0" smtClean="0">
                <a:solidFill>
                  <a:srgbClr val="000000"/>
                </a:solidFill>
                <a:latin typeface="Arial Narrow" panose="020B0606020202030204" pitchFamily="34" charset="0"/>
                <a:cs typeface="Calibri" pitchFamily="34" charset="0"/>
              </a:rPr>
              <a:t>D-</a:t>
            </a:r>
            <a:r>
              <a:rPr lang="fr-FR" sz="2000" b="1" dirty="0" err="1" smtClean="0">
                <a:solidFill>
                  <a:srgbClr val="000000"/>
                </a:solidFill>
                <a:latin typeface="Arial Narrow" panose="020B0606020202030204" pitchFamily="34" charset="0"/>
                <a:cs typeface="Calibri" pitchFamily="34" charset="0"/>
              </a:rPr>
              <a:t>glucitol</a:t>
            </a:r>
            <a:endParaRPr lang="fr-FR" sz="2000" b="1" dirty="0">
              <a:solidFill>
                <a:srgbClr val="000000"/>
              </a:solidFill>
              <a:latin typeface="Arial Narrow" panose="020B0606020202030204" pitchFamily="34" charset="0"/>
              <a:cs typeface="Calibri" pitchFamily="34" charset="0"/>
            </a:endParaRPr>
          </a:p>
          <a:p>
            <a:pPr algn="ctr" fontAlgn="base">
              <a:spcBef>
                <a:spcPct val="0"/>
              </a:spcBef>
              <a:spcAft>
                <a:spcPct val="0"/>
              </a:spcAft>
              <a:defRPr/>
            </a:pPr>
            <a:r>
              <a:rPr lang="fr-FR" sz="2000" b="1" dirty="0" smtClean="0">
                <a:solidFill>
                  <a:srgbClr val="000000"/>
                </a:solidFill>
                <a:latin typeface="Arial Narrow" panose="020B0606020202030204" pitchFamily="34" charset="0"/>
                <a:cs typeface="Calibri" pitchFamily="34" charset="0"/>
              </a:rPr>
              <a:t>(sorbitol, édulcorant)</a:t>
            </a:r>
          </a:p>
        </p:txBody>
      </p:sp>
      <p:sp>
        <p:nvSpPr>
          <p:cNvPr id="60" name="Text Box 46"/>
          <p:cNvSpPr txBox="1">
            <a:spLocks noChangeArrowheads="1"/>
          </p:cNvSpPr>
          <p:nvPr/>
        </p:nvSpPr>
        <p:spPr bwMode="auto">
          <a:xfrm>
            <a:off x="323529" y="1434917"/>
            <a:ext cx="115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400" b="1" dirty="0" err="1" smtClean="0">
                <a:solidFill>
                  <a:srgbClr val="000000"/>
                </a:solidFill>
                <a:latin typeface="Arial Narrow" panose="020B0606020202030204" pitchFamily="34" charset="0"/>
                <a:cs typeface="Calibri" pitchFamily="34" charset="0"/>
              </a:rPr>
              <a:t>Alditols</a:t>
            </a:r>
            <a:endParaRPr lang="fr-FR" sz="2400" b="1" dirty="0" smtClean="0">
              <a:solidFill>
                <a:srgbClr val="000000"/>
              </a:solidFill>
              <a:latin typeface="Arial Narrow" panose="020B0606020202030204" pitchFamily="34" charset="0"/>
              <a:cs typeface="Calibri" pitchFamily="34" charset="0"/>
            </a:endParaRPr>
          </a:p>
        </p:txBody>
      </p:sp>
      <p:grpSp>
        <p:nvGrpSpPr>
          <p:cNvPr id="3" name="Groupe 2"/>
          <p:cNvGrpSpPr/>
          <p:nvPr/>
        </p:nvGrpSpPr>
        <p:grpSpPr>
          <a:xfrm>
            <a:off x="257097" y="1938970"/>
            <a:ext cx="1542238" cy="3620156"/>
            <a:chOff x="1750380" y="2145913"/>
            <a:chExt cx="1542237" cy="3620156"/>
          </a:xfrm>
        </p:grpSpPr>
        <p:sp>
          <p:nvSpPr>
            <p:cNvPr id="93" name="Text Box 4"/>
            <p:cNvSpPr txBox="1">
              <a:spLocks noChangeAspect="1" noChangeArrowheads="1"/>
            </p:cNvSpPr>
            <p:nvPr/>
          </p:nvSpPr>
          <p:spPr bwMode="auto">
            <a:xfrm>
              <a:off x="2144547" y="5245808"/>
              <a:ext cx="114807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98" name="Text Box 12"/>
            <p:cNvSpPr txBox="1">
              <a:spLocks noChangeAspect="1" noChangeArrowheads="1"/>
            </p:cNvSpPr>
            <p:nvPr/>
          </p:nvSpPr>
          <p:spPr bwMode="auto">
            <a:xfrm>
              <a:off x="2146124" y="2548742"/>
              <a:ext cx="389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FF0000"/>
                  </a:solidFill>
                  <a:latin typeface="Arial Narrow" panose="020B0606020202030204" pitchFamily="34" charset="0"/>
                  <a:cs typeface="Calibri" pitchFamily="34" charset="0"/>
                </a:rPr>
                <a:t>C</a:t>
              </a:r>
              <a:endParaRPr lang="fr-FR" sz="2700" b="0" dirty="0">
                <a:solidFill>
                  <a:srgbClr val="FF0000"/>
                </a:solidFill>
                <a:latin typeface="Arial Narrow" panose="020B0606020202030204" pitchFamily="34" charset="0"/>
                <a:cs typeface="Calibri" pitchFamily="34" charset="0"/>
              </a:endParaRPr>
            </a:p>
          </p:txBody>
        </p:sp>
        <p:sp>
          <p:nvSpPr>
            <p:cNvPr id="100" name="Line 16"/>
            <p:cNvSpPr>
              <a:spLocks noChangeShapeType="1"/>
            </p:cNvSpPr>
            <p:nvPr/>
          </p:nvSpPr>
          <p:spPr bwMode="auto">
            <a:xfrm flipH="1" flipV="1">
              <a:off x="2034180" y="2504973"/>
              <a:ext cx="208120" cy="19922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01" name="Rectangle 17"/>
            <p:cNvSpPr>
              <a:spLocks noChangeArrowheads="1"/>
            </p:cNvSpPr>
            <p:nvPr/>
          </p:nvSpPr>
          <p:spPr bwMode="auto">
            <a:xfrm>
              <a:off x="1750380" y="2145913"/>
              <a:ext cx="4010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FF0000"/>
                  </a:solidFill>
                  <a:latin typeface="Arial Narrow" panose="020B0606020202030204" pitchFamily="34" charset="0"/>
                  <a:cs typeface="Calibri" pitchFamily="34" charset="0"/>
                </a:rPr>
                <a:t>H</a:t>
              </a:r>
            </a:p>
          </p:txBody>
        </p:sp>
        <p:sp>
          <p:nvSpPr>
            <p:cNvPr id="102" name="Text Box 18"/>
            <p:cNvSpPr txBox="1">
              <a:spLocks noChangeArrowheads="1"/>
            </p:cNvSpPr>
            <p:nvPr/>
          </p:nvSpPr>
          <p:spPr bwMode="auto">
            <a:xfrm>
              <a:off x="2032232" y="263935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103" name="Text Box 19"/>
            <p:cNvSpPr txBox="1">
              <a:spLocks noChangeArrowheads="1"/>
            </p:cNvSpPr>
            <p:nvPr/>
          </p:nvSpPr>
          <p:spPr bwMode="auto">
            <a:xfrm>
              <a:off x="2062521" y="32989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104" name="Text Box 20"/>
            <p:cNvSpPr txBox="1">
              <a:spLocks noChangeArrowheads="1"/>
            </p:cNvSpPr>
            <p:nvPr/>
          </p:nvSpPr>
          <p:spPr bwMode="auto">
            <a:xfrm>
              <a:off x="2098822" y="3876782"/>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105" name="Text Box 21"/>
            <p:cNvSpPr txBox="1">
              <a:spLocks noChangeArrowheads="1"/>
            </p:cNvSpPr>
            <p:nvPr/>
          </p:nvSpPr>
          <p:spPr bwMode="auto">
            <a:xfrm>
              <a:off x="2073538" y="441309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106" name="Text Box 22"/>
            <p:cNvSpPr txBox="1">
              <a:spLocks noChangeArrowheads="1"/>
            </p:cNvSpPr>
            <p:nvPr/>
          </p:nvSpPr>
          <p:spPr bwMode="auto">
            <a:xfrm>
              <a:off x="2073538" y="495829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107" name="Text Box 23"/>
            <p:cNvSpPr txBox="1">
              <a:spLocks noChangeArrowheads="1"/>
            </p:cNvSpPr>
            <p:nvPr/>
          </p:nvSpPr>
          <p:spPr bwMode="auto">
            <a:xfrm>
              <a:off x="2002697" y="539673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sp>
          <p:nvSpPr>
            <p:cNvPr id="91" name="Text Box 34"/>
            <p:cNvSpPr txBox="1">
              <a:spLocks noChangeArrowheads="1"/>
            </p:cNvSpPr>
            <p:nvPr/>
          </p:nvSpPr>
          <p:spPr bwMode="auto">
            <a:xfrm rot="18686712">
              <a:off x="2307490" y="2288797"/>
              <a:ext cx="41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3600" dirty="0" smtClean="0">
                  <a:solidFill>
                    <a:srgbClr val="FF0000"/>
                  </a:solidFill>
                  <a:latin typeface="Arial Narrow" panose="020B0606020202030204" pitchFamily="34" charset="0"/>
                  <a:cs typeface="Calibri" pitchFamily="34" charset="0"/>
                </a:rPr>
                <a:t>=</a:t>
              </a:r>
            </a:p>
          </p:txBody>
        </p:sp>
        <p:sp>
          <p:nvSpPr>
            <p:cNvPr id="92" name="Rectangle 17"/>
            <p:cNvSpPr>
              <a:spLocks noChangeArrowheads="1"/>
            </p:cNvSpPr>
            <p:nvPr/>
          </p:nvSpPr>
          <p:spPr bwMode="auto">
            <a:xfrm>
              <a:off x="2503879" y="2187570"/>
              <a:ext cx="41389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a:solidFill>
                    <a:srgbClr val="FF0000"/>
                  </a:solidFill>
                  <a:latin typeface="Arial Narrow" panose="020B0606020202030204" pitchFamily="34" charset="0"/>
                  <a:cs typeface="Calibri" pitchFamily="34" charset="0"/>
                </a:rPr>
                <a:t>O</a:t>
              </a:r>
            </a:p>
          </p:txBody>
        </p:sp>
        <p:grpSp>
          <p:nvGrpSpPr>
            <p:cNvPr id="81" name="Groupe 80"/>
            <p:cNvGrpSpPr/>
            <p:nvPr/>
          </p:nvGrpSpPr>
          <p:grpSpPr>
            <a:xfrm>
              <a:off x="2002526" y="2987995"/>
              <a:ext cx="646250" cy="2330991"/>
              <a:chOff x="4161688" y="3230288"/>
              <a:chExt cx="646250" cy="2330991"/>
            </a:xfrm>
          </p:grpSpPr>
          <p:sp>
            <p:nvSpPr>
              <p:cNvPr id="82" name="Line 13"/>
              <p:cNvSpPr>
                <a:spLocks noChangeAspect="1" noChangeShapeType="1"/>
              </p:cNvSpPr>
              <p:nvPr/>
            </p:nvSpPr>
            <p:spPr bwMode="auto">
              <a:xfrm flipV="1">
                <a:off x="4493472" y="3230288"/>
                <a:ext cx="0" cy="23309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83" name="Line 13"/>
              <p:cNvSpPr>
                <a:spLocks noChangeAspect="1" noChangeShapeType="1"/>
              </p:cNvSpPr>
              <p:nvPr/>
            </p:nvSpPr>
            <p:spPr bwMode="auto">
              <a:xfrm>
                <a:off x="4485024" y="3630855"/>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84" name="Line 13"/>
              <p:cNvSpPr>
                <a:spLocks noChangeAspect="1" noChangeShapeType="1"/>
              </p:cNvSpPr>
              <p:nvPr/>
            </p:nvSpPr>
            <p:spPr bwMode="auto">
              <a:xfrm>
                <a:off x="4161688" y="4177459"/>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85" name="Line 13"/>
              <p:cNvSpPr>
                <a:spLocks noChangeAspect="1" noChangeShapeType="1"/>
              </p:cNvSpPr>
              <p:nvPr/>
            </p:nvSpPr>
            <p:spPr bwMode="auto">
              <a:xfrm>
                <a:off x="4473767" y="5272688"/>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86" name="Line 13"/>
              <p:cNvSpPr>
                <a:spLocks noChangeAspect="1" noChangeShapeType="1"/>
              </p:cNvSpPr>
              <p:nvPr/>
            </p:nvSpPr>
            <p:spPr bwMode="auto">
              <a:xfrm>
                <a:off x="4473273" y="4740553"/>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grpSp>
      <p:grpSp>
        <p:nvGrpSpPr>
          <p:cNvPr id="111" name="Groupe 110"/>
          <p:cNvGrpSpPr/>
          <p:nvPr/>
        </p:nvGrpSpPr>
        <p:grpSpPr>
          <a:xfrm>
            <a:off x="2658568" y="2316774"/>
            <a:ext cx="1291669" cy="3217327"/>
            <a:chOff x="2002526" y="2548742"/>
            <a:chExt cx="1291669" cy="3217327"/>
          </a:xfrm>
        </p:grpSpPr>
        <p:sp>
          <p:nvSpPr>
            <p:cNvPr id="112" name="Text Box 4"/>
            <p:cNvSpPr txBox="1">
              <a:spLocks noChangeAspect="1" noChangeArrowheads="1"/>
            </p:cNvSpPr>
            <p:nvPr/>
          </p:nvSpPr>
          <p:spPr bwMode="auto">
            <a:xfrm>
              <a:off x="2144547" y="5245808"/>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a:solidFill>
                    <a:srgbClr val="000000"/>
                  </a:solidFill>
                  <a:latin typeface="Arial Narrow" panose="020B0606020202030204" pitchFamily="34" charset="0"/>
                  <a:cs typeface="Calibri" pitchFamily="34" charset="0"/>
                </a:rPr>
                <a:t>CH</a:t>
              </a:r>
              <a:r>
                <a:rPr lang="fr-FR" sz="2700" b="0" baseline="-25000">
                  <a:solidFill>
                    <a:srgbClr val="000000"/>
                  </a:solidFill>
                  <a:latin typeface="Arial Narrow" panose="020B0606020202030204" pitchFamily="34" charset="0"/>
                  <a:cs typeface="Calibri" pitchFamily="34" charset="0"/>
                </a:rPr>
                <a:t>2</a:t>
              </a:r>
              <a:r>
                <a:rPr lang="fr-FR" sz="2700" b="0">
                  <a:solidFill>
                    <a:srgbClr val="000000"/>
                  </a:solidFill>
                  <a:latin typeface="Arial Narrow" panose="020B0606020202030204" pitchFamily="34" charset="0"/>
                  <a:cs typeface="Calibri" pitchFamily="34" charset="0"/>
                </a:rPr>
                <a:t>OH</a:t>
              </a:r>
            </a:p>
          </p:txBody>
        </p:sp>
        <p:sp>
          <p:nvSpPr>
            <p:cNvPr id="113" name="Text Box 12"/>
            <p:cNvSpPr txBox="1">
              <a:spLocks noChangeAspect="1" noChangeArrowheads="1"/>
            </p:cNvSpPr>
            <p:nvPr/>
          </p:nvSpPr>
          <p:spPr bwMode="auto">
            <a:xfrm>
              <a:off x="2146124" y="2548742"/>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FF0000"/>
                  </a:solidFill>
                  <a:latin typeface="Arial Narrow" panose="020B0606020202030204" pitchFamily="34" charset="0"/>
                  <a:cs typeface="Calibri" pitchFamily="34" charset="0"/>
                </a:rPr>
                <a:t>CH</a:t>
              </a:r>
              <a:r>
                <a:rPr lang="fr-FR" sz="2700" b="0" baseline="-25000" dirty="0" smtClean="0">
                  <a:solidFill>
                    <a:srgbClr val="FF0000"/>
                  </a:solidFill>
                  <a:latin typeface="Arial Narrow" panose="020B0606020202030204" pitchFamily="34" charset="0"/>
                  <a:cs typeface="Calibri" pitchFamily="34" charset="0"/>
                </a:rPr>
                <a:t>2</a:t>
              </a:r>
              <a:r>
                <a:rPr lang="fr-FR" sz="2700" b="0" dirty="0" smtClean="0">
                  <a:solidFill>
                    <a:srgbClr val="FF0000"/>
                  </a:solidFill>
                  <a:latin typeface="Arial Narrow" panose="020B0606020202030204" pitchFamily="34" charset="0"/>
                  <a:cs typeface="Calibri" pitchFamily="34" charset="0"/>
                </a:rPr>
                <a:t>OH</a:t>
              </a:r>
              <a:endParaRPr lang="fr-FR" sz="2700" b="0" dirty="0">
                <a:solidFill>
                  <a:srgbClr val="FF0000"/>
                </a:solidFill>
                <a:latin typeface="Arial Narrow" panose="020B0606020202030204" pitchFamily="34" charset="0"/>
                <a:cs typeface="Calibri" pitchFamily="34" charset="0"/>
              </a:endParaRPr>
            </a:p>
          </p:txBody>
        </p:sp>
        <p:sp>
          <p:nvSpPr>
            <p:cNvPr id="116" name="Text Box 18"/>
            <p:cNvSpPr txBox="1">
              <a:spLocks noChangeArrowheads="1"/>
            </p:cNvSpPr>
            <p:nvPr/>
          </p:nvSpPr>
          <p:spPr bwMode="auto">
            <a:xfrm>
              <a:off x="2032232" y="263935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117" name="Text Box 19"/>
            <p:cNvSpPr txBox="1">
              <a:spLocks noChangeArrowheads="1"/>
            </p:cNvSpPr>
            <p:nvPr/>
          </p:nvSpPr>
          <p:spPr bwMode="auto">
            <a:xfrm>
              <a:off x="2062521" y="329896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2</a:t>
              </a:r>
            </a:p>
          </p:txBody>
        </p:sp>
        <p:sp>
          <p:nvSpPr>
            <p:cNvPr id="118" name="Text Box 20"/>
            <p:cNvSpPr txBox="1">
              <a:spLocks noChangeArrowheads="1"/>
            </p:cNvSpPr>
            <p:nvPr/>
          </p:nvSpPr>
          <p:spPr bwMode="auto">
            <a:xfrm>
              <a:off x="2098822" y="3893092"/>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119" name="Text Box 21"/>
            <p:cNvSpPr txBox="1">
              <a:spLocks noChangeArrowheads="1"/>
            </p:cNvSpPr>
            <p:nvPr/>
          </p:nvSpPr>
          <p:spPr bwMode="auto">
            <a:xfrm>
              <a:off x="2073538" y="441309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120" name="Text Box 22"/>
            <p:cNvSpPr txBox="1">
              <a:spLocks noChangeArrowheads="1"/>
            </p:cNvSpPr>
            <p:nvPr/>
          </p:nvSpPr>
          <p:spPr bwMode="auto">
            <a:xfrm>
              <a:off x="2073538" y="495829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121" name="Text Box 23"/>
            <p:cNvSpPr txBox="1">
              <a:spLocks noChangeArrowheads="1"/>
            </p:cNvSpPr>
            <p:nvPr/>
          </p:nvSpPr>
          <p:spPr bwMode="auto">
            <a:xfrm>
              <a:off x="2002697" y="5396737"/>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6</a:t>
              </a:r>
            </a:p>
          </p:txBody>
        </p:sp>
        <p:grpSp>
          <p:nvGrpSpPr>
            <p:cNvPr id="124" name="Groupe 123"/>
            <p:cNvGrpSpPr/>
            <p:nvPr/>
          </p:nvGrpSpPr>
          <p:grpSpPr>
            <a:xfrm>
              <a:off x="2002526" y="2987995"/>
              <a:ext cx="646250" cy="2330991"/>
              <a:chOff x="4161688" y="3230288"/>
              <a:chExt cx="646250" cy="2330991"/>
            </a:xfrm>
          </p:grpSpPr>
          <p:sp>
            <p:nvSpPr>
              <p:cNvPr id="125" name="Line 13"/>
              <p:cNvSpPr>
                <a:spLocks noChangeAspect="1" noChangeShapeType="1"/>
              </p:cNvSpPr>
              <p:nvPr/>
            </p:nvSpPr>
            <p:spPr bwMode="auto">
              <a:xfrm flipV="1">
                <a:off x="4493472" y="3230288"/>
                <a:ext cx="0" cy="23309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26" name="Line 13"/>
              <p:cNvSpPr>
                <a:spLocks noChangeAspect="1" noChangeShapeType="1"/>
              </p:cNvSpPr>
              <p:nvPr/>
            </p:nvSpPr>
            <p:spPr bwMode="auto">
              <a:xfrm>
                <a:off x="4485024" y="3630855"/>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27" name="Line 13"/>
              <p:cNvSpPr>
                <a:spLocks noChangeAspect="1" noChangeShapeType="1"/>
              </p:cNvSpPr>
              <p:nvPr/>
            </p:nvSpPr>
            <p:spPr bwMode="auto">
              <a:xfrm>
                <a:off x="4161688" y="4177459"/>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28" name="Line 13"/>
              <p:cNvSpPr>
                <a:spLocks noChangeAspect="1" noChangeShapeType="1"/>
              </p:cNvSpPr>
              <p:nvPr/>
            </p:nvSpPr>
            <p:spPr bwMode="auto">
              <a:xfrm>
                <a:off x="4473767" y="5272688"/>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129" name="Line 13"/>
              <p:cNvSpPr>
                <a:spLocks noChangeAspect="1" noChangeShapeType="1"/>
              </p:cNvSpPr>
              <p:nvPr/>
            </p:nvSpPr>
            <p:spPr bwMode="auto">
              <a:xfrm>
                <a:off x="4473273" y="4740553"/>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grpSp>
      <p:sp>
        <p:nvSpPr>
          <p:cNvPr id="56" name="Text Box 2"/>
          <p:cNvSpPr txBox="1">
            <a:spLocks noChangeArrowheads="1"/>
          </p:cNvSpPr>
          <p:nvPr/>
        </p:nvSpPr>
        <p:spPr bwMode="auto">
          <a:xfrm>
            <a:off x="5978851" y="5480766"/>
            <a:ext cx="21935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r>
              <a:rPr lang="fr-FR" sz="2000" b="1" dirty="0" smtClean="0">
                <a:solidFill>
                  <a:srgbClr val="000000"/>
                </a:solidFill>
                <a:latin typeface="Arial Narrow" panose="020B0606020202030204" pitchFamily="34" charset="0"/>
                <a:cs typeface="Calibri" pitchFamily="34" charset="0"/>
              </a:rPr>
              <a:t>Acide </a:t>
            </a:r>
            <a:r>
              <a:rPr lang="fr-FR" sz="2000" b="1" dirty="0" err="1" smtClean="0">
                <a:solidFill>
                  <a:srgbClr val="000000"/>
                </a:solidFill>
                <a:latin typeface="Arial Narrow" panose="020B0606020202030204" pitchFamily="34" charset="0"/>
                <a:cs typeface="Calibri" pitchFamily="34" charset="0"/>
              </a:rPr>
              <a:t>L-ascorbique</a:t>
            </a:r>
            <a:endParaRPr lang="fr-FR" sz="2000" b="1" dirty="0" smtClean="0">
              <a:solidFill>
                <a:srgbClr val="000000"/>
              </a:solidFill>
              <a:latin typeface="Arial Narrow" panose="020B0606020202030204" pitchFamily="34" charset="0"/>
              <a:cs typeface="Calibri" pitchFamily="34" charset="0"/>
            </a:endParaRPr>
          </a:p>
          <a:p>
            <a:pPr algn="ctr" fontAlgn="base">
              <a:spcBef>
                <a:spcPct val="0"/>
              </a:spcBef>
              <a:spcAft>
                <a:spcPct val="0"/>
              </a:spcAft>
              <a:defRPr/>
            </a:pPr>
            <a:r>
              <a:rPr lang="fr-FR" sz="2000" b="1" dirty="0" smtClean="0">
                <a:solidFill>
                  <a:srgbClr val="000000"/>
                </a:solidFill>
                <a:latin typeface="Arial Narrow" panose="020B0606020202030204" pitchFamily="34" charset="0"/>
                <a:cs typeface="Calibri" pitchFamily="34" charset="0"/>
              </a:rPr>
              <a:t>(Vitamine C)</a:t>
            </a:r>
            <a:endParaRPr lang="fr-FR" sz="2000" b="1" dirty="0">
              <a:solidFill>
                <a:srgbClr val="000000"/>
              </a:solidFill>
              <a:latin typeface="Arial Narrow" panose="020B0606020202030204" pitchFamily="34" charset="0"/>
              <a:cs typeface="Calibri" pitchFamily="34" charset="0"/>
            </a:endParaRPr>
          </a:p>
        </p:txBody>
      </p:sp>
      <p:sp>
        <p:nvSpPr>
          <p:cNvPr id="72" name="Pentagone régulier 71"/>
          <p:cNvSpPr/>
          <p:nvPr/>
        </p:nvSpPr>
        <p:spPr bwMode="auto">
          <a:xfrm>
            <a:off x="6426024" y="3321766"/>
            <a:ext cx="1156771" cy="1073699"/>
          </a:xfrm>
          <a:prstGeom prst="pentagon">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fr-FR" sz="2800" b="1" smtClean="0">
              <a:latin typeface="Arial Narrow" panose="020B0606020202030204" pitchFamily="34" charset="0"/>
              <a:cs typeface="Arial" charset="0"/>
            </a:endParaRPr>
          </a:p>
        </p:txBody>
      </p:sp>
      <p:sp>
        <p:nvSpPr>
          <p:cNvPr id="73" name="Text Box 38"/>
          <p:cNvSpPr txBox="1">
            <a:spLocks noChangeArrowheads="1"/>
          </p:cNvSpPr>
          <p:nvPr/>
        </p:nvSpPr>
        <p:spPr bwMode="auto">
          <a:xfrm>
            <a:off x="5429598" y="2743678"/>
            <a:ext cx="11480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HOH</a:t>
            </a:r>
            <a:r>
              <a:rPr lang="fr-FR" sz="2700" b="0" baseline="-25000" dirty="0" smtClean="0">
                <a:solidFill>
                  <a:srgbClr val="000000"/>
                </a:solidFill>
                <a:latin typeface="Arial Narrow" panose="020B0606020202030204" pitchFamily="34" charset="0"/>
                <a:cs typeface="Calibri" pitchFamily="34" charset="0"/>
              </a:rPr>
              <a:t>2</a:t>
            </a:r>
            <a:r>
              <a:rPr lang="fr-FR" sz="2700" b="0" dirty="0" smtClean="0">
                <a:solidFill>
                  <a:srgbClr val="000000"/>
                </a:solidFill>
                <a:latin typeface="Arial Narrow" panose="020B0606020202030204" pitchFamily="34" charset="0"/>
                <a:cs typeface="Calibri" pitchFamily="34" charset="0"/>
              </a:rPr>
              <a:t>C</a:t>
            </a:r>
            <a:endParaRPr lang="fr-FR" sz="2700" b="0" dirty="0">
              <a:solidFill>
                <a:srgbClr val="000000"/>
              </a:solidFill>
              <a:latin typeface="Arial Narrow" panose="020B0606020202030204" pitchFamily="34" charset="0"/>
              <a:cs typeface="Calibri" pitchFamily="34" charset="0"/>
            </a:endParaRPr>
          </a:p>
        </p:txBody>
      </p:sp>
      <p:sp>
        <p:nvSpPr>
          <p:cNvPr id="74" name="Line 42"/>
          <p:cNvSpPr>
            <a:spLocks noChangeShapeType="1"/>
          </p:cNvSpPr>
          <p:nvPr/>
        </p:nvSpPr>
        <p:spPr bwMode="auto">
          <a:xfrm flipH="1" flipV="1">
            <a:off x="6426180" y="3140635"/>
            <a:ext cx="0" cy="57564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latin typeface="Arial Narrow" panose="020B0606020202030204" pitchFamily="34" charset="0"/>
              <a:cs typeface="Arial" charset="0"/>
            </a:endParaRPr>
          </a:p>
        </p:txBody>
      </p:sp>
      <p:sp>
        <p:nvSpPr>
          <p:cNvPr id="75" name="Text Box 57"/>
          <p:cNvSpPr txBox="1">
            <a:spLocks noChangeArrowheads="1"/>
          </p:cNvSpPr>
          <p:nvPr/>
        </p:nvSpPr>
        <p:spPr bwMode="auto">
          <a:xfrm>
            <a:off x="7269794" y="360341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1</a:t>
            </a:r>
          </a:p>
        </p:txBody>
      </p:sp>
      <p:sp>
        <p:nvSpPr>
          <p:cNvPr id="76" name="Text Box 59"/>
          <p:cNvSpPr txBox="1">
            <a:spLocks noChangeArrowheads="1"/>
          </p:cNvSpPr>
          <p:nvPr/>
        </p:nvSpPr>
        <p:spPr bwMode="auto">
          <a:xfrm>
            <a:off x="7366045" y="4204018"/>
            <a:ext cx="2436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smtClean="0">
                <a:solidFill>
                  <a:srgbClr val="FF0000"/>
                </a:solidFill>
                <a:latin typeface="Arial Narrow" panose="020B0606020202030204" pitchFamily="34" charset="0"/>
                <a:cs typeface="Calibri" pitchFamily="34" charset="0"/>
              </a:rPr>
              <a:t>2</a:t>
            </a:r>
            <a:endParaRPr lang="fr-FR" sz="1800" b="0" dirty="0">
              <a:solidFill>
                <a:srgbClr val="FF0000"/>
              </a:solidFill>
              <a:latin typeface="Arial Narrow" panose="020B0606020202030204" pitchFamily="34" charset="0"/>
              <a:cs typeface="Calibri" pitchFamily="34" charset="0"/>
            </a:endParaRPr>
          </a:p>
        </p:txBody>
      </p:sp>
      <p:sp>
        <p:nvSpPr>
          <p:cNvPr id="77" name="Text Box 60"/>
          <p:cNvSpPr txBox="1">
            <a:spLocks noChangeArrowheads="1"/>
          </p:cNvSpPr>
          <p:nvPr/>
        </p:nvSpPr>
        <p:spPr bwMode="auto">
          <a:xfrm>
            <a:off x="6382047" y="4194434"/>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3</a:t>
            </a:r>
          </a:p>
        </p:txBody>
      </p:sp>
      <p:sp>
        <p:nvSpPr>
          <p:cNvPr id="78" name="Text Box 61"/>
          <p:cNvSpPr txBox="1">
            <a:spLocks noChangeArrowheads="1"/>
          </p:cNvSpPr>
          <p:nvPr/>
        </p:nvSpPr>
        <p:spPr bwMode="auto">
          <a:xfrm>
            <a:off x="6168592" y="3583992"/>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4</a:t>
            </a:r>
          </a:p>
        </p:txBody>
      </p:sp>
      <p:sp>
        <p:nvSpPr>
          <p:cNvPr id="79" name="Text Box 62"/>
          <p:cNvSpPr txBox="1">
            <a:spLocks noChangeArrowheads="1"/>
          </p:cNvSpPr>
          <p:nvPr/>
        </p:nvSpPr>
        <p:spPr bwMode="auto">
          <a:xfrm>
            <a:off x="6073011" y="316700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a:solidFill>
                  <a:srgbClr val="FF0000"/>
                </a:solidFill>
                <a:latin typeface="Arial Narrow" panose="020B0606020202030204" pitchFamily="34" charset="0"/>
                <a:cs typeface="Calibri" pitchFamily="34" charset="0"/>
              </a:rPr>
              <a:t>5</a:t>
            </a:r>
          </a:p>
        </p:txBody>
      </p:sp>
      <p:sp>
        <p:nvSpPr>
          <p:cNvPr id="87" name="ZoneTexte 86"/>
          <p:cNvSpPr txBox="1"/>
          <p:nvPr/>
        </p:nvSpPr>
        <p:spPr>
          <a:xfrm>
            <a:off x="7500899" y="3469399"/>
            <a:ext cx="587020" cy="507831"/>
          </a:xfrm>
          <a:prstGeom prst="rect">
            <a:avLst/>
          </a:prstGeom>
          <a:noFill/>
        </p:spPr>
        <p:txBody>
          <a:bodyPr wrap="none" rtlCol="0">
            <a:spAutoFit/>
          </a:bodyPr>
          <a:lstStyle/>
          <a:p>
            <a:pPr fontAlgn="base">
              <a:spcBef>
                <a:spcPct val="0"/>
              </a:spcBef>
              <a:spcAft>
                <a:spcPct val="0"/>
              </a:spcAft>
            </a:pPr>
            <a:r>
              <a:rPr lang="fr-FR" sz="2700" dirty="0" smtClean="0">
                <a:latin typeface="Arial Narrow" panose="020B0606020202030204" pitchFamily="34" charset="0"/>
                <a:cs typeface="Arial" charset="0"/>
              </a:rPr>
              <a:t>=O</a:t>
            </a:r>
            <a:endParaRPr lang="fr-FR" sz="2700" dirty="0">
              <a:latin typeface="Arial Narrow" panose="020B0606020202030204" pitchFamily="34" charset="0"/>
              <a:cs typeface="Arial" charset="0"/>
            </a:endParaRPr>
          </a:p>
        </p:txBody>
      </p:sp>
      <p:sp>
        <p:nvSpPr>
          <p:cNvPr id="71" name="Line 13"/>
          <p:cNvSpPr>
            <a:spLocks noChangeAspect="1" noChangeShapeType="1"/>
          </p:cNvSpPr>
          <p:nvPr/>
        </p:nvSpPr>
        <p:spPr bwMode="auto">
          <a:xfrm>
            <a:off x="6416210" y="3364951"/>
            <a:ext cx="3229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latin typeface="Arial Narrow" panose="020B0606020202030204" pitchFamily="34" charset="0"/>
              <a:cs typeface="Arial" charset="0"/>
            </a:endParaRPr>
          </a:p>
        </p:txBody>
      </p:sp>
      <p:sp>
        <p:nvSpPr>
          <p:cNvPr id="67" name="Text Box 62"/>
          <p:cNvSpPr txBox="1">
            <a:spLocks noChangeArrowheads="1"/>
          </p:cNvSpPr>
          <p:nvPr/>
        </p:nvSpPr>
        <p:spPr bwMode="auto">
          <a:xfrm>
            <a:off x="6385340" y="2587041"/>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1800" b="0" dirty="0" smtClean="0">
                <a:solidFill>
                  <a:srgbClr val="FF0000"/>
                </a:solidFill>
                <a:latin typeface="Arial Narrow" panose="020B0606020202030204" pitchFamily="34" charset="0"/>
                <a:cs typeface="Calibri" pitchFamily="34" charset="0"/>
              </a:rPr>
              <a:t>6</a:t>
            </a:r>
            <a:endParaRPr lang="fr-FR" sz="1800" b="0" dirty="0">
              <a:solidFill>
                <a:srgbClr val="FF0000"/>
              </a:solidFill>
              <a:latin typeface="Arial Narrow" panose="020B0606020202030204" pitchFamily="34" charset="0"/>
              <a:cs typeface="Calibri" pitchFamily="34" charset="0"/>
            </a:endParaRPr>
          </a:p>
        </p:txBody>
      </p:sp>
      <p:sp>
        <p:nvSpPr>
          <p:cNvPr id="61" name="Line 51"/>
          <p:cNvSpPr>
            <a:spLocks noChangeShapeType="1"/>
          </p:cNvSpPr>
          <p:nvPr/>
        </p:nvSpPr>
        <p:spPr bwMode="auto">
          <a:xfrm flipV="1">
            <a:off x="7364425" y="4406061"/>
            <a:ext cx="0" cy="25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latin typeface="Arial Narrow" panose="020B0606020202030204" pitchFamily="34" charset="0"/>
              <a:cs typeface="Arial" charset="0"/>
            </a:endParaRPr>
          </a:p>
        </p:txBody>
      </p:sp>
      <p:sp>
        <p:nvSpPr>
          <p:cNvPr id="62" name="Line 51"/>
          <p:cNvSpPr>
            <a:spLocks noChangeShapeType="1"/>
          </p:cNvSpPr>
          <p:nvPr/>
        </p:nvSpPr>
        <p:spPr bwMode="auto">
          <a:xfrm flipV="1">
            <a:off x="6661975" y="4421085"/>
            <a:ext cx="0" cy="25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latin typeface="Arial Narrow" panose="020B0606020202030204" pitchFamily="34" charset="0"/>
              <a:cs typeface="Arial" charset="0"/>
            </a:endParaRPr>
          </a:p>
        </p:txBody>
      </p:sp>
      <p:sp>
        <p:nvSpPr>
          <p:cNvPr id="63" name="Rectangle 47"/>
          <p:cNvSpPr>
            <a:spLocks noChangeArrowheads="1"/>
          </p:cNvSpPr>
          <p:nvPr/>
        </p:nvSpPr>
        <p:spPr bwMode="auto">
          <a:xfrm>
            <a:off x="6492723" y="4562529"/>
            <a:ext cx="630301" cy="507831"/>
          </a:xfrm>
          <a:prstGeom prst="rect">
            <a:avLst/>
          </a:prstGeom>
          <a:noFill/>
          <a:ln>
            <a:noFill/>
          </a:ln>
          <a:effectLst/>
          <a:extLst/>
        </p:spPr>
        <p:txBody>
          <a:bodyPr wrap="none">
            <a:spAutoFit/>
          </a:bodyPr>
          <a:lstStyle/>
          <a:p>
            <a:pPr fontAlgn="base">
              <a:spcBef>
                <a:spcPct val="0"/>
              </a:spcBef>
              <a:spcAft>
                <a:spcPct val="0"/>
              </a:spcAft>
            </a:pPr>
            <a:r>
              <a:rPr lang="fr-FR" sz="2700" dirty="0" smtClean="0">
                <a:latin typeface="Arial Narrow" panose="020B0606020202030204" pitchFamily="34" charset="0"/>
                <a:cs typeface="Calibri" pitchFamily="34" charset="0"/>
              </a:rPr>
              <a:t>OH</a:t>
            </a:r>
            <a:endParaRPr lang="fr-FR" sz="2700" dirty="0">
              <a:latin typeface="Arial Narrow" panose="020B0606020202030204" pitchFamily="34" charset="0"/>
              <a:cs typeface="Calibri" pitchFamily="34" charset="0"/>
            </a:endParaRPr>
          </a:p>
        </p:txBody>
      </p:sp>
      <p:sp>
        <p:nvSpPr>
          <p:cNvPr id="64" name="Rectangle 47"/>
          <p:cNvSpPr>
            <a:spLocks noChangeArrowheads="1"/>
          </p:cNvSpPr>
          <p:nvPr/>
        </p:nvSpPr>
        <p:spPr bwMode="auto">
          <a:xfrm>
            <a:off x="7129003" y="4562529"/>
            <a:ext cx="630301" cy="507831"/>
          </a:xfrm>
          <a:prstGeom prst="rect">
            <a:avLst/>
          </a:prstGeom>
          <a:noFill/>
          <a:ln>
            <a:noFill/>
          </a:ln>
          <a:effectLst/>
          <a:extLst/>
        </p:spPr>
        <p:txBody>
          <a:bodyPr wrap="none">
            <a:spAutoFit/>
          </a:bodyPr>
          <a:lstStyle/>
          <a:p>
            <a:pPr fontAlgn="base">
              <a:spcBef>
                <a:spcPct val="0"/>
              </a:spcBef>
              <a:spcAft>
                <a:spcPct val="0"/>
              </a:spcAft>
            </a:pPr>
            <a:r>
              <a:rPr lang="fr-FR" sz="2700" dirty="0" smtClean="0">
                <a:latin typeface="Arial Narrow" panose="020B0606020202030204" pitchFamily="34" charset="0"/>
                <a:cs typeface="Calibri" pitchFamily="34" charset="0"/>
              </a:rPr>
              <a:t>OH</a:t>
            </a:r>
            <a:endParaRPr lang="fr-FR" sz="2700" dirty="0">
              <a:latin typeface="Arial Narrow" panose="020B0606020202030204" pitchFamily="34" charset="0"/>
              <a:cs typeface="Calibri" pitchFamily="34" charset="0"/>
            </a:endParaRPr>
          </a:p>
        </p:txBody>
      </p:sp>
      <p:sp>
        <p:nvSpPr>
          <p:cNvPr id="65" name="Line 51"/>
          <p:cNvSpPr>
            <a:spLocks noChangeShapeType="1"/>
          </p:cNvSpPr>
          <p:nvPr/>
        </p:nvSpPr>
        <p:spPr bwMode="auto">
          <a:xfrm flipV="1">
            <a:off x="6756161" y="4279035"/>
            <a:ext cx="4964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latin typeface="Arial Narrow" panose="020B0606020202030204" pitchFamily="34" charset="0"/>
              <a:cs typeface="Arial" charset="0"/>
            </a:endParaRPr>
          </a:p>
        </p:txBody>
      </p:sp>
      <p:sp>
        <p:nvSpPr>
          <p:cNvPr id="80" name="Rectangle 47"/>
          <p:cNvSpPr>
            <a:spLocks noChangeArrowheads="1"/>
          </p:cNvSpPr>
          <p:nvPr/>
        </p:nvSpPr>
        <p:spPr bwMode="auto">
          <a:xfrm>
            <a:off x="6807871" y="3097762"/>
            <a:ext cx="413896" cy="507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700" dirty="0" smtClean="0">
                <a:latin typeface="Arial Narrow" panose="020B0606020202030204" pitchFamily="34" charset="0"/>
                <a:cs typeface="Calibri" pitchFamily="34" charset="0"/>
              </a:rPr>
              <a:t>O</a:t>
            </a:r>
            <a:endParaRPr lang="fr-FR" sz="2700" dirty="0">
              <a:latin typeface="Arial Narrow" panose="020B0606020202030204" pitchFamily="34" charset="0"/>
              <a:cs typeface="Calibri" pitchFamily="34" charset="0"/>
            </a:endParaRPr>
          </a:p>
        </p:txBody>
      </p:sp>
      <p:pic>
        <p:nvPicPr>
          <p:cNvPr id="68" name="Picture 17" descr="j04326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254" y="6313789"/>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orme libre 68"/>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70" name="Triangle isocèle 69"/>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88" name="Triangle isocèle 87"/>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89" name="Image 88"/>
          <p:cNvPicPr>
            <a:picLocks noChangeAspect="1"/>
          </p:cNvPicPr>
          <p:nvPr/>
        </p:nvPicPr>
        <p:blipFill>
          <a:blip r:embed="rId4" cstate="print"/>
          <a:stretch>
            <a:fillRect/>
          </a:stretch>
        </p:blipFill>
        <p:spPr>
          <a:xfrm>
            <a:off x="7680192" y="133387"/>
            <a:ext cx="1122991" cy="687247"/>
          </a:xfrm>
          <a:prstGeom prst="rect">
            <a:avLst/>
          </a:prstGeom>
        </p:spPr>
      </p:pic>
      <p:sp>
        <p:nvSpPr>
          <p:cNvPr id="90" name="ZoneTexte 89"/>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94" name="Text Box 2"/>
          <p:cNvSpPr txBox="1">
            <a:spLocks noChangeArrowheads="1"/>
          </p:cNvSpPr>
          <p:nvPr/>
        </p:nvSpPr>
        <p:spPr bwMode="auto">
          <a:xfrm>
            <a:off x="21679" y="496335"/>
            <a:ext cx="45945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4- </a:t>
            </a:r>
            <a:r>
              <a:rPr lang="fr-FR" sz="2400" dirty="0">
                <a:solidFill>
                  <a:srgbClr val="C0504D"/>
                </a:solidFill>
                <a:latin typeface="Arial Narrow" panose="020B0606020202030204" pitchFamily="34" charset="0"/>
                <a:cs typeface="Calibri" pitchFamily="34" charset="0"/>
              </a:rPr>
              <a:t>Dérivés naturels des oses</a:t>
            </a:r>
            <a:endParaRPr lang="fr-FR" sz="2400" dirty="0" smtClean="0">
              <a:solidFill>
                <a:srgbClr val="C0504D"/>
              </a:solidFill>
              <a:latin typeface="Arial Narrow" panose="020B0606020202030204" pitchFamily="34" charset="0"/>
              <a:cs typeface="Calibri" pitchFamily="34" charset="0"/>
            </a:endParaRP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Dérivés d’oses d’intérêt biologique</a:t>
            </a:r>
          </a:p>
        </p:txBody>
      </p:sp>
    </p:spTree>
    <p:extLst>
      <p:ext uri="{BB962C8B-B14F-4D97-AF65-F5344CB8AC3E}">
        <p14:creationId xmlns:p14="http://schemas.microsoft.com/office/powerpoint/2010/main" val="2990796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2" y="1673746"/>
            <a:ext cx="3197537" cy="211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Box 2"/>
          <p:cNvSpPr txBox="1">
            <a:spLocks noChangeArrowheads="1"/>
          </p:cNvSpPr>
          <p:nvPr/>
        </p:nvSpPr>
        <p:spPr bwMode="auto">
          <a:xfrm>
            <a:off x="184150" y="2025156"/>
            <a:ext cx="5395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spcBef>
                <a:spcPct val="0"/>
              </a:spcBef>
              <a:spcAft>
                <a:spcPct val="0"/>
              </a:spcAft>
              <a:defRPr/>
            </a:pPr>
            <a:r>
              <a:rPr lang="fr-FR" sz="2400" dirty="0" smtClean="0">
                <a:solidFill>
                  <a:srgbClr val="000000"/>
                </a:solidFill>
                <a:latin typeface="Arial Narrow" panose="020B0606020202030204" pitchFamily="34" charset="0"/>
                <a:cs typeface="Calibri" pitchFamily="34" charset="0"/>
              </a:rPr>
              <a:t>Le glucose présent dans l’urine et signe de diabète était décelé par les médecins qui gouttaient les urines.</a:t>
            </a:r>
            <a:endParaRPr lang="fr-FR" sz="2400" dirty="0">
              <a:solidFill>
                <a:srgbClr val="000000"/>
              </a:solidFill>
              <a:latin typeface="Arial Narrow" panose="020B0606020202030204" pitchFamily="34" charset="0"/>
              <a:cs typeface="Calibri" pitchFamily="34" charset="0"/>
            </a:endParaRPr>
          </a:p>
        </p:txBody>
      </p:sp>
      <p:sp>
        <p:nvSpPr>
          <p:cNvPr id="15" name="Text Box 2"/>
          <p:cNvSpPr txBox="1">
            <a:spLocks noChangeArrowheads="1"/>
          </p:cNvSpPr>
          <p:nvPr/>
        </p:nvSpPr>
        <p:spPr bwMode="auto">
          <a:xfrm>
            <a:off x="336550" y="1521102"/>
            <a:ext cx="5395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spcBef>
                <a:spcPct val="0"/>
              </a:spcBef>
              <a:spcAft>
                <a:spcPct val="0"/>
              </a:spcAft>
              <a:defRPr/>
            </a:pPr>
            <a:r>
              <a:rPr lang="fr-FR" sz="2400" b="1" dirty="0" smtClean="0">
                <a:solidFill>
                  <a:srgbClr val="000000"/>
                </a:solidFill>
                <a:latin typeface="Arial Narrow" panose="020B0606020202030204" pitchFamily="34" charset="0"/>
                <a:cs typeface="Calibri" pitchFamily="34" charset="0"/>
              </a:rPr>
              <a:t>XIXème siècle et avant :</a:t>
            </a:r>
            <a:endParaRPr lang="fr-FR" sz="2400" b="1" dirty="0">
              <a:solidFill>
                <a:srgbClr val="000000"/>
              </a:solidFill>
              <a:latin typeface="Arial Narrow" panose="020B0606020202030204" pitchFamily="34" charset="0"/>
              <a:cs typeface="Calibri" pitchFamily="34" charset="0"/>
            </a:endParaRPr>
          </a:p>
        </p:txBody>
      </p:sp>
      <p:sp>
        <p:nvSpPr>
          <p:cNvPr id="17" name="Forme libre 16"/>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8" name="Triangle isocèle 17"/>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9" name="Triangle isocèle 18"/>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0" name="Image 19"/>
          <p:cNvPicPr>
            <a:picLocks noChangeAspect="1"/>
          </p:cNvPicPr>
          <p:nvPr/>
        </p:nvPicPr>
        <p:blipFill>
          <a:blip r:embed="rId3" cstate="print"/>
          <a:stretch>
            <a:fillRect/>
          </a:stretch>
        </p:blipFill>
        <p:spPr>
          <a:xfrm>
            <a:off x="7680192" y="133387"/>
            <a:ext cx="1122991" cy="687247"/>
          </a:xfrm>
          <a:prstGeom prst="rect">
            <a:avLst/>
          </a:prstGeom>
        </p:spPr>
      </p:pic>
      <p:sp>
        <p:nvSpPr>
          <p:cNvPr id="21" name="ZoneTexte 20"/>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22" name="Text Box 2"/>
          <p:cNvSpPr txBox="1">
            <a:spLocks noChangeArrowheads="1"/>
          </p:cNvSpPr>
          <p:nvPr/>
        </p:nvSpPr>
        <p:spPr bwMode="auto">
          <a:xfrm>
            <a:off x="21679" y="496335"/>
            <a:ext cx="4342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5- </a:t>
            </a:r>
            <a:r>
              <a:rPr lang="fr-FR" sz="2400" dirty="0">
                <a:solidFill>
                  <a:srgbClr val="C0504D"/>
                </a:solidFill>
                <a:latin typeface="Arial Narrow" panose="020B0606020202030204" pitchFamily="34" charset="0"/>
                <a:cs typeface="Calibri" pitchFamily="34" charset="0"/>
              </a:rPr>
              <a:t>Détection du glucose : </a:t>
            </a:r>
            <a:r>
              <a:rPr lang="fr-FR" sz="2400" dirty="0" smtClean="0">
                <a:solidFill>
                  <a:srgbClr val="C0504D"/>
                </a:solidFill>
                <a:latin typeface="Arial Narrow" panose="020B0606020202030204" pitchFamily="34" charset="0"/>
                <a:cs typeface="Calibri" pitchFamily="34" charset="0"/>
              </a:rPr>
              <a:t>glycémie</a:t>
            </a:r>
          </a:p>
        </p:txBody>
      </p:sp>
    </p:spTree>
    <p:extLst>
      <p:ext uri="{BB962C8B-B14F-4D97-AF65-F5344CB8AC3E}">
        <p14:creationId xmlns:p14="http://schemas.microsoft.com/office/powerpoint/2010/main" val="4137584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668478" y="3174026"/>
            <a:ext cx="1048678" cy="1102534"/>
            <a:chOff x="625167" y="4350061"/>
            <a:chExt cx="1048678" cy="1102534"/>
          </a:xfrm>
        </p:grpSpPr>
        <p:sp>
          <p:nvSpPr>
            <p:cNvPr id="15" name="Text Box 12"/>
            <p:cNvSpPr txBox="1">
              <a:spLocks noChangeAspect="1" noChangeArrowheads="1"/>
            </p:cNvSpPr>
            <p:nvPr/>
          </p:nvSpPr>
          <p:spPr bwMode="auto">
            <a:xfrm>
              <a:off x="625167" y="4630280"/>
              <a:ext cx="68961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R-C</a:t>
              </a:r>
              <a:endParaRPr lang="fr-FR" sz="2700" b="0" dirty="0">
                <a:solidFill>
                  <a:srgbClr val="0000FF"/>
                </a:solidFill>
                <a:latin typeface="Arial Narrow" panose="020B0606020202030204" pitchFamily="34" charset="0"/>
                <a:cs typeface="Calibri" pitchFamily="34" charset="0"/>
              </a:endParaRPr>
            </a:p>
          </p:txBody>
        </p:sp>
        <p:sp>
          <p:nvSpPr>
            <p:cNvPr id="16" name="Rectangle 15"/>
            <p:cNvSpPr/>
            <p:nvPr/>
          </p:nvSpPr>
          <p:spPr>
            <a:xfrm rot="19186940">
              <a:off x="1086599" y="4468831"/>
              <a:ext cx="357790" cy="507831"/>
            </a:xfrm>
            <a:prstGeom prst="rect">
              <a:avLst/>
            </a:prstGeom>
          </p:spPr>
          <p:txBody>
            <a:bodyPr wrap="none">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Calibri" pitchFamily="34" charset="0"/>
                </a:rPr>
                <a:t>=</a:t>
              </a:r>
              <a:endParaRPr lang="fr-FR" sz="2700" b="1" dirty="0">
                <a:solidFill>
                  <a:srgbClr val="000000"/>
                </a:solidFill>
                <a:latin typeface="Arial Narrow" panose="020B0606020202030204" pitchFamily="34" charset="0"/>
                <a:cs typeface="Arial" charset="0"/>
              </a:endParaRPr>
            </a:p>
          </p:txBody>
        </p:sp>
        <p:sp>
          <p:nvSpPr>
            <p:cNvPr id="17" name="Text Box 12"/>
            <p:cNvSpPr txBox="1">
              <a:spLocks noChangeAspect="1" noChangeArrowheads="1"/>
            </p:cNvSpPr>
            <p:nvPr/>
          </p:nvSpPr>
          <p:spPr bwMode="auto">
            <a:xfrm>
              <a:off x="1259949" y="4350061"/>
              <a:ext cx="41389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O</a:t>
              </a:r>
              <a:endParaRPr lang="fr-FR" sz="2700" b="0" dirty="0">
                <a:solidFill>
                  <a:srgbClr val="0000FF"/>
                </a:solidFill>
                <a:latin typeface="Arial Narrow" panose="020B0606020202030204" pitchFamily="34" charset="0"/>
                <a:cs typeface="Calibri" pitchFamily="34" charset="0"/>
              </a:endParaRPr>
            </a:p>
          </p:txBody>
        </p:sp>
        <p:sp>
          <p:nvSpPr>
            <p:cNvPr id="18" name="ZoneTexte 17"/>
            <p:cNvSpPr txBox="1"/>
            <p:nvPr/>
          </p:nvSpPr>
          <p:spPr>
            <a:xfrm>
              <a:off x="1225659" y="4944764"/>
              <a:ext cx="401072"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H</a:t>
              </a:r>
              <a:endParaRPr lang="fr-FR" sz="2700" dirty="0">
                <a:solidFill>
                  <a:srgbClr val="000000"/>
                </a:solidFill>
                <a:latin typeface="Arial Narrow" panose="020B0606020202030204" pitchFamily="34" charset="0"/>
                <a:cs typeface="Arial" charset="0"/>
              </a:endParaRPr>
            </a:p>
          </p:txBody>
        </p:sp>
        <p:cxnSp>
          <p:nvCxnSpPr>
            <p:cNvPr id="19" name="Connecteur droit 18"/>
            <p:cNvCxnSpPr/>
            <p:nvPr/>
          </p:nvCxnSpPr>
          <p:spPr bwMode="auto">
            <a:xfrm>
              <a:off x="1167788" y="5030866"/>
              <a:ext cx="125212" cy="10724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e 19"/>
          <p:cNvGrpSpPr/>
          <p:nvPr/>
        </p:nvGrpSpPr>
        <p:grpSpPr>
          <a:xfrm>
            <a:off x="4981398" y="3183713"/>
            <a:ext cx="1062886" cy="1124568"/>
            <a:chOff x="625167" y="4350061"/>
            <a:chExt cx="1062886" cy="1124568"/>
          </a:xfrm>
        </p:grpSpPr>
        <p:sp>
          <p:nvSpPr>
            <p:cNvPr id="21" name="Text Box 12"/>
            <p:cNvSpPr txBox="1">
              <a:spLocks noChangeAspect="1" noChangeArrowheads="1"/>
            </p:cNvSpPr>
            <p:nvPr/>
          </p:nvSpPr>
          <p:spPr bwMode="auto">
            <a:xfrm>
              <a:off x="625167" y="4630280"/>
              <a:ext cx="68961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R-C</a:t>
              </a:r>
              <a:endParaRPr lang="fr-FR" sz="2700" b="0" dirty="0">
                <a:solidFill>
                  <a:srgbClr val="0000FF"/>
                </a:solidFill>
                <a:latin typeface="Arial Narrow" panose="020B0606020202030204" pitchFamily="34" charset="0"/>
                <a:cs typeface="Calibri" pitchFamily="34" charset="0"/>
              </a:endParaRPr>
            </a:p>
          </p:txBody>
        </p:sp>
        <p:sp>
          <p:nvSpPr>
            <p:cNvPr id="22" name="Rectangle 21"/>
            <p:cNvSpPr/>
            <p:nvPr/>
          </p:nvSpPr>
          <p:spPr>
            <a:xfrm rot="19186940">
              <a:off x="1086599" y="4468831"/>
              <a:ext cx="357790" cy="507831"/>
            </a:xfrm>
            <a:prstGeom prst="rect">
              <a:avLst/>
            </a:prstGeom>
          </p:spPr>
          <p:txBody>
            <a:bodyPr wrap="none">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Calibri" pitchFamily="34" charset="0"/>
                </a:rPr>
                <a:t>=</a:t>
              </a:r>
              <a:endParaRPr lang="fr-FR" sz="2700" b="1" dirty="0">
                <a:solidFill>
                  <a:srgbClr val="000000"/>
                </a:solidFill>
                <a:latin typeface="Arial Narrow" panose="020B0606020202030204" pitchFamily="34" charset="0"/>
                <a:cs typeface="Arial" charset="0"/>
              </a:endParaRPr>
            </a:p>
          </p:txBody>
        </p:sp>
        <p:sp>
          <p:nvSpPr>
            <p:cNvPr id="23" name="Text Box 12"/>
            <p:cNvSpPr txBox="1">
              <a:spLocks noChangeAspect="1" noChangeArrowheads="1"/>
            </p:cNvSpPr>
            <p:nvPr/>
          </p:nvSpPr>
          <p:spPr bwMode="auto">
            <a:xfrm>
              <a:off x="1259949" y="4350061"/>
              <a:ext cx="41389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700" b="0" dirty="0" smtClean="0">
                  <a:solidFill>
                    <a:srgbClr val="000000"/>
                  </a:solidFill>
                  <a:latin typeface="Arial Narrow" panose="020B0606020202030204" pitchFamily="34" charset="0"/>
                  <a:cs typeface="Calibri" pitchFamily="34" charset="0"/>
                </a:rPr>
                <a:t>O</a:t>
              </a:r>
              <a:endParaRPr lang="fr-FR" sz="2700" b="0" dirty="0">
                <a:solidFill>
                  <a:srgbClr val="0000FF"/>
                </a:solidFill>
                <a:latin typeface="Arial Narrow" panose="020B0606020202030204" pitchFamily="34" charset="0"/>
                <a:cs typeface="Calibri" pitchFamily="34" charset="0"/>
              </a:endParaRPr>
            </a:p>
          </p:txBody>
        </p:sp>
        <p:sp>
          <p:nvSpPr>
            <p:cNvPr id="24" name="ZoneTexte 23"/>
            <p:cNvSpPr txBox="1"/>
            <p:nvPr/>
          </p:nvSpPr>
          <p:spPr>
            <a:xfrm>
              <a:off x="1203625" y="4966798"/>
              <a:ext cx="484428"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O</a:t>
              </a:r>
              <a:r>
                <a:rPr lang="fr-FR" sz="2700" baseline="30000" dirty="0" smtClean="0">
                  <a:solidFill>
                    <a:srgbClr val="000000"/>
                  </a:solidFill>
                  <a:latin typeface="Arial Narrow" panose="020B0606020202030204" pitchFamily="34" charset="0"/>
                  <a:cs typeface="Arial" charset="0"/>
                </a:rPr>
                <a:t>-</a:t>
              </a:r>
              <a:endParaRPr lang="fr-FR" sz="2700" baseline="30000" dirty="0">
                <a:solidFill>
                  <a:srgbClr val="000000"/>
                </a:solidFill>
                <a:latin typeface="Arial Narrow" panose="020B0606020202030204" pitchFamily="34" charset="0"/>
                <a:cs typeface="Arial" charset="0"/>
              </a:endParaRPr>
            </a:p>
          </p:txBody>
        </p:sp>
        <p:cxnSp>
          <p:nvCxnSpPr>
            <p:cNvPr id="25" name="Connecteur droit 24"/>
            <p:cNvCxnSpPr/>
            <p:nvPr/>
          </p:nvCxnSpPr>
          <p:spPr bwMode="auto">
            <a:xfrm>
              <a:off x="1167788" y="5030866"/>
              <a:ext cx="125212" cy="10724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 name="Groupe 25"/>
          <p:cNvGrpSpPr/>
          <p:nvPr/>
        </p:nvGrpSpPr>
        <p:grpSpPr>
          <a:xfrm>
            <a:off x="1719450" y="3458561"/>
            <a:ext cx="2315519" cy="520929"/>
            <a:chOff x="1850493" y="5164457"/>
            <a:chExt cx="2315519" cy="520929"/>
          </a:xfrm>
        </p:grpSpPr>
        <p:sp>
          <p:nvSpPr>
            <p:cNvPr id="27" name="ZoneTexte 26"/>
            <p:cNvSpPr txBox="1"/>
            <p:nvPr/>
          </p:nvSpPr>
          <p:spPr>
            <a:xfrm>
              <a:off x="1850493" y="5177555"/>
              <a:ext cx="1075936"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+ 5OH</a:t>
              </a:r>
              <a:r>
                <a:rPr lang="fr-FR" sz="2700" baseline="30000" dirty="0" smtClean="0">
                  <a:solidFill>
                    <a:srgbClr val="000000"/>
                  </a:solidFill>
                  <a:latin typeface="Arial Narrow" panose="020B0606020202030204" pitchFamily="34" charset="0"/>
                  <a:cs typeface="Arial" charset="0"/>
                </a:rPr>
                <a:t>-</a:t>
              </a:r>
              <a:endParaRPr lang="fr-FR" sz="2700" baseline="30000" dirty="0">
                <a:solidFill>
                  <a:srgbClr val="000000"/>
                </a:solidFill>
                <a:latin typeface="Arial Narrow" panose="020B0606020202030204" pitchFamily="34" charset="0"/>
                <a:cs typeface="Arial" charset="0"/>
              </a:endParaRPr>
            </a:p>
          </p:txBody>
        </p:sp>
        <p:sp>
          <p:nvSpPr>
            <p:cNvPr id="28" name="ZoneTexte 27"/>
            <p:cNvSpPr txBox="1"/>
            <p:nvPr/>
          </p:nvSpPr>
          <p:spPr>
            <a:xfrm>
              <a:off x="2957027" y="5164457"/>
              <a:ext cx="1208985"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+ 2Cu</a:t>
              </a:r>
              <a:r>
                <a:rPr lang="fr-FR" sz="2700" baseline="30000" dirty="0" smtClean="0">
                  <a:solidFill>
                    <a:srgbClr val="000000"/>
                  </a:solidFill>
                  <a:latin typeface="Arial Narrow" panose="020B0606020202030204" pitchFamily="34" charset="0"/>
                  <a:cs typeface="Arial" charset="0"/>
                </a:rPr>
                <a:t>2+</a:t>
              </a:r>
              <a:endParaRPr lang="fr-FR" sz="2700" baseline="30000" dirty="0">
                <a:solidFill>
                  <a:srgbClr val="000000"/>
                </a:solidFill>
                <a:latin typeface="Arial Narrow" panose="020B0606020202030204" pitchFamily="34" charset="0"/>
                <a:cs typeface="Arial" charset="0"/>
              </a:endParaRPr>
            </a:p>
          </p:txBody>
        </p:sp>
      </p:grpSp>
      <p:grpSp>
        <p:nvGrpSpPr>
          <p:cNvPr id="29" name="Groupe 28"/>
          <p:cNvGrpSpPr/>
          <p:nvPr/>
        </p:nvGrpSpPr>
        <p:grpSpPr>
          <a:xfrm>
            <a:off x="6131422" y="3391750"/>
            <a:ext cx="2254606" cy="520929"/>
            <a:chOff x="1850493" y="5164457"/>
            <a:chExt cx="2254604" cy="520929"/>
          </a:xfrm>
        </p:grpSpPr>
        <p:sp>
          <p:nvSpPr>
            <p:cNvPr id="30" name="ZoneTexte 29"/>
            <p:cNvSpPr txBox="1"/>
            <p:nvPr/>
          </p:nvSpPr>
          <p:spPr>
            <a:xfrm>
              <a:off x="1850493" y="5177555"/>
              <a:ext cx="1119216"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+ 3H</a:t>
              </a:r>
              <a:r>
                <a:rPr lang="fr-FR" sz="2700" baseline="-25000" dirty="0" smtClean="0">
                  <a:solidFill>
                    <a:srgbClr val="000000"/>
                  </a:solidFill>
                  <a:latin typeface="Arial Narrow" panose="020B0606020202030204" pitchFamily="34" charset="0"/>
                  <a:cs typeface="Arial" charset="0"/>
                </a:rPr>
                <a:t>2</a:t>
              </a:r>
              <a:r>
                <a:rPr lang="fr-FR" sz="2700" dirty="0" smtClean="0">
                  <a:solidFill>
                    <a:srgbClr val="000000"/>
                  </a:solidFill>
                  <a:latin typeface="Arial Narrow" panose="020B0606020202030204" pitchFamily="34" charset="0"/>
                  <a:cs typeface="Arial" charset="0"/>
                </a:rPr>
                <a:t>O</a:t>
              </a:r>
              <a:endParaRPr lang="fr-FR" sz="2700" baseline="30000" dirty="0">
                <a:solidFill>
                  <a:srgbClr val="000000"/>
                </a:solidFill>
                <a:latin typeface="Arial Narrow" panose="020B0606020202030204" pitchFamily="34" charset="0"/>
                <a:cs typeface="Arial" charset="0"/>
              </a:endParaRPr>
            </a:p>
          </p:txBody>
        </p:sp>
        <p:sp>
          <p:nvSpPr>
            <p:cNvPr id="31" name="ZoneTexte 30"/>
            <p:cNvSpPr txBox="1"/>
            <p:nvPr/>
          </p:nvSpPr>
          <p:spPr>
            <a:xfrm>
              <a:off x="2957027" y="5164457"/>
              <a:ext cx="1148070" cy="507831"/>
            </a:xfrm>
            <a:prstGeom prst="rect">
              <a:avLst/>
            </a:prstGeom>
            <a:noFill/>
          </p:spPr>
          <p:txBody>
            <a:bodyPr wrap="none" rtlCol="0">
              <a:spAutoFit/>
            </a:bodyPr>
            <a:lstStyle/>
            <a:p>
              <a:pPr fontAlgn="base">
                <a:spcBef>
                  <a:spcPct val="0"/>
                </a:spcBef>
                <a:spcAft>
                  <a:spcPct val="0"/>
                </a:spcAft>
              </a:pPr>
              <a:r>
                <a:rPr lang="fr-FR" sz="2700" dirty="0" smtClean="0">
                  <a:solidFill>
                    <a:srgbClr val="000000"/>
                  </a:solidFill>
                  <a:latin typeface="Arial Narrow" panose="020B0606020202030204" pitchFamily="34" charset="0"/>
                  <a:cs typeface="Arial" charset="0"/>
                </a:rPr>
                <a:t>+ Cu</a:t>
              </a:r>
              <a:r>
                <a:rPr lang="fr-FR" sz="2700" baseline="-25000" dirty="0" smtClean="0">
                  <a:solidFill>
                    <a:srgbClr val="000000"/>
                  </a:solidFill>
                  <a:latin typeface="Arial Narrow" panose="020B0606020202030204" pitchFamily="34" charset="0"/>
                  <a:cs typeface="Arial" charset="0"/>
                </a:rPr>
                <a:t>2</a:t>
              </a:r>
              <a:r>
                <a:rPr lang="fr-FR" sz="2700" dirty="0" smtClean="0">
                  <a:solidFill>
                    <a:srgbClr val="000000"/>
                  </a:solidFill>
                  <a:latin typeface="Arial Narrow" panose="020B0606020202030204" pitchFamily="34" charset="0"/>
                  <a:cs typeface="Arial" charset="0"/>
                </a:rPr>
                <a:t>O</a:t>
              </a:r>
              <a:endParaRPr lang="fr-FR" sz="2700" baseline="30000" dirty="0">
                <a:solidFill>
                  <a:srgbClr val="000000"/>
                </a:solidFill>
                <a:latin typeface="Arial Narrow" panose="020B0606020202030204" pitchFamily="34" charset="0"/>
                <a:cs typeface="Arial" charset="0"/>
              </a:endParaRPr>
            </a:p>
          </p:txBody>
        </p:sp>
      </p:grpSp>
      <p:cxnSp>
        <p:nvCxnSpPr>
          <p:cNvPr id="32" name="Connecteur droit avec flèche 31"/>
          <p:cNvCxnSpPr/>
          <p:nvPr/>
        </p:nvCxnSpPr>
        <p:spPr bwMode="auto">
          <a:xfrm>
            <a:off x="4034970" y="3746695"/>
            <a:ext cx="908403" cy="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7"/>
          <p:cNvSpPr txBox="1">
            <a:spLocks noChangeArrowheads="1"/>
          </p:cNvSpPr>
          <p:nvPr/>
        </p:nvSpPr>
        <p:spPr bwMode="auto">
          <a:xfrm>
            <a:off x="678615" y="4259279"/>
            <a:ext cx="10390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a:solidFill>
                  <a:srgbClr val="000000"/>
                </a:solidFill>
                <a:latin typeface="Arial Narrow" panose="020B0606020202030204" pitchFamily="34" charset="0"/>
                <a:cs typeface="Calibri" pitchFamily="34" charset="0"/>
              </a:rPr>
              <a:t>a</a:t>
            </a:r>
            <a:r>
              <a:rPr lang="fr-FR" sz="2000" dirty="0" smtClean="0">
                <a:solidFill>
                  <a:srgbClr val="000000"/>
                </a:solidFill>
                <a:latin typeface="Arial Narrow" panose="020B0606020202030204" pitchFamily="34" charset="0"/>
                <a:cs typeface="Calibri" pitchFamily="34" charset="0"/>
              </a:rPr>
              <a:t>ldéhyde</a:t>
            </a:r>
            <a:endParaRPr lang="fr-FR" sz="2000" dirty="0">
              <a:solidFill>
                <a:srgbClr val="000000"/>
              </a:solidFill>
              <a:latin typeface="Arial Narrow" panose="020B0606020202030204" pitchFamily="34" charset="0"/>
              <a:cs typeface="Calibri" pitchFamily="34" charset="0"/>
            </a:endParaRPr>
          </a:p>
        </p:txBody>
      </p:sp>
      <p:sp>
        <p:nvSpPr>
          <p:cNvPr id="34" name="Text Box 7"/>
          <p:cNvSpPr txBox="1">
            <a:spLocks noChangeArrowheads="1"/>
          </p:cNvSpPr>
          <p:nvPr/>
        </p:nvSpPr>
        <p:spPr bwMode="auto">
          <a:xfrm>
            <a:off x="5191610" y="4259279"/>
            <a:ext cx="6880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fr-FR" sz="2000" dirty="0" smtClean="0">
                <a:solidFill>
                  <a:srgbClr val="000000"/>
                </a:solidFill>
                <a:latin typeface="Arial Narrow" panose="020B0606020202030204" pitchFamily="34" charset="0"/>
                <a:cs typeface="Calibri" pitchFamily="34" charset="0"/>
              </a:rPr>
              <a:t>acide</a:t>
            </a:r>
            <a:endParaRPr lang="fr-FR" sz="2000" dirty="0">
              <a:solidFill>
                <a:srgbClr val="000000"/>
              </a:solidFill>
              <a:latin typeface="Arial Narrow" panose="020B0606020202030204" pitchFamily="34" charset="0"/>
              <a:cs typeface="Calibri" pitchFamily="34" charset="0"/>
            </a:endParaRPr>
          </a:p>
        </p:txBody>
      </p:sp>
      <p:pic>
        <p:nvPicPr>
          <p:cNvPr id="3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54" r="50000" b="6927"/>
          <a:stretch/>
        </p:blipFill>
        <p:spPr bwMode="auto">
          <a:xfrm>
            <a:off x="3073804" y="4459334"/>
            <a:ext cx="713342" cy="110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58" b="10859"/>
          <a:stretch/>
        </p:blipFill>
        <p:spPr bwMode="auto">
          <a:xfrm>
            <a:off x="7543429" y="4481368"/>
            <a:ext cx="775466" cy="110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 Box 2"/>
          <p:cNvSpPr txBox="1">
            <a:spLocks noChangeArrowheads="1"/>
          </p:cNvSpPr>
          <p:nvPr/>
        </p:nvSpPr>
        <p:spPr bwMode="auto">
          <a:xfrm>
            <a:off x="184150" y="1948313"/>
            <a:ext cx="88257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spcBef>
                <a:spcPct val="0"/>
              </a:spcBef>
              <a:spcAft>
                <a:spcPct val="0"/>
              </a:spcAft>
              <a:defRPr/>
            </a:pPr>
            <a:r>
              <a:rPr lang="fr-FR" sz="2400" dirty="0" smtClean="0">
                <a:solidFill>
                  <a:srgbClr val="000000"/>
                </a:solidFill>
                <a:latin typeface="Arial Narrow" panose="020B0606020202030204" pitchFamily="34" charset="0"/>
                <a:cs typeface="Calibri" pitchFamily="34" charset="0"/>
              </a:rPr>
              <a:t>Le glucose présent dans l’urine et signe de diabète a été dosé par la technique de la liqueur de Fehling.</a:t>
            </a:r>
            <a:endParaRPr lang="fr-FR" sz="2400" dirty="0">
              <a:solidFill>
                <a:srgbClr val="000000"/>
              </a:solidFill>
              <a:latin typeface="Arial Narrow" panose="020B0606020202030204" pitchFamily="34" charset="0"/>
              <a:cs typeface="Calibri" pitchFamily="34" charset="0"/>
            </a:endParaRPr>
          </a:p>
        </p:txBody>
      </p:sp>
      <p:sp>
        <p:nvSpPr>
          <p:cNvPr id="39" name="Text Box 2"/>
          <p:cNvSpPr txBox="1">
            <a:spLocks noChangeArrowheads="1"/>
          </p:cNvSpPr>
          <p:nvPr/>
        </p:nvSpPr>
        <p:spPr bwMode="auto">
          <a:xfrm>
            <a:off x="251520" y="1516263"/>
            <a:ext cx="5395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spcBef>
                <a:spcPct val="0"/>
              </a:spcBef>
              <a:spcAft>
                <a:spcPct val="0"/>
              </a:spcAft>
              <a:defRPr/>
            </a:pPr>
            <a:r>
              <a:rPr lang="fr-FR" sz="2400" b="1" dirty="0" smtClean="0">
                <a:solidFill>
                  <a:srgbClr val="000000"/>
                </a:solidFill>
                <a:latin typeface="Arial Narrow" panose="020B0606020202030204" pitchFamily="34" charset="0"/>
                <a:cs typeface="Calibri" pitchFamily="34" charset="0"/>
              </a:rPr>
              <a:t>Début XXème siècle  :</a:t>
            </a:r>
            <a:endParaRPr lang="fr-FR" sz="2400" b="1" dirty="0">
              <a:solidFill>
                <a:srgbClr val="000000"/>
              </a:solidFill>
              <a:latin typeface="Arial Narrow" panose="020B0606020202030204" pitchFamily="34" charset="0"/>
              <a:cs typeface="Calibri" pitchFamily="34" charset="0"/>
            </a:endParaRPr>
          </a:p>
        </p:txBody>
      </p:sp>
      <p:sp>
        <p:nvSpPr>
          <p:cNvPr id="41" name="Forme libre 40"/>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42" name="Triangle isocèle 41"/>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43" name="Triangle isocèle 42"/>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44" name="Image 43"/>
          <p:cNvPicPr>
            <a:picLocks noChangeAspect="1"/>
          </p:cNvPicPr>
          <p:nvPr/>
        </p:nvPicPr>
        <p:blipFill>
          <a:blip r:embed="rId4" cstate="print"/>
          <a:stretch>
            <a:fillRect/>
          </a:stretch>
        </p:blipFill>
        <p:spPr>
          <a:xfrm>
            <a:off x="7680192" y="133387"/>
            <a:ext cx="1122991" cy="687247"/>
          </a:xfrm>
          <a:prstGeom prst="rect">
            <a:avLst/>
          </a:prstGeom>
        </p:spPr>
      </p:pic>
      <p:sp>
        <p:nvSpPr>
          <p:cNvPr id="45" name="ZoneTexte 44"/>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46" name="Text Box 2"/>
          <p:cNvSpPr txBox="1">
            <a:spLocks noChangeArrowheads="1"/>
          </p:cNvSpPr>
          <p:nvPr/>
        </p:nvSpPr>
        <p:spPr bwMode="auto">
          <a:xfrm>
            <a:off x="21679" y="496335"/>
            <a:ext cx="4342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5- </a:t>
            </a:r>
            <a:r>
              <a:rPr lang="fr-FR" sz="2400" dirty="0">
                <a:solidFill>
                  <a:srgbClr val="C0504D"/>
                </a:solidFill>
                <a:latin typeface="Arial Narrow" panose="020B0606020202030204" pitchFamily="34" charset="0"/>
                <a:cs typeface="Calibri" pitchFamily="34" charset="0"/>
              </a:rPr>
              <a:t>Détection du glucose : </a:t>
            </a:r>
            <a:r>
              <a:rPr lang="fr-FR" sz="2400" dirty="0" smtClean="0">
                <a:solidFill>
                  <a:srgbClr val="C0504D"/>
                </a:solidFill>
                <a:latin typeface="Arial Narrow" panose="020B0606020202030204" pitchFamily="34" charset="0"/>
                <a:cs typeface="Calibri" pitchFamily="34" charset="0"/>
              </a:rPr>
              <a:t>glycémie</a:t>
            </a:r>
          </a:p>
        </p:txBody>
      </p:sp>
    </p:spTree>
    <p:extLst>
      <p:ext uri="{BB962C8B-B14F-4D97-AF65-F5344CB8AC3E}">
        <p14:creationId xmlns:p14="http://schemas.microsoft.com/office/powerpoint/2010/main" val="1235452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364088" y="4004322"/>
            <a:ext cx="1152128" cy="46166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
        <p:nvSpPr>
          <p:cNvPr id="17" name="Rectangle 16"/>
          <p:cNvSpPr/>
          <p:nvPr/>
        </p:nvSpPr>
        <p:spPr>
          <a:xfrm>
            <a:off x="161347" y="1907544"/>
            <a:ext cx="8875151" cy="830997"/>
          </a:xfrm>
          <a:prstGeom prst="rect">
            <a:avLst/>
          </a:prstGeom>
        </p:spPr>
        <p:txBody>
          <a:bodyPr wrap="square">
            <a:spAutoFit/>
          </a:bodyPr>
          <a:lstStyle/>
          <a:p>
            <a:pPr algn="just"/>
            <a:r>
              <a:rPr lang="fr-FR" sz="2400" dirty="0" smtClean="0">
                <a:latin typeface="Arial Narrow" panose="020B0606020202030204" pitchFamily="34" charset="0"/>
                <a:cs typeface="Calibri" pitchFamily="34" charset="0"/>
              </a:rPr>
              <a:t>Détermination de la concentration en </a:t>
            </a:r>
            <a:r>
              <a:rPr lang="fr-FR" sz="2400" dirty="0">
                <a:latin typeface="Arial Narrow" panose="020B0606020202030204" pitchFamily="34" charset="0"/>
                <a:cs typeface="Calibri" pitchFamily="34" charset="0"/>
              </a:rPr>
              <a:t>glucose par la méthode </a:t>
            </a:r>
            <a:r>
              <a:rPr lang="fr-FR" sz="2400" dirty="0" smtClean="0">
                <a:latin typeface="Arial Narrow" panose="020B0606020202030204" pitchFamily="34" charset="0"/>
                <a:cs typeface="Calibri" pitchFamily="34" charset="0"/>
              </a:rPr>
              <a:t>de la </a:t>
            </a:r>
            <a:r>
              <a:rPr lang="fr-FR" sz="2400" dirty="0">
                <a:latin typeface="Arial Narrow" panose="020B0606020202030204" pitchFamily="34" charset="0"/>
                <a:cs typeface="Calibri" pitchFamily="34" charset="0"/>
              </a:rPr>
              <a:t>glucose </a:t>
            </a:r>
            <a:r>
              <a:rPr lang="fr-FR" sz="2400" dirty="0" smtClean="0">
                <a:latin typeface="Arial Narrow" panose="020B0606020202030204" pitchFamily="34" charset="0"/>
                <a:cs typeface="Calibri" pitchFamily="34" charset="0"/>
              </a:rPr>
              <a:t>oxydase :</a:t>
            </a:r>
            <a:endParaRPr lang="fr-FR" sz="2400" dirty="0">
              <a:latin typeface="Arial Narrow" panose="020B0606020202030204" pitchFamily="34" charset="0"/>
              <a:cs typeface="Calibri" pitchFamily="34" charset="0"/>
            </a:endParaRPr>
          </a:p>
        </p:txBody>
      </p:sp>
      <p:sp>
        <p:nvSpPr>
          <p:cNvPr id="3" name="Rectangle 2"/>
          <p:cNvSpPr/>
          <p:nvPr/>
        </p:nvSpPr>
        <p:spPr>
          <a:xfrm>
            <a:off x="251520" y="3203688"/>
            <a:ext cx="8784976" cy="461665"/>
          </a:xfrm>
          <a:prstGeom prst="rect">
            <a:avLst/>
          </a:prstGeom>
        </p:spPr>
        <p:txBody>
          <a:bodyPr wrap="square">
            <a:spAutoFit/>
          </a:bodyPr>
          <a:lstStyle/>
          <a:p>
            <a:pPr lvl="0" algn="ctr"/>
            <a:r>
              <a:rPr lang="fr-FR" sz="2400" dirty="0">
                <a:solidFill>
                  <a:prstClr val="black"/>
                </a:solidFill>
                <a:latin typeface="Arial Narrow" panose="020B0606020202030204" pitchFamily="34" charset="0"/>
                <a:cs typeface="Calibri" pitchFamily="34" charset="0"/>
              </a:rPr>
              <a:t>Glucose + H</a:t>
            </a:r>
            <a:r>
              <a:rPr lang="fr-FR" sz="2400" baseline="-25000" dirty="0">
                <a:solidFill>
                  <a:prstClr val="black"/>
                </a:solidFill>
                <a:latin typeface="Arial Narrow" panose="020B0606020202030204" pitchFamily="34" charset="0"/>
                <a:cs typeface="Calibri" pitchFamily="34" charset="0"/>
              </a:rPr>
              <a:t>2</a:t>
            </a:r>
            <a:r>
              <a:rPr lang="fr-FR" sz="2400" dirty="0">
                <a:solidFill>
                  <a:prstClr val="black"/>
                </a:solidFill>
                <a:latin typeface="Arial Narrow" panose="020B0606020202030204" pitchFamily="34" charset="0"/>
                <a:cs typeface="Calibri" pitchFamily="34" charset="0"/>
              </a:rPr>
              <a:t>O + O</a:t>
            </a:r>
            <a:r>
              <a:rPr lang="fr-FR" sz="2400" baseline="-25000" dirty="0">
                <a:solidFill>
                  <a:prstClr val="black"/>
                </a:solidFill>
                <a:latin typeface="Arial Narrow" panose="020B0606020202030204" pitchFamily="34" charset="0"/>
                <a:cs typeface="Calibri" pitchFamily="34" charset="0"/>
              </a:rPr>
              <a:t>2</a:t>
            </a:r>
            <a:r>
              <a:rPr lang="fr-FR" sz="2400" dirty="0">
                <a:solidFill>
                  <a:prstClr val="black"/>
                </a:solidFill>
                <a:latin typeface="Arial Narrow" panose="020B0606020202030204" pitchFamily="34" charset="0"/>
                <a:cs typeface="Calibri" pitchFamily="34" charset="0"/>
              </a:rPr>
              <a:t> </a:t>
            </a:r>
            <a:r>
              <a:rPr lang="fr-FR" sz="2400" dirty="0" smtClean="0">
                <a:solidFill>
                  <a:prstClr val="black"/>
                </a:solidFill>
                <a:latin typeface="Arial Narrow" panose="020B0606020202030204" pitchFamily="34" charset="0"/>
                <a:cs typeface="Calibri" pitchFamily="34" charset="0"/>
                <a:sym typeface="Wingdings" pitchFamily="2" charset="2"/>
              </a:rPr>
              <a:t></a:t>
            </a:r>
            <a:r>
              <a:rPr lang="fr-FR" sz="2400" dirty="0" smtClean="0">
                <a:solidFill>
                  <a:prstClr val="black"/>
                </a:solidFill>
                <a:latin typeface="Arial Narrow" panose="020B0606020202030204" pitchFamily="34" charset="0"/>
                <a:cs typeface="Calibri" pitchFamily="34" charset="0"/>
              </a:rPr>
              <a:t> </a:t>
            </a:r>
            <a:r>
              <a:rPr lang="fr-FR" sz="2400" dirty="0">
                <a:solidFill>
                  <a:prstClr val="black"/>
                </a:solidFill>
                <a:latin typeface="Arial Narrow" panose="020B0606020202030204" pitchFamily="34" charset="0"/>
                <a:cs typeface="Calibri" pitchFamily="34" charset="0"/>
              </a:rPr>
              <a:t>acide gluconique </a:t>
            </a:r>
            <a:r>
              <a:rPr lang="fr-FR" sz="2400" dirty="0" smtClean="0">
                <a:solidFill>
                  <a:prstClr val="black"/>
                </a:solidFill>
                <a:latin typeface="Arial Narrow" panose="020B0606020202030204" pitchFamily="34" charset="0"/>
                <a:cs typeface="Calibri" pitchFamily="34" charset="0"/>
              </a:rPr>
              <a:t>+ </a:t>
            </a:r>
            <a:r>
              <a:rPr lang="fr-FR" sz="2400" dirty="0">
                <a:solidFill>
                  <a:prstClr val="black"/>
                </a:solidFill>
                <a:latin typeface="Arial Narrow" panose="020B0606020202030204" pitchFamily="34" charset="0"/>
                <a:cs typeface="Calibri" pitchFamily="34" charset="0"/>
              </a:rPr>
              <a:t>H</a:t>
            </a:r>
            <a:r>
              <a:rPr lang="fr-FR" sz="2400" baseline="-25000" dirty="0">
                <a:solidFill>
                  <a:prstClr val="black"/>
                </a:solidFill>
                <a:latin typeface="Arial Narrow" panose="020B0606020202030204" pitchFamily="34" charset="0"/>
                <a:cs typeface="Calibri" pitchFamily="34" charset="0"/>
              </a:rPr>
              <a:t>2</a:t>
            </a:r>
            <a:r>
              <a:rPr lang="fr-FR" sz="2400" dirty="0">
                <a:solidFill>
                  <a:prstClr val="black"/>
                </a:solidFill>
                <a:latin typeface="Arial Narrow" panose="020B0606020202030204" pitchFamily="34" charset="0"/>
                <a:cs typeface="Calibri" pitchFamily="34" charset="0"/>
              </a:rPr>
              <a:t>O</a:t>
            </a:r>
            <a:r>
              <a:rPr lang="fr-FR" sz="2400" baseline="-25000" dirty="0">
                <a:solidFill>
                  <a:prstClr val="black"/>
                </a:solidFill>
                <a:latin typeface="Arial Narrow" panose="020B0606020202030204" pitchFamily="34" charset="0"/>
                <a:cs typeface="Calibri" pitchFamily="34" charset="0"/>
              </a:rPr>
              <a:t>2</a:t>
            </a:r>
          </a:p>
        </p:txBody>
      </p:sp>
      <p:sp>
        <p:nvSpPr>
          <p:cNvPr id="4" name="Rectangle 3"/>
          <p:cNvSpPr/>
          <p:nvPr/>
        </p:nvSpPr>
        <p:spPr>
          <a:xfrm>
            <a:off x="797082" y="3995772"/>
            <a:ext cx="7601170" cy="461665"/>
          </a:xfrm>
          <a:prstGeom prst="rect">
            <a:avLst/>
          </a:prstGeom>
        </p:spPr>
        <p:txBody>
          <a:bodyPr wrap="square">
            <a:spAutoFit/>
          </a:bodyPr>
          <a:lstStyle/>
          <a:p>
            <a:pPr lvl="0"/>
            <a:r>
              <a:rPr lang="fr-FR" sz="2400" dirty="0">
                <a:solidFill>
                  <a:prstClr val="black"/>
                </a:solidFill>
                <a:latin typeface="Arial Narrow" panose="020B0606020202030204" pitchFamily="34" charset="0"/>
                <a:cs typeface="Calibri" pitchFamily="34" charset="0"/>
              </a:rPr>
              <a:t>2 H</a:t>
            </a:r>
            <a:r>
              <a:rPr lang="fr-FR" sz="2400" baseline="-25000" dirty="0">
                <a:solidFill>
                  <a:prstClr val="black"/>
                </a:solidFill>
                <a:latin typeface="Arial Narrow" panose="020B0606020202030204" pitchFamily="34" charset="0"/>
                <a:cs typeface="Calibri" pitchFamily="34" charset="0"/>
              </a:rPr>
              <a:t>2</a:t>
            </a:r>
            <a:r>
              <a:rPr lang="fr-FR" sz="2400" dirty="0">
                <a:solidFill>
                  <a:prstClr val="black"/>
                </a:solidFill>
                <a:latin typeface="Arial Narrow" panose="020B0606020202030204" pitchFamily="34" charset="0"/>
                <a:cs typeface="Calibri" pitchFamily="34" charset="0"/>
              </a:rPr>
              <a:t>O</a:t>
            </a:r>
            <a:r>
              <a:rPr lang="fr-FR" sz="2400" baseline="-25000" dirty="0">
                <a:solidFill>
                  <a:prstClr val="black"/>
                </a:solidFill>
                <a:latin typeface="Arial Narrow" panose="020B0606020202030204" pitchFamily="34" charset="0"/>
                <a:cs typeface="Calibri" pitchFamily="34" charset="0"/>
              </a:rPr>
              <a:t>2</a:t>
            </a:r>
            <a:r>
              <a:rPr lang="fr-FR" sz="2400" dirty="0">
                <a:solidFill>
                  <a:prstClr val="black"/>
                </a:solidFill>
                <a:latin typeface="Arial Narrow" panose="020B0606020202030204" pitchFamily="34" charset="0"/>
                <a:cs typeface="Calibri" pitchFamily="34" charset="0"/>
              </a:rPr>
              <a:t> + phénol + </a:t>
            </a:r>
            <a:r>
              <a:rPr lang="fr-FR" sz="2400" dirty="0" smtClean="0">
                <a:solidFill>
                  <a:prstClr val="black"/>
                </a:solidFill>
                <a:latin typeface="Arial Narrow" panose="020B0606020202030204" pitchFamily="34" charset="0"/>
                <a:cs typeface="Calibri" pitchFamily="34" charset="0"/>
              </a:rPr>
              <a:t>amino-4-antipyrine </a:t>
            </a:r>
            <a:r>
              <a:rPr lang="fr-FR" sz="2400" dirty="0" smtClean="0">
                <a:solidFill>
                  <a:prstClr val="black"/>
                </a:solidFill>
                <a:latin typeface="Arial Narrow" panose="020B0606020202030204" pitchFamily="34" charset="0"/>
                <a:cs typeface="Calibri" pitchFamily="34" charset="0"/>
                <a:sym typeface="Wingdings" pitchFamily="2" charset="2"/>
              </a:rPr>
              <a:t></a:t>
            </a:r>
            <a:r>
              <a:rPr lang="fr-FR" sz="2400" dirty="0" smtClean="0">
                <a:solidFill>
                  <a:prstClr val="black"/>
                </a:solidFill>
                <a:latin typeface="Arial Narrow" panose="020B0606020202030204" pitchFamily="34" charset="0"/>
                <a:cs typeface="Calibri" pitchFamily="34" charset="0"/>
              </a:rPr>
              <a:t> </a:t>
            </a:r>
            <a:r>
              <a:rPr lang="fr-FR" sz="2400" dirty="0">
                <a:solidFill>
                  <a:prstClr val="black"/>
                </a:solidFill>
                <a:latin typeface="Arial Narrow" panose="020B0606020202030204" pitchFamily="34" charset="0"/>
                <a:cs typeface="Calibri" pitchFamily="34" charset="0"/>
              </a:rPr>
              <a:t>quinone + </a:t>
            </a:r>
            <a:r>
              <a:rPr lang="fr-FR" sz="2400" dirty="0" smtClean="0">
                <a:solidFill>
                  <a:prstClr val="black"/>
                </a:solidFill>
                <a:latin typeface="Arial Narrow" panose="020B0606020202030204" pitchFamily="34" charset="0"/>
                <a:cs typeface="Calibri" pitchFamily="34" charset="0"/>
              </a:rPr>
              <a:t>4 H</a:t>
            </a:r>
            <a:r>
              <a:rPr lang="fr-FR" sz="2400" baseline="-25000" dirty="0" smtClean="0">
                <a:solidFill>
                  <a:prstClr val="black"/>
                </a:solidFill>
                <a:latin typeface="Arial Narrow" panose="020B0606020202030204" pitchFamily="34" charset="0"/>
                <a:cs typeface="Calibri" pitchFamily="34" charset="0"/>
              </a:rPr>
              <a:t>2</a:t>
            </a:r>
            <a:r>
              <a:rPr lang="fr-FR" sz="2400" dirty="0" smtClean="0">
                <a:solidFill>
                  <a:prstClr val="black"/>
                </a:solidFill>
                <a:latin typeface="Arial Narrow" panose="020B0606020202030204" pitchFamily="34" charset="0"/>
                <a:cs typeface="Calibri" pitchFamily="34" charset="0"/>
              </a:rPr>
              <a:t>O</a:t>
            </a:r>
            <a:endParaRPr lang="fr-FR" sz="2400" dirty="0">
              <a:solidFill>
                <a:prstClr val="black"/>
              </a:solidFill>
              <a:latin typeface="Arial Narrow" panose="020B0606020202030204" pitchFamily="34" charset="0"/>
              <a:cs typeface="Calibri" pitchFamily="34" charset="0"/>
            </a:endParaRPr>
          </a:p>
        </p:txBody>
      </p:sp>
      <p:sp>
        <p:nvSpPr>
          <p:cNvPr id="18" name="Rectangle 17"/>
          <p:cNvSpPr/>
          <p:nvPr/>
        </p:nvSpPr>
        <p:spPr>
          <a:xfrm>
            <a:off x="3275856" y="2889008"/>
            <a:ext cx="2286000" cy="369332"/>
          </a:xfrm>
          <a:prstGeom prst="rect">
            <a:avLst/>
          </a:prstGeom>
        </p:spPr>
        <p:txBody>
          <a:bodyPr>
            <a:spAutoFit/>
          </a:bodyPr>
          <a:lstStyle/>
          <a:p>
            <a:pPr algn="ctr"/>
            <a:r>
              <a:rPr lang="fr-FR" b="1" i="1" dirty="0" smtClean="0">
                <a:solidFill>
                  <a:prstClr val="black"/>
                </a:solidFill>
                <a:latin typeface="Arial Narrow" panose="020B0606020202030204" pitchFamily="34" charset="0"/>
                <a:cs typeface="Calibri" pitchFamily="34" charset="0"/>
              </a:rPr>
              <a:t>glucose </a:t>
            </a:r>
            <a:r>
              <a:rPr lang="fr-FR" b="1" i="1" dirty="0">
                <a:solidFill>
                  <a:prstClr val="black"/>
                </a:solidFill>
                <a:latin typeface="Arial Narrow" panose="020B0606020202030204" pitchFamily="34" charset="0"/>
                <a:cs typeface="Calibri" pitchFamily="34" charset="0"/>
              </a:rPr>
              <a:t>oxydase </a:t>
            </a:r>
            <a:endParaRPr lang="fr-FR" sz="1400" b="1" i="1" dirty="0">
              <a:latin typeface="Arial Narrow" panose="020B0606020202030204" pitchFamily="34" charset="0"/>
            </a:endParaRPr>
          </a:p>
        </p:txBody>
      </p:sp>
      <p:sp>
        <p:nvSpPr>
          <p:cNvPr id="19" name="Rectangle 18"/>
          <p:cNvSpPr/>
          <p:nvPr/>
        </p:nvSpPr>
        <p:spPr>
          <a:xfrm>
            <a:off x="4644008" y="4427820"/>
            <a:ext cx="1282659" cy="369332"/>
          </a:xfrm>
          <a:prstGeom prst="rect">
            <a:avLst/>
          </a:prstGeom>
        </p:spPr>
        <p:txBody>
          <a:bodyPr wrap="none">
            <a:spAutoFit/>
          </a:bodyPr>
          <a:lstStyle/>
          <a:p>
            <a:r>
              <a:rPr lang="fr-FR" b="1" i="1" dirty="0">
                <a:solidFill>
                  <a:prstClr val="black"/>
                </a:solidFill>
                <a:latin typeface="Arial Narrow" panose="020B0606020202030204" pitchFamily="34" charset="0"/>
                <a:cs typeface="Calibri" pitchFamily="34" charset="0"/>
              </a:rPr>
              <a:t>peroxydase</a:t>
            </a:r>
            <a:endParaRPr lang="fr-FR" b="1" i="1" dirty="0">
              <a:latin typeface="Arial Narrow" panose="020B0606020202030204" pitchFamily="34" charset="0"/>
            </a:endParaRPr>
          </a:p>
        </p:txBody>
      </p:sp>
      <p:sp>
        <p:nvSpPr>
          <p:cNvPr id="21" name="Text Box 2"/>
          <p:cNvSpPr txBox="1">
            <a:spLocks noChangeArrowheads="1"/>
          </p:cNvSpPr>
          <p:nvPr/>
        </p:nvSpPr>
        <p:spPr bwMode="auto">
          <a:xfrm>
            <a:off x="251520" y="1412778"/>
            <a:ext cx="5395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spcBef>
                <a:spcPct val="0"/>
              </a:spcBef>
              <a:spcAft>
                <a:spcPct val="0"/>
              </a:spcAft>
              <a:defRPr/>
            </a:pPr>
            <a:r>
              <a:rPr lang="fr-FR" sz="2400" b="1" dirty="0" smtClean="0">
                <a:solidFill>
                  <a:srgbClr val="000000"/>
                </a:solidFill>
                <a:latin typeface="Arial Narrow" panose="020B0606020202030204" pitchFamily="34" charset="0"/>
                <a:cs typeface="Calibri" pitchFamily="34" charset="0"/>
              </a:rPr>
              <a:t>Pendant les années 80  :</a:t>
            </a:r>
            <a:endParaRPr lang="fr-FR" sz="2400" b="1" dirty="0">
              <a:solidFill>
                <a:srgbClr val="000000"/>
              </a:solidFill>
              <a:latin typeface="Arial Narrow" panose="020B0606020202030204" pitchFamily="34" charset="0"/>
              <a:cs typeface="Calibri" pitchFamily="34" charset="0"/>
            </a:endParaRPr>
          </a:p>
        </p:txBody>
      </p:sp>
      <p:sp>
        <p:nvSpPr>
          <p:cNvPr id="23" name="Forme libre 22"/>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4" name="Triangle isocèle 23"/>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25" name="Triangle isocèle 24"/>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6" name="Image 25"/>
          <p:cNvPicPr>
            <a:picLocks noChangeAspect="1"/>
          </p:cNvPicPr>
          <p:nvPr/>
        </p:nvPicPr>
        <p:blipFill>
          <a:blip r:embed="rId2" cstate="print"/>
          <a:stretch>
            <a:fillRect/>
          </a:stretch>
        </p:blipFill>
        <p:spPr>
          <a:xfrm>
            <a:off x="7680192" y="133387"/>
            <a:ext cx="1122991" cy="687247"/>
          </a:xfrm>
          <a:prstGeom prst="rect">
            <a:avLst/>
          </a:prstGeom>
        </p:spPr>
      </p:pic>
      <p:sp>
        <p:nvSpPr>
          <p:cNvPr id="27" name="ZoneTexte 26"/>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28" name="Text Box 2"/>
          <p:cNvSpPr txBox="1">
            <a:spLocks noChangeArrowheads="1"/>
          </p:cNvSpPr>
          <p:nvPr/>
        </p:nvSpPr>
        <p:spPr bwMode="auto">
          <a:xfrm>
            <a:off x="21679" y="496335"/>
            <a:ext cx="4342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5- </a:t>
            </a:r>
            <a:r>
              <a:rPr lang="fr-FR" sz="2400" dirty="0">
                <a:solidFill>
                  <a:srgbClr val="C0504D"/>
                </a:solidFill>
                <a:latin typeface="Arial Narrow" panose="020B0606020202030204" pitchFamily="34" charset="0"/>
                <a:cs typeface="Calibri" pitchFamily="34" charset="0"/>
              </a:rPr>
              <a:t>Détection du glucose : </a:t>
            </a:r>
            <a:r>
              <a:rPr lang="fr-FR" sz="2400" dirty="0" smtClean="0">
                <a:solidFill>
                  <a:srgbClr val="C0504D"/>
                </a:solidFill>
                <a:latin typeface="Arial Narrow" panose="020B0606020202030204" pitchFamily="34" charset="0"/>
                <a:cs typeface="Calibri" pitchFamily="34" charset="0"/>
              </a:rPr>
              <a:t>glycémie</a:t>
            </a:r>
          </a:p>
        </p:txBody>
      </p:sp>
    </p:spTree>
    <p:extLst>
      <p:ext uri="{BB962C8B-B14F-4D97-AF65-F5344CB8AC3E}">
        <p14:creationId xmlns:p14="http://schemas.microsoft.com/office/powerpoint/2010/main" val="3917022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Text Box 9"/>
          <p:cNvSpPr txBox="1">
            <a:spLocks noChangeArrowheads="1"/>
          </p:cNvSpPr>
          <p:nvPr/>
        </p:nvSpPr>
        <p:spPr bwMode="auto">
          <a:xfrm>
            <a:off x="2038348" y="4441829"/>
            <a:ext cx="14602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200">
                <a:solidFill>
                  <a:srgbClr val="000000"/>
                </a:solidFill>
                <a:latin typeface="Arial Narrow" panose="020B0606020202030204" pitchFamily="34" charset="0"/>
                <a:cs typeface="Calibri" pitchFamily="34" charset="0"/>
              </a:rPr>
              <a:t>glucose</a:t>
            </a:r>
          </a:p>
        </p:txBody>
      </p:sp>
      <p:sp>
        <p:nvSpPr>
          <p:cNvPr id="21514" name="Text Box 11"/>
          <p:cNvSpPr txBox="1">
            <a:spLocks noChangeArrowheads="1"/>
          </p:cNvSpPr>
          <p:nvPr/>
        </p:nvSpPr>
        <p:spPr bwMode="auto">
          <a:xfrm>
            <a:off x="2098675" y="1325566"/>
            <a:ext cx="115448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CH</a:t>
            </a:r>
            <a:r>
              <a:rPr lang="fr-FR" sz="2700" baseline="-25000">
                <a:solidFill>
                  <a:srgbClr val="000000"/>
                </a:solidFill>
                <a:latin typeface="Arial Narrow" panose="020B0606020202030204" pitchFamily="34" charset="0"/>
                <a:cs typeface="Calibri" pitchFamily="34" charset="0"/>
              </a:rPr>
              <a:t>2</a:t>
            </a:r>
            <a:r>
              <a:rPr lang="fr-FR" sz="2700">
                <a:solidFill>
                  <a:srgbClr val="000000"/>
                </a:solidFill>
                <a:latin typeface="Arial Narrow" panose="020B0606020202030204" pitchFamily="34" charset="0"/>
                <a:cs typeface="Calibri" pitchFamily="34" charset="0"/>
              </a:rPr>
              <a:t>OH</a:t>
            </a:r>
          </a:p>
        </p:txBody>
      </p:sp>
      <p:sp>
        <p:nvSpPr>
          <p:cNvPr id="21515" name="Line 12"/>
          <p:cNvSpPr>
            <a:spLocks noChangeShapeType="1"/>
          </p:cNvSpPr>
          <p:nvPr/>
        </p:nvSpPr>
        <p:spPr bwMode="auto">
          <a:xfrm>
            <a:off x="2324098" y="1728789"/>
            <a:ext cx="0" cy="360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1516" name="Line 13"/>
          <p:cNvSpPr>
            <a:spLocks noChangeShapeType="1"/>
          </p:cNvSpPr>
          <p:nvPr/>
        </p:nvSpPr>
        <p:spPr bwMode="auto">
          <a:xfrm flipV="1">
            <a:off x="3714748" y="265747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1517" name="Rectangle 14"/>
          <p:cNvSpPr>
            <a:spLocks noChangeArrowheads="1"/>
          </p:cNvSpPr>
          <p:nvPr/>
        </p:nvSpPr>
        <p:spPr bwMode="auto">
          <a:xfrm>
            <a:off x="3519400" y="2236791"/>
            <a:ext cx="40267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dirty="0">
                <a:solidFill>
                  <a:srgbClr val="000000"/>
                </a:solidFill>
                <a:latin typeface="Arial Narrow" panose="020B0606020202030204" pitchFamily="34" charset="0"/>
                <a:cs typeface="Calibri" pitchFamily="34" charset="0"/>
              </a:rPr>
              <a:t>H</a:t>
            </a:r>
          </a:p>
        </p:txBody>
      </p:sp>
      <p:sp>
        <p:nvSpPr>
          <p:cNvPr id="21518" name="Line 15"/>
          <p:cNvSpPr>
            <a:spLocks noChangeShapeType="1"/>
          </p:cNvSpPr>
          <p:nvPr/>
        </p:nvSpPr>
        <p:spPr bwMode="auto">
          <a:xfrm flipV="1">
            <a:off x="1841498" y="264477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1519" name="Rectangle 16"/>
          <p:cNvSpPr>
            <a:spLocks noChangeArrowheads="1"/>
          </p:cNvSpPr>
          <p:nvPr/>
        </p:nvSpPr>
        <p:spPr bwMode="auto">
          <a:xfrm>
            <a:off x="1646150" y="2236791"/>
            <a:ext cx="40267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Calibri" pitchFamily="34" charset="0"/>
              </a:rPr>
              <a:t>H</a:t>
            </a:r>
          </a:p>
        </p:txBody>
      </p:sp>
      <p:sp>
        <p:nvSpPr>
          <p:cNvPr id="21520" name="Line 17"/>
          <p:cNvSpPr>
            <a:spLocks noChangeShapeType="1"/>
          </p:cNvSpPr>
          <p:nvPr/>
        </p:nvSpPr>
        <p:spPr bwMode="auto">
          <a:xfrm flipV="1">
            <a:off x="2324098" y="211455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1521" name="Rectangle 18"/>
          <p:cNvSpPr>
            <a:spLocks noChangeArrowheads="1"/>
          </p:cNvSpPr>
          <p:nvPr/>
        </p:nvSpPr>
        <p:spPr bwMode="auto">
          <a:xfrm>
            <a:off x="2135100" y="2268541"/>
            <a:ext cx="40267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Calibri" pitchFamily="34" charset="0"/>
              </a:rPr>
              <a:t>H</a:t>
            </a:r>
          </a:p>
        </p:txBody>
      </p:sp>
      <p:sp>
        <p:nvSpPr>
          <p:cNvPr id="21522" name="Line 19"/>
          <p:cNvSpPr>
            <a:spLocks noChangeShapeType="1"/>
          </p:cNvSpPr>
          <p:nvPr/>
        </p:nvSpPr>
        <p:spPr bwMode="auto">
          <a:xfrm flipV="1">
            <a:off x="1841498" y="293687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1523" name="Rectangle 20"/>
          <p:cNvSpPr>
            <a:spLocks noChangeArrowheads="1"/>
          </p:cNvSpPr>
          <p:nvPr/>
        </p:nvSpPr>
        <p:spPr bwMode="auto">
          <a:xfrm>
            <a:off x="1384300" y="3087691"/>
            <a:ext cx="6110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Calibri" pitchFamily="34" charset="0"/>
              </a:rPr>
              <a:t>HO</a:t>
            </a:r>
          </a:p>
        </p:txBody>
      </p:sp>
      <p:sp>
        <p:nvSpPr>
          <p:cNvPr id="21524" name="Line 21"/>
          <p:cNvSpPr>
            <a:spLocks noChangeShapeType="1"/>
          </p:cNvSpPr>
          <p:nvPr/>
        </p:nvSpPr>
        <p:spPr bwMode="auto">
          <a:xfrm flipV="1">
            <a:off x="3276598" y="337502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1525" name="Rectangle 22"/>
          <p:cNvSpPr>
            <a:spLocks noChangeArrowheads="1"/>
          </p:cNvSpPr>
          <p:nvPr/>
        </p:nvSpPr>
        <p:spPr bwMode="auto">
          <a:xfrm>
            <a:off x="3090776" y="2967041"/>
            <a:ext cx="40267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Calibri" pitchFamily="34" charset="0"/>
              </a:rPr>
              <a:t>H</a:t>
            </a:r>
          </a:p>
        </p:txBody>
      </p:sp>
      <p:sp>
        <p:nvSpPr>
          <p:cNvPr id="21526" name="Line 23"/>
          <p:cNvSpPr>
            <a:spLocks noChangeShapeType="1"/>
          </p:cNvSpPr>
          <p:nvPr/>
        </p:nvSpPr>
        <p:spPr bwMode="auto">
          <a:xfrm flipV="1">
            <a:off x="3273423" y="370205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1527" name="Rectangle 24"/>
          <p:cNvSpPr>
            <a:spLocks noChangeArrowheads="1"/>
          </p:cNvSpPr>
          <p:nvPr/>
        </p:nvSpPr>
        <p:spPr bwMode="auto">
          <a:xfrm>
            <a:off x="2819401" y="3849691"/>
            <a:ext cx="6110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Calibri" pitchFamily="34" charset="0"/>
              </a:rPr>
              <a:t>HO</a:t>
            </a:r>
          </a:p>
        </p:txBody>
      </p:sp>
      <p:sp>
        <p:nvSpPr>
          <p:cNvPr id="21528" name="Line 25"/>
          <p:cNvSpPr>
            <a:spLocks noChangeShapeType="1"/>
          </p:cNvSpPr>
          <p:nvPr/>
        </p:nvSpPr>
        <p:spPr bwMode="auto">
          <a:xfrm flipV="1">
            <a:off x="2305048" y="3400426"/>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1529" name="Rectangle 26"/>
          <p:cNvSpPr>
            <a:spLocks noChangeArrowheads="1"/>
          </p:cNvSpPr>
          <p:nvPr/>
        </p:nvSpPr>
        <p:spPr bwMode="auto">
          <a:xfrm>
            <a:off x="2111375" y="2973391"/>
            <a:ext cx="6110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Calibri" pitchFamily="34" charset="0"/>
              </a:rPr>
              <a:t>OH</a:t>
            </a:r>
          </a:p>
        </p:txBody>
      </p:sp>
      <p:sp>
        <p:nvSpPr>
          <p:cNvPr id="21530" name="Line 27"/>
          <p:cNvSpPr>
            <a:spLocks noChangeShapeType="1"/>
          </p:cNvSpPr>
          <p:nvPr/>
        </p:nvSpPr>
        <p:spPr bwMode="auto">
          <a:xfrm flipV="1">
            <a:off x="2305048" y="3708401"/>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1531" name="Rectangle 28"/>
          <p:cNvSpPr>
            <a:spLocks noChangeArrowheads="1"/>
          </p:cNvSpPr>
          <p:nvPr/>
        </p:nvSpPr>
        <p:spPr bwMode="auto">
          <a:xfrm>
            <a:off x="2109700" y="3849691"/>
            <a:ext cx="40267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Calibri" pitchFamily="34" charset="0"/>
              </a:rPr>
              <a:t>H</a:t>
            </a:r>
          </a:p>
        </p:txBody>
      </p:sp>
      <p:sp>
        <p:nvSpPr>
          <p:cNvPr id="21532" name="Line 35"/>
          <p:cNvSpPr>
            <a:spLocks noChangeShapeType="1"/>
          </p:cNvSpPr>
          <p:nvPr/>
        </p:nvSpPr>
        <p:spPr bwMode="auto">
          <a:xfrm flipV="1">
            <a:off x="3717923" y="2925763"/>
            <a:ext cx="0" cy="247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1533" name="Rectangle 36"/>
          <p:cNvSpPr>
            <a:spLocks noChangeArrowheads="1"/>
          </p:cNvSpPr>
          <p:nvPr/>
        </p:nvSpPr>
        <p:spPr bwMode="auto">
          <a:xfrm>
            <a:off x="3516314" y="3070227"/>
            <a:ext cx="6110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2700" b="1">
                <a:solidFill>
                  <a:srgbClr val="000000"/>
                </a:solidFill>
                <a:latin typeface="Arial Narrow" panose="020B0606020202030204" pitchFamily="34" charset="0"/>
                <a:cs typeface="Calibri" pitchFamily="34" charset="0"/>
              </a:rPr>
              <a:t>OH</a:t>
            </a:r>
          </a:p>
        </p:txBody>
      </p:sp>
      <p:sp>
        <p:nvSpPr>
          <p:cNvPr id="21534" name="Freeform 40"/>
          <p:cNvSpPr>
            <a:spLocks/>
          </p:cNvSpPr>
          <p:nvPr/>
        </p:nvSpPr>
        <p:spPr bwMode="auto">
          <a:xfrm>
            <a:off x="1835150" y="2906713"/>
            <a:ext cx="1866900" cy="800100"/>
          </a:xfrm>
          <a:custGeom>
            <a:avLst/>
            <a:gdLst>
              <a:gd name="T0" fmla="*/ 2147483647 w 1176"/>
              <a:gd name="T1" fmla="*/ 2147483647 h 504"/>
              <a:gd name="T2" fmla="*/ 2147483647 w 1176"/>
              <a:gd name="T3" fmla="*/ 2147483647 h 504"/>
              <a:gd name="T4" fmla="*/ 2147483647 w 1176"/>
              <a:gd name="T5" fmla="*/ 2147483647 h 504"/>
              <a:gd name="T6" fmla="*/ 0 w 1176"/>
              <a:gd name="T7" fmla="*/ 0 h 504"/>
              <a:gd name="T8" fmla="*/ 2147483647 w 1176"/>
              <a:gd name="T9" fmla="*/ 2147483647 h 504"/>
              <a:gd name="T10" fmla="*/ 2147483647 w 1176"/>
              <a:gd name="T11" fmla="*/ 2147483647 h 504"/>
              <a:gd name="T12" fmla="*/ 2147483647 w 1176"/>
              <a:gd name="T13" fmla="*/ 2147483647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6" h="504">
                <a:moveTo>
                  <a:pt x="1176" y="10"/>
                </a:moveTo>
                <a:lnTo>
                  <a:pt x="898" y="504"/>
                </a:lnTo>
                <a:lnTo>
                  <a:pt x="298" y="504"/>
                </a:lnTo>
                <a:lnTo>
                  <a:pt x="0" y="0"/>
                </a:lnTo>
                <a:lnTo>
                  <a:pt x="290" y="408"/>
                </a:lnTo>
                <a:lnTo>
                  <a:pt x="917" y="408"/>
                </a:lnTo>
                <a:lnTo>
                  <a:pt x="1176" y="1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2025" name="Text Box 41"/>
          <p:cNvSpPr txBox="1">
            <a:spLocks noChangeArrowheads="1"/>
          </p:cNvSpPr>
          <p:nvPr/>
        </p:nvSpPr>
        <p:spPr bwMode="auto">
          <a:xfrm>
            <a:off x="2082798" y="4854577"/>
            <a:ext cx="12763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800">
                <a:solidFill>
                  <a:srgbClr val="FF0000"/>
                </a:solidFill>
                <a:latin typeface="Arial Narrow" panose="020B0606020202030204" pitchFamily="34" charset="0"/>
                <a:cs typeface="Calibri" pitchFamily="34" charset="0"/>
              </a:rPr>
              <a:t>C</a:t>
            </a:r>
            <a:r>
              <a:rPr lang="fr-FR" sz="2800" baseline="-25000">
                <a:solidFill>
                  <a:srgbClr val="FF0000"/>
                </a:solidFill>
                <a:latin typeface="Arial Narrow" panose="020B0606020202030204" pitchFamily="34" charset="0"/>
                <a:cs typeface="Calibri" pitchFamily="34" charset="0"/>
              </a:rPr>
              <a:t>6</a:t>
            </a:r>
            <a:r>
              <a:rPr lang="fr-FR" sz="2800">
                <a:solidFill>
                  <a:srgbClr val="FF0000"/>
                </a:solidFill>
                <a:latin typeface="Arial Narrow" panose="020B0606020202030204" pitchFamily="34" charset="0"/>
                <a:cs typeface="Calibri" pitchFamily="34" charset="0"/>
              </a:rPr>
              <a:t>H</a:t>
            </a:r>
            <a:r>
              <a:rPr lang="fr-FR" sz="2800" baseline="-25000">
                <a:solidFill>
                  <a:srgbClr val="FF0000"/>
                </a:solidFill>
                <a:latin typeface="Arial Narrow" panose="020B0606020202030204" pitchFamily="34" charset="0"/>
                <a:cs typeface="Calibri" pitchFamily="34" charset="0"/>
              </a:rPr>
              <a:t>12</a:t>
            </a:r>
            <a:r>
              <a:rPr lang="fr-FR" sz="2800">
                <a:solidFill>
                  <a:srgbClr val="FF0000"/>
                </a:solidFill>
                <a:latin typeface="Arial Narrow" panose="020B0606020202030204" pitchFamily="34" charset="0"/>
                <a:cs typeface="Calibri" pitchFamily="34" charset="0"/>
              </a:rPr>
              <a:t>O</a:t>
            </a:r>
            <a:r>
              <a:rPr lang="fr-FR" sz="2800" baseline="-25000">
                <a:solidFill>
                  <a:srgbClr val="FF0000"/>
                </a:solidFill>
                <a:latin typeface="Arial Narrow" panose="020B0606020202030204" pitchFamily="34" charset="0"/>
                <a:cs typeface="Calibri" pitchFamily="34" charset="0"/>
              </a:rPr>
              <a:t>6</a:t>
            </a:r>
          </a:p>
        </p:txBody>
      </p:sp>
      <p:sp>
        <p:nvSpPr>
          <p:cNvPr id="21537" name="AutoShape 43"/>
          <p:cNvSpPr>
            <a:spLocks noChangeAspect="1" noChangeArrowheads="1"/>
          </p:cNvSpPr>
          <p:nvPr/>
        </p:nvSpPr>
        <p:spPr bwMode="auto">
          <a:xfrm>
            <a:off x="1835150" y="2095505"/>
            <a:ext cx="1882775" cy="1628775"/>
          </a:xfrm>
          <a:prstGeom prst="hexagon">
            <a:avLst>
              <a:gd name="adj" fmla="val 28899"/>
              <a:gd name="vf" fmla="val 115470"/>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1538" name="Oval 38"/>
          <p:cNvSpPr>
            <a:spLocks noChangeArrowheads="1"/>
          </p:cNvSpPr>
          <p:nvPr/>
        </p:nvSpPr>
        <p:spPr bwMode="auto">
          <a:xfrm>
            <a:off x="3116263" y="1963738"/>
            <a:ext cx="287337" cy="28733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1539" name="Text Box 39"/>
          <p:cNvSpPr txBox="1">
            <a:spLocks noChangeArrowheads="1"/>
          </p:cNvSpPr>
          <p:nvPr/>
        </p:nvSpPr>
        <p:spPr bwMode="auto">
          <a:xfrm>
            <a:off x="3047998" y="1839916"/>
            <a:ext cx="41870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700">
                <a:solidFill>
                  <a:srgbClr val="000000"/>
                </a:solidFill>
                <a:latin typeface="Arial Narrow" panose="020B0606020202030204" pitchFamily="34" charset="0"/>
                <a:cs typeface="Calibri" pitchFamily="34" charset="0"/>
              </a:rPr>
              <a:t>O</a:t>
            </a:r>
          </a:p>
        </p:txBody>
      </p:sp>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378" b="90000" l="8065" r="90860"/>
                    </a14:imgEffect>
                  </a14:imgLayer>
                </a14:imgProps>
              </a:ext>
              <a:ext uri="{28A0092B-C50C-407E-A947-70E740481C1C}">
                <a14:useLocalDpi xmlns:a14="http://schemas.microsoft.com/office/drawing/2010/main" val="0"/>
              </a:ext>
            </a:extLst>
          </a:blip>
          <a:srcRect l="9452" t="16779" r="11581" b="13606"/>
          <a:stretch/>
        </p:blipFill>
        <p:spPr bwMode="auto">
          <a:xfrm>
            <a:off x="4839272" y="1529481"/>
            <a:ext cx="2798064" cy="245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 Box 2"/>
          <p:cNvSpPr txBox="1">
            <a:spLocks noChangeArrowheads="1"/>
          </p:cNvSpPr>
          <p:nvPr/>
        </p:nvSpPr>
        <p:spPr bwMode="auto">
          <a:xfrm>
            <a:off x="173982" y="493188"/>
            <a:ext cx="22029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a:solidFill>
                  <a:srgbClr val="C0504D"/>
                </a:solidFill>
                <a:latin typeface="Arial Narrow" panose="020B0606020202030204" pitchFamily="34" charset="0"/>
                <a:cs typeface="Calibri" pitchFamily="34" charset="0"/>
              </a:rPr>
              <a:t>INTRODUCTION</a:t>
            </a:r>
          </a:p>
        </p:txBody>
      </p:sp>
      <p:sp>
        <p:nvSpPr>
          <p:cNvPr id="37" name="Forme libre 36"/>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42" name="Triangle isocèle 41"/>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43" name="Triangle isocèle 42"/>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44" name="Image 43"/>
          <p:cNvPicPr>
            <a:picLocks noChangeAspect="1"/>
          </p:cNvPicPr>
          <p:nvPr/>
        </p:nvPicPr>
        <p:blipFill>
          <a:blip r:embed="rId4" cstate="print"/>
          <a:stretch>
            <a:fillRect/>
          </a:stretch>
        </p:blipFill>
        <p:spPr>
          <a:xfrm>
            <a:off x="7680192" y="133387"/>
            <a:ext cx="1122991" cy="687247"/>
          </a:xfrm>
          <a:prstGeom prst="rect">
            <a:avLst/>
          </a:prstGeom>
        </p:spPr>
      </p:pic>
      <p:sp>
        <p:nvSpPr>
          <p:cNvPr id="45"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69301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025"/>
                                        </p:tgtEl>
                                        <p:attrNameLst>
                                          <p:attrName>style.visibility</p:attrName>
                                        </p:attrNameLst>
                                      </p:cBhvr>
                                      <p:to>
                                        <p:strVal val="visible"/>
                                      </p:to>
                                    </p:set>
                                    <p:animEffect transition="in" filter="dissolve">
                                      <p:cBhvr>
                                        <p:cTn id="7" dur="500"/>
                                        <p:tgtEl>
                                          <p:spTgt spid="4202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993"/>
                                        </p:tgtEl>
                                        <p:attrNameLst>
                                          <p:attrName>style.visibility</p:attrName>
                                        </p:attrNameLst>
                                      </p:cBhvr>
                                      <p:to>
                                        <p:strVal val="visible"/>
                                      </p:to>
                                    </p:set>
                                    <p:animEffect transition="in" filter="dissolve">
                                      <p:cBhvr>
                                        <p:cTn id="11"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utoUpdateAnimBg="0"/>
      <p:bldP spid="4202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Text Box 9"/>
          <p:cNvSpPr txBox="1">
            <a:spLocks noChangeArrowheads="1"/>
          </p:cNvSpPr>
          <p:nvPr/>
        </p:nvSpPr>
        <p:spPr bwMode="auto">
          <a:xfrm>
            <a:off x="249239" y="1453885"/>
            <a:ext cx="41449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fontAlgn="base">
              <a:spcBef>
                <a:spcPct val="0"/>
              </a:spcBef>
              <a:spcAft>
                <a:spcPct val="0"/>
              </a:spcAft>
            </a:pPr>
            <a:r>
              <a:rPr lang="fr-FR" b="0" dirty="0">
                <a:solidFill>
                  <a:srgbClr val="000000"/>
                </a:solidFill>
                <a:latin typeface="Arial Narrow" panose="020B0606020202030204" pitchFamily="34" charset="0"/>
                <a:cs typeface="Calibri" pitchFamily="34" charset="0"/>
              </a:rPr>
              <a:t>Les monosaccharides sont des solides cristallins sans couleur, solubles dans l'eau et insolubles dans les solvants non polaires (pour la plupart </a:t>
            </a:r>
            <a:r>
              <a:rPr lang="fr-FR" b="0" dirty="0">
                <a:solidFill>
                  <a:srgbClr val="000000"/>
                </a:solidFill>
                <a:latin typeface="Arial Narrow" panose="020B0606020202030204" pitchFamily="34" charset="0"/>
                <a:cs typeface="Calibri" pitchFamily="34" charset="0"/>
                <a:sym typeface="Wingdings" pitchFamily="2" charset="2"/>
              </a:rPr>
              <a:t></a:t>
            </a:r>
            <a:r>
              <a:rPr lang="fr-FR" b="0" dirty="0">
                <a:solidFill>
                  <a:srgbClr val="000000"/>
                </a:solidFill>
                <a:latin typeface="Arial Narrow" panose="020B0606020202030204" pitchFamily="34" charset="0"/>
                <a:cs typeface="Calibri" pitchFamily="34" charset="0"/>
              </a:rPr>
              <a:t> goût sucré).</a:t>
            </a:r>
          </a:p>
        </p:txBody>
      </p:sp>
      <p:sp>
        <p:nvSpPr>
          <p:cNvPr id="44042" name="Text Box 10"/>
          <p:cNvSpPr txBox="1">
            <a:spLocks noChangeArrowheads="1"/>
          </p:cNvSpPr>
          <p:nvPr/>
        </p:nvSpPr>
        <p:spPr bwMode="auto">
          <a:xfrm>
            <a:off x="249239" y="3327892"/>
            <a:ext cx="41449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fontAlgn="base">
              <a:spcBef>
                <a:spcPct val="0"/>
              </a:spcBef>
              <a:spcAft>
                <a:spcPct val="0"/>
              </a:spcAft>
            </a:pPr>
            <a:r>
              <a:rPr lang="fr-FR" b="0" dirty="0">
                <a:solidFill>
                  <a:srgbClr val="000000"/>
                </a:solidFill>
                <a:latin typeface="Arial Narrow" panose="020B0606020202030204" pitchFamily="34" charset="0"/>
                <a:cs typeface="Calibri" pitchFamily="34" charset="0"/>
              </a:rPr>
              <a:t>Le squelette chimique des monosaccharides est une chaîne carbonée non ramifiée dans laquelle tous les carbones sont liés par simples liaisons.</a:t>
            </a:r>
          </a:p>
        </p:txBody>
      </p:sp>
      <p:sp>
        <p:nvSpPr>
          <p:cNvPr id="44043" name="Text Box 11"/>
          <p:cNvSpPr txBox="1">
            <a:spLocks noChangeArrowheads="1"/>
          </p:cNvSpPr>
          <p:nvPr/>
        </p:nvSpPr>
        <p:spPr bwMode="auto">
          <a:xfrm>
            <a:off x="249239" y="5201905"/>
            <a:ext cx="41449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fontAlgn="base">
              <a:spcBef>
                <a:spcPct val="0"/>
              </a:spcBef>
              <a:spcAft>
                <a:spcPct val="0"/>
              </a:spcAft>
            </a:pPr>
            <a:r>
              <a:rPr lang="fr-FR" b="0" dirty="0">
                <a:solidFill>
                  <a:srgbClr val="000000"/>
                </a:solidFill>
                <a:latin typeface="Arial Narrow" panose="020B0606020202030204" pitchFamily="34" charset="0"/>
                <a:cs typeface="Calibri" pitchFamily="34" charset="0"/>
              </a:rPr>
              <a:t>Un des carbones est lié par double liaison à un atome d'oxygène (groupe carbonyle). Les autres carbones portent des groupements hydroxyles.</a:t>
            </a:r>
          </a:p>
        </p:txBody>
      </p:sp>
      <p:sp>
        <p:nvSpPr>
          <p:cNvPr id="20" name="Text Box 10"/>
          <p:cNvSpPr txBox="1">
            <a:spLocks noChangeArrowheads="1"/>
          </p:cNvSpPr>
          <p:nvPr/>
        </p:nvSpPr>
        <p:spPr bwMode="auto">
          <a:xfrm>
            <a:off x="5329901" y="2435388"/>
            <a:ext cx="4571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C</a:t>
            </a:r>
          </a:p>
        </p:txBody>
      </p:sp>
      <p:sp>
        <p:nvSpPr>
          <p:cNvPr id="21" name="Text Box 12"/>
          <p:cNvSpPr txBox="1">
            <a:spLocks noChangeArrowheads="1"/>
          </p:cNvSpPr>
          <p:nvPr/>
        </p:nvSpPr>
        <p:spPr bwMode="auto">
          <a:xfrm>
            <a:off x="4902862" y="3176750"/>
            <a:ext cx="16065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H-C-OH</a:t>
            </a:r>
          </a:p>
        </p:txBody>
      </p:sp>
      <p:sp>
        <p:nvSpPr>
          <p:cNvPr id="22" name="Text Box 13"/>
          <p:cNvSpPr txBox="1">
            <a:spLocks noChangeArrowheads="1"/>
          </p:cNvSpPr>
          <p:nvPr/>
        </p:nvSpPr>
        <p:spPr bwMode="auto">
          <a:xfrm>
            <a:off x="4890161" y="3908587"/>
            <a:ext cx="16065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H-C-OH</a:t>
            </a:r>
          </a:p>
        </p:txBody>
      </p:sp>
      <p:sp>
        <p:nvSpPr>
          <p:cNvPr id="23" name="Line 16"/>
          <p:cNvSpPr>
            <a:spLocks noChangeShapeType="1"/>
          </p:cNvSpPr>
          <p:nvPr/>
        </p:nvSpPr>
        <p:spPr bwMode="auto">
          <a:xfrm flipV="1">
            <a:off x="5560087" y="2965609"/>
            <a:ext cx="0" cy="325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4" name="Line 17"/>
          <p:cNvSpPr>
            <a:spLocks noChangeShapeType="1"/>
          </p:cNvSpPr>
          <p:nvPr/>
        </p:nvSpPr>
        <p:spPr bwMode="auto">
          <a:xfrm flipV="1">
            <a:off x="5560087" y="3718084"/>
            <a:ext cx="0" cy="325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5" name="Line 20"/>
          <p:cNvSpPr>
            <a:spLocks noChangeAspect="1" noChangeShapeType="1"/>
          </p:cNvSpPr>
          <p:nvPr/>
        </p:nvSpPr>
        <p:spPr bwMode="auto">
          <a:xfrm rot="2700000" flipV="1">
            <a:off x="5868062" y="2273459"/>
            <a:ext cx="0" cy="325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 name="Line 21"/>
          <p:cNvSpPr>
            <a:spLocks noChangeAspect="1" noChangeShapeType="1"/>
          </p:cNvSpPr>
          <p:nvPr/>
        </p:nvSpPr>
        <p:spPr bwMode="auto">
          <a:xfrm rot="2700000" flipV="1">
            <a:off x="5950612" y="2343309"/>
            <a:ext cx="0" cy="325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7" name="Line 22"/>
          <p:cNvSpPr>
            <a:spLocks noChangeAspect="1" noChangeShapeType="1"/>
          </p:cNvSpPr>
          <p:nvPr/>
        </p:nvSpPr>
        <p:spPr bwMode="auto">
          <a:xfrm rot="18900000" flipV="1">
            <a:off x="5276719" y="2306004"/>
            <a:ext cx="0" cy="325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8" name="Text Box 23"/>
          <p:cNvSpPr txBox="1">
            <a:spLocks noChangeArrowheads="1"/>
          </p:cNvSpPr>
          <p:nvPr/>
        </p:nvSpPr>
        <p:spPr bwMode="auto">
          <a:xfrm>
            <a:off x="5956581" y="1829344"/>
            <a:ext cx="4972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O</a:t>
            </a:r>
          </a:p>
        </p:txBody>
      </p:sp>
      <p:sp>
        <p:nvSpPr>
          <p:cNvPr id="29" name="Text Box 24"/>
          <p:cNvSpPr txBox="1">
            <a:spLocks noChangeArrowheads="1"/>
          </p:cNvSpPr>
          <p:nvPr/>
        </p:nvSpPr>
        <p:spPr bwMode="auto">
          <a:xfrm>
            <a:off x="4702837" y="1836900"/>
            <a:ext cx="4571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H</a:t>
            </a:r>
          </a:p>
        </p:txBody>
      </p:sp>
      <p:sp>
        <p:nvSpPr>
          <p:cNvPr id="30" name="Line 29"/>
          <p:cNvSpPr>
            <a:spLocks noChangeShapeType="1"/>
          </p:cNvSpPr>
          <p:nvPr/>
        </p:nvSpPr>
        <p:spPr bwMode="auto">
          <a:xfrm flipV="1">
            <a:off x="5558500" y="4422934"/>
            <a:ext cx="0" cy="325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1" name="Text Box 30"/>
          <p:cNvSpPr txBox="1">
            <a:spLocks noChangeArrowheads="1"/>
          </p:cNvSpPr>
          <p:nvPr/>
        </p:nvSpPr>
        <p:spPr bwMode="auto">
          <a:xfrm>
            <a:off x="5315611" y="4580100"/>
            <a:ext cx="4571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H</a:t>
            </a:r>
          </a:p>
        </p:txBody>
      </p:sp>
      <p:sp>
        <p:nvSpPr>
          <p:cNvPr id="32" name="Text Box 31"/>
          <p:cNvSpPr txBox="1">
            <a:spLocks noChangeArrowheads="1"/>
          </p:cNvSpPr>
          <p:nvPr/>
        </p:nvSpPr>
        <p:spPr bwMode="auto">
          <a:xfrm>
            <a:off x="4675290" y="5286538"/>
            <a:ext cx="18886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2400" b="0" dirty="0">
                <a:solidFill>
                  <a:srgbClr val="000000"/>
                </a:solidFill>
                <a:latin typeface="Arial Narrow" panose="020B0606020202030204" pitchFamily="34" charset="0"/>
                <a:cs typeface="Calibri" pitchFamily="34" charset="0"/>
              </a:rPr>
              <a:t>glycéraldéhyde</a:t>
            </a:r>
          </a:p>
          <a:p>
            <a:pPr algn="ctr" fontAlgn="base">
              <a:spcBef>
                <a:spcPct val="0"/>
              </a:spcBef>
              <a:spcAft>
                <a:spcPct val="0"/>
              </a:spcAft>
            </a:pPr>
            <a:r>
              <a:rPr lang="fr-FR" sz="2400" b="0" dirty="0">
                <a:solidFill>
                  <a:srgbClr val="000000"/>
                </a:solidFill>
                <a:latin typeface="Arial Narrow" panose="020B0606020202030204" pitchFamily="34" charset="0"/>
                <a:cs typeface="Calibri" pitchFamily="34" charset="0"/>
              </a:rPr>
              <a:t>(aldose)</a:t>
            </a:r>
          </a:p>
        </p:txBody>
      </p:sp>
      <p:sp>
        <p:nvSpPr>
          <p:cNvPr id="33" name="Text Box 11"/>
          <p:cNvSpPr txBox="1">
            <a:spLocks noChangeArrowheads="1"/>
          </p:cNvSpPr>
          <p:nvPr/>
        </p:nvSpPr>
        <p:spPr bwMode="auto">
          <a:xfrm>
            <a:off x="7637463" y="3150904"/>
            <a:ext cx="9701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C=O</a:t>
            </a:r>
          </a:p>
        </p:txBody>
      </p:sp>
      <p:sp>
        <p:nvSpPr>
          <p:cNvPr id="34" name="Text Box 14"/>
          <p:cNvSpPr txBox="1">
            <a:spLocks noChangeArrowheads="1"/>
          </p:cNvSpPr>
          <p:nvPr/>
        </p:nvSpPr>
        <p:spPr bwMode="auto">
          <a:xfrm>
            <a:off x="7196137" y="3893854"/>
            <a:ext cx="16065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H-C-OH</a:t>
            </a:r>
          </a:p>
        </p:txBody>
      </p:sp>
      <p:sp>
        <p:nvSpPr>
          <p:cNvPr id="35" name="Text Box 15"/>
          <p:cNvSpPr txBox="1">
            <a:spLocks noChangeArrowheads="1"/>
          </p:cNvSpPr>
          <p:nvPr/>
        </p:nvSpPr>
        <p:spPr bwMode="auto">
          <a:xfrm>
            <a:off x="7200899" y="2433354"/>
            <a:ext cx="16065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H-C-OH</a:t>
            </a:r>
          </a:p>
        </p:txBody>
      </p:sp>
      <p:sp>
        <p:nvSpPr>
          <p:cNvPr id="36" name="Line 18"/>
          <p:cNvSpPr>
            <a:spLocks noChangeShapeType="1"/>
          </p:cNvSpPr>
          <p:nvPr/>
        </p:nvSpPr>
        <p:spPr bwMode="auto">
          <a:xfrm flipV="1">
            <a:off x="7859712" y="2949288"/>
            <a:ext cx="0" cy="325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7" name="Line 19"/>
          <p:cNvSpPr>
            <a:spLocks noChangeShapeType="1"/>
          </p:cNvSpPr>
          <p:nvPr/>
        </p:nvSpPr>
        <p:spPr bwMode="auto">
          <a:xfrm flipV="1">
            <a:off x="7859712" y="3689063"/>
            <a:ext cx="0" cy="325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8" name="Line 25"/>
          <p:cNvSpPr>
            <a:spLocks noChangeShapeType="1"/>
          </p:cNvSpPr>
          <p:nvPr/>
        </p:nvSpPr>
        <p:spPr bwMode="auto">
          <a:xfrm flipV="1">
            <a:off x="7859712" y="2238088"/>
            <a:ext cx="0" cy="325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39" name="Text Box 26"/>
          <p:cNvSpPr txBox="1">
            <a:spLocks noChangeArrowheads="1"/>
          </p:cNvSpPr>
          <p:nvPr/>
        </p:nvSpPr>
        <p:spPr bwMode="auto">
          <a:xfrm>
            <a:off x="7637462" y="1658654"/>
            <a:ext cx="4571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H</a:t>
            </a:r>
          </a:p>
        </p:txBody>
      </p:sp>
      <p:sp>
        <p:nvSpPr>
          <p:cNvPr id="40" name="Line 27"/>
          <p:cNvSpPr>
            <a:spLocks noChangeShapeType="1"/>
          </p:cNvSpPr>
          <p:nvPr/>
        </p:nvSpPr>
        <p:spPr bwMode="auto">
          <a:xfrm flipV="1">
            <a:off x="7866062" y="4409788"/>
            <a:ext cx="0" cy="325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1" name="Text Box 28"/>
          <p:cNvSpPr txBox="1">
            <a:spLocks noChangeArrowheads="1"/>
          </p:cNvSpPr>
          <p:nvPr/>
        </p:nvSpPr>
        <p:spPr bwMode="auto">
          <a:xfrm>
            <a:off x="7643812" y="4566954"/>
            <a:ext cx="4571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H</a:t>
            </a:r>
          </a:p>
        </p:txBody>
      </p:sp>
      <p:sp>
        <p:nvSpPr>
          <p:cNvPr id="42" name="Text Box 32"/>
          <p:cNvSpPr txBox="1">
            <a:spLocks noChangeArrowheads="1"/>
          </p:cNvSpPr>
          <p:nvPr/>
        </p:nvSpPr>
        <p:spPr bwMode="auto">
          <a:xfrm>
            <a:off x="6884584" y="5273392"/>
            <a:ext cx="2170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2400" b="0">
                <a:solidFill>
                  <a:srgbClr val="000000"/>
                </a:solidFill>
                <a:latin typeface="Arial Narrow" panose="020B0606020202030204" pitchFamily="34" charset="0"/>
                <a:cs typeface="Calibri" pitchFamily="34" charset="0"/>
              </a:rPr>
              <a:t>dihydroxyacétone</a:t>
            </a:r>
          </a:p>
          <a:p>
            <a:pPr algn="ctr" fontAlgn="base">
              <a:spcBef>
                <a:spcPct val="0"/>
              </a:spcBef>
              <a:spcAft>
                <a:spcPct val="0"/>
              </a:spcAft>
            </a:pPr>
            <a:r>
              <a:rPr lang="fr-FR" sz="2400" b="0">
                <a:solidFill>
                  <a:srgbClr val="000000"/>
                </a:solidFill>
                <a:latin typeface="Arial Narrow" panose="020B0606020202030204" pitchFamily="34" charset="0"/>
                <a:cs typeface="Calibri" pitchFamily="34" charset="0"/>
              </a:rPr>
              <a:t>(cétose)</a:t>
            </a:r>
          </a:p>
        </p:txBody>
      </p:sp>
      <p:sp>
        <p:nvSpPr>
          <p:cNvPr id="43" name="Rectangle 34"/>
          <p:cNvSpPr>
            <a:spLocks noChangeArrowheads="1"/>
          </p:cNvSpPr>
          <p:nvPr/>
        </p:nvSpPr>
        <p:spPr bwMode="auto">
          <a:xfrm rot="18900000">
            <a:off x="5059201" y="2054035"/>
            <a:ext cx="1581150" cy="819150"/>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44" name="Rectangle 34"/>
          <p:cNvSpPr>
            <a:spLocks noChangeArrowheads="1"/>
          </p:cNvSpPr>
          <p:nvPr/>
        </p:nvSpPr>
        <p:spPr bwMode="auto">
          <a:xfrm>
            <a:off x="7428708" y="3081497"/>
            <a:ext cx="1581150" cy="819150"/>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45" name="Text Box 2"/>
          <p:cNvSpPr txBox="1">
            <a:spLocks noChangeArrowheads="1"/>
          </p:cNvSpPr>
          <p:nvPr/>
        </p:nvSpPr>
        <p:spPr bwMode="auto">
          <a:xfrm>
            <a:off x="-36511" y="492840"/>
            <a:ext cx="49968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A. </a:t>
            </a:r>
            <a:r>
              <a:rPr lang="fr-FR" dirty="0">
                <a:solidFill>
                  <a:srgbClr val="C0504D"/>
                </a:solidFill>
                <a:latin typeface="Arial Narrow" panose="020B0606020202030204" pitchFamily="34" charset="0"/>
                <a:cs typeface="Calibri" pitchFamily="34" charset="0"/>
              </a:rPr>
              <a:t>Deux familles de </a:t>
            </a:r>
            <a:r>
              <a:rPr lang="fr-FR" dirty="0" smtClean="0">
                <a:solidFill>
                  <a:srgbClr val="C0504D"/>
                </a:solidFill>
                <a:latin typeface="Arial Narrow" panose="020B0606020202030204" pitchFamily="34" charset="0"/>
                <a:cs typeface="Calibri" pitchFamily="34" charset="0"/>
              </a:rPr>
              <a:t>monosaccharides</a:t>
            </a:r>
            <a:endParaRPr lang="fr-FR" dirty="0">
              <a:solidFill>
                <a:srgbClr val="C0504D"/>
              </a:solidFill>
              <a:latin typeface="Arial Narrow" panose="020B0606020202030204" pitchFamily="34" charset="0"/>
              <a:cs typeface="Calibri" pitchFamily="34" charset="0"/>
            </a:endParaRPr>
          </a:p>
        </p:txBody>
      </p:sp>
      <p:sp>
        <p:nvSpPr>
          <p:cNvPr id="48" name="Forme libre 47"/>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49" name="Triangle isocèle 48"/>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50" name="Triangle isocèle 49"/>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51" name="Image 50"/>
          <p:cNvPicPr>
            <a:picLocks noChangeAspect="1"/>
          </p:cNvPicPr>
          <p:nvPr/>
        </p:nvPicPr>
        <p:blipFill>
          <a:blip r:embed="rId2" cstate="print"/>
          <a:stretch>
            <a:fillRect/>
          </a:stretch>
        </p:blipFill>
        <p:spPr>
          <a:xfrm>
            <a:off x="7680192" y="133387"/>
            <a:ext cx="1122991" cy="687247"/>
          </a:xfrm>
          <a:prstGeom prst="rect">
            <a:avLst/>
          </a:prstGeom>
        </p:spPr>
      </p:pic>
      <p:sp>
        <p:nvSpPr>
          <p:cNvPr id="52"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01758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fade">
                                      <p:cBhvr>
                                        <p:cTn id="7" dur="500"/>
                                        <p:tgtEl>
                                          <p:spTgt spid="440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4042"/>
                                        </p:tgtEl>
                                        <p:attrNameLst>
                                          <p:attrName>style.visibility</p:attrName>
                                        </p:attrNameLst>
                                      </p:cBhvr>
                                      <p:to>
                                        <p:strVal val="visible"/>
                                      </p:to>
                                    </p:set>
                                    <p:animEffect transition="in" filter="fade">
                                      <p:cBhvr>
                                        <p:cTn id="75" dur="500"/>
                                        <p:tgtEl>
                                          <p:spTgt spid="4404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043"/>
                                        </p:tgtEl>
                                        <p:attrNameLst>
                                          <p:attrName>style.visibility</p:attrName>
                                        </p:attrNameLst>
                                      </p:cBhvr>
                                      <p:to>
                                        <p:strVal val="visible"/>
                                      </p:to>
                                    </p:set>
                                    <p:animEffect transition="in" filter="fade">
                                      <p:cBhvr>
                                        <p:cTn id="86" dur="500"/>
                                        <p:tgtEl>
                                          <p:spTgt spid="440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44042" grpId="0"/>
      <p:bldP spid="44043" grpId="0"/>
      <p:bldP spid="20" grpId="0"/>
      <p:bldP spid="21" grpId="0"/>
      <p:bldP spid="22" grpId="0"/>
      <p:bldP spid="23" grpId="0" animBg="1"/>
      <p:bldP spid="24" grpId="0" animBg="1"/>
      <p:bldP spid="25" grpId="0" animBg="1"/>
      <p:bldP spid="26" grpId="0" animBg="1"/>
      <p:bldP spid="27" grpId="0" animBg="1"/>
      <p:bldP spid="28" grpId="0"/>
      <p:bldP spid="29" grpId="0"/>
      <p:bldP spid="30" grpId="0" animBg="1"/>
      <p:bldP spid="31" grpId="0"/>
      <p:bldP spid="32" grpId="0"/>
      <p:bldP spid="33" grpId="0"/>
      <p:bldP spid="34" grpId="0"/>
      <p:bldP spid="35" grpId="0"/>
      <p:bldP spid="36" grpId="0" animBg="1"/>
      <p:bldP spid="37" grpId="0" animBg="1"/>
      <p:bldP spid="38" grpId="0" animBg="1"/>
      <p:bldP spid="39" grpId="0"/>
      <p:bldP spid="40" grpId="0" animBg="1"/>
      <p:bldP spid="41" grpId="0"/>
      <p:bldP spid="42" grpId="0"/>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 name="Text Box 10"/>
          <p:cNvSpPr txBox="1">
            <a:spLocks noChangeArrowheads="1"/>
          </p:cNvSpPr>
          <p:nvPr/>
        </p:nvSpPr>
        <p:spPr bwMode="auto">
          <a:xfrm>
            <a:off x="473077" y="1801817"/>
            <a:ext cx="82899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fontAlgn="base">
              <a:spcBef>
                <a:spcPct val="0"/>
              </a:spcBef>
              <a:spcAft>
                <a:spcPct val="0"/>
              </a:spcAft>
            </a:pPr>
            <a:r>
              <a:rPr lang="fr-FR" sz="2400" b="0" dirty="0">
                <a:solidFill>
                  <a:srgbClr val="000000"/>
                </a:solidFill>
                <a:latin typeface="Arial Narrow" panose="020B0606020202030204" pitchFamily="34" charset="0"/>
                <a:cs typeface="Calibri" pitchFamily="34" charset="0"/>
              </a:rPr>
              <a:t>Au niveau nomenclature, les monosaccharides à 3, 4, 5, 6, 7 carbones sont appelés :</a:t>
            </a:r>
          </a:p>
          <a:p>
            <a:pPr algn="just" fontAlgn="base">
              <a:spcBef>
                <a:spcPct val="0"/>
              </a:spcBef>
              <a:spcAft>
                <a:spcPct val="0"/>
              </a:spcAft>
            </a:pPr>
            <a:r>
              <a:rPr lang="fr-FR" sz="2400" b="0" dirty="0">
                <a:solidFill>
                  <a:srgbClr val="000000"/>
                </a:solidFill>
                <a:latin typeface="Arial Narrow" panose="020B0606020202030204" pitchFamily="34" charset="0"/>
                <a:cs typeface="Calibri" pitchFamily="34" charset="0"/>
              </a:rPr>
              <a:t>		</a:t>
            </a:r>
            <a:r>
              <a:rPr lang="fr-FR" sz="2400" b="0" i="1" dirty="0" err="1">
                <a:solidFill>
                  <a:srgbClr val="000000"/>
                </a:solidFill>
                <a:latin typeface="Arial Narrow" panose="020B0606020202030204" pitchFamily="34" charset="0"/>
                <a:cs typeface="Calibri" pitchFamily="34" charset="0"/>
              </a:rPr>
              <a:t>trioses</a:t>
            </a:r>
            <a:r>
              <a:rPr lang="fr-FR" sz="2400" b="0" i="1" dirty="0">
                <a:solidFill>
                  <a:srgbClr val="000000"/>
                </a:solidFill>
                <a:latin typeface="Arial Narrow" panose="020B0606020202030204" pitchFamily="34" charset="0"/>
                <a:cs typeface="Calibri" pitchFamily="34" charset="0"/>
              </a:rPr>
              <a:t>, </a:t>
            </a:r>
            <a:r>
              <a:rPr lang="fr-FR" sz="2400" b="0" i="1" dirty="0" err="1">
                <a:solidFill>
                  <a:srgbClr val="000000"/>
                </a:solidFill>
                <a:latin typeface="Arial Narrow" panose="020B0606020202030204" pitchFamily="34" charset="0"/>
                <a:cs typeface="Calibri" pitchFamily="34" charset="0"/>
              </a:rPr>
              <a:t>tétroses</a:t>
            </a:r>
            <a:r>
              <a:rPr lang="fr-FR" sz="2400" b="0" i="1" dirty="0">
                <a:solidFill>
                  <a:srgbClr val="000000"/>
                </a:solidFill>
                <a:latin typeface="Arial Narrow" panose="020B0606020202030204" pitchFamily="34" charset="0"/>
                <a:cs typeface="Calibri" pitchFamily="34" charset="0"/>
              </a:rPr>
              <a:t>, pentoses, hexoses et heptoses.</a:t>
            </a:r>
          </a:p>
        </p:txBody>
      </p:sp>
      <p:sp>
        <p:nvSpPr>
          <p:cNvPr id="46091" name="Text Box 11"/>
          <p:cNvSpPr txBox="1">
            <a:spLocks noChangeArrowheads="1"/>
          </p:cNvSpPr>
          <p:nvPr/>
        </p:nvSpPr>
        <p:spPr bwMode="auto">
          <a:xfrm>
            <a:off x="473077" y="3762379"/>
            <a:ext cx="84169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fontAlgn="base">
              <a:spcBef>
                <a:spcPct val="0"/>
              </a:spcBef>
              <a:spcAft>
                <a:spcPct val="0"/>
              </a:spcAft>
            </a:pPr>
            <a:r>
              <a:rPr lang="fr-FR" sz="2400" b="0">
                <a:solidFill>
                  <a:srgbClr val="000000"/>
                </a:solidFill>
                <a:latin typeface="Arial Narrow" panose="020B0606020202030204" pitchFamily="34" charset="0"/>
                <a:cs typeface="Calibri" pitchFamily="34" charset="0"/>
              </a:rPr>
              <a:t>Comme il existe des aldoses et des cétoses avec des longueurs de chaîne carbonée de 3 à 7 carbones, on les appelle :</a:t>
            </a:r>
          </a:p>
          <a:p>
            <a:pPr algn="just" fontAlgn="base">
              <a:spcBef>
                <a:spcPct val="0"/>
              </a:spcBef>
              <a:spcAft>
                <a:spcPct val="0"/>
              </a:spcAft>
            </a:pPr>
            <a:r>
              <a:rPr lang="fr-FR" sz="2400" b="0">
                <a:solidFill>
                  <a:srgbClr val="000000"/>
                </a:solidFill>
                <a:latin typeface="Arial Narrow" panose="020B0606020202030204" pitchFamily="34" charset="0"/>
                <a:cs typeface="Calibri" pitchFamily="34" charset="0"/>
              </a:rPr>
              <a:t>	</a:t>
            </a:r>
            <a:r>
              <a:rPr lang="fr-FR" sz="2400" b="0" i="1">
                <a:solidFill>
                  <a:srgbClr val="000000"/>
                </a:solidFill>
                <a:latin typeface="Arial Narrow" panose="020B0606020202030204" pitchFamily="34" charset="0"/>
                <a:cs typeface="Calibri" pitchFamily="34" charset="0"/>
              </a:rPr>
              <a:t>aldotrioses, cétotrioses, aldotétroses, cétotétroses etc…</a:t>
            </a:r>
          </a:p>
        </p:txBody>
      </p:sp>
      <p:sp>
        <p:nvSpPr>
          <p:cNvPr id="11" name="Text Box 2"/>
          <p:cNvSpPr txBox="1">
            <a:spLocks noChangeArrowheads="1"/>
          </p:cNvSpPr>
          <p:nvPr/>
        </p:nvSpPr>
        <p:spPr bwMode="auto">
          <a:xfrm>
            <a:off x="13367" y="492840"/>
            <a:ext cx="49968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smtClean="0">
                <a:solidFill>
                  <a:srgbClr val="C0504D"/>
                </a:solidFill>
                <a:latin typeface="Arial Narrow" panose="020B0606020202030204" pitchFamily="34" charset="0"/>
                <a:cs typeface="Calibri" pitchFamily="34" charset="0"/>
              </a:rPr>
              <a:t>A. </a:t>
            </a:r>
            <a:r>
              <a:rPr lang="fr-FR" dirty="0">
                <a:solidFill>
                  <a:srgbClr val="C0504D"/>
                </a:solidFill>
                <a:latin typeface="Arial Narrow" panose="020B0606020202030204" pitchFamily="34" charset="0"/>
                <a:cs typeface="Calibri" pitchFamily="34" charset="0"/>
              </a:rPr>
              <a:t>Deux familles de </a:t>
            </a:r>
            <a:r>
              <a:rPr lang="fr-FR" dirty="0" smtClean="0">
                <a:solidFill>
                  <a:srgbClr val="C0504D"/>
                </a:solidFill>
                <a:latin typeface="Arial Narrow" panose="020B0606020202030204" pitchFamily="34" charset="0"/>
                <a:cs typeface="Calibri" pitchFamily="34" charset="0"/>
              </a:rPr>
              <a:t>monosaccharides</a:t>
            </a:r>
            <a:endParaRPr lang="fr-FR" dirty="0">
              <a:solidFill>
                <a:srgbClr val="C0504D"/>
              </a:solidFill>
              <a:latin typeface="Arial Narrow" panose="020B0606020202030204" pitchFamily="34" charset="0"/>
              <a:cs typeface="Calibri" pitchFamily="34" charset="0"/>
            </a:endParaRPr>
          </a:p>
        </p:txBody>
      </p:sp>
      <p:sp>
        <p:nvSpPr>
          <p:cNvPr id="12" name="Forme libre 11"/>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3" name="Triangle isocèle 12"/>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4" name="Triangle isocèle 13"/>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20" name="Image 19"/>
          <p:cNvPicPr>
            <a:picLocks noChangeAspect="1"/>
          </p:cNvPicPr>
          <p:nvPr/>
        </p:nvPicPr>
        <p:blipFill>
          <a:blip r:embed="rId2" cstate="print"/>
          <a:stretch>
            <a:fillRect/>
          </a:stretch>
        </p:blipFill>
        <p:spPr>
          <a:xfrm>
            <a:off x="7680192" y="133387"/>
            <a:ext cx="1122991" cy="687247"/>
          </a:xfrm>
          <a:prstGeom prst="rect">
            <a:avLst/>
          </a:prstGeom>
        </p:spPr>
      </p:pic>
      <p:sp>
        <p:nvSpPr>
          <p:cNvPr id="21"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6473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animEffect transition="in" filter="fade">
                                      <p:cBhvr>
                                        <p:cTn id="7" dur="500"/>
                                        <p:tgtEl>
                                          <p:spTgt spid="460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91"/>
                                        </p:tgtEl>
                                        <p:attrNameLst>
                                          <p:attrName>style.visibility</p:attrName>
                                        </p:attrNameLst>
                                      </p:cBhvr>
                                      <p:to>
                                        <p:strVal val="visible"/>
                                      </p:to>
                                    </p:set>
                                    <p:animEffect transition="in" filter="fade">
                                      <p:cBhvr>
                                        <p:cTn id="12" dur="5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p:bldP spid="460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Text Box 10"/>
          <p:cNvSpPr txBox="1">
            <a:spLocks noChangeArrowheads="1"/>
          </p:cNvSpPr>
          <p:nvPr/>
        </p:nvSpPr>
        <p:spPr bwMode="auto">
          <a:xfrm>
            <a:off x="6384320" y="2208094"/>
            <a:ext cx="4571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b="0">
                <a:solidFill>
                  <a:srgbClr val="000000"/>
                </a:solidFill>
                <a:latin typeface="Arial Narrow" panose="020B0606020202030204" pitchFamily="34" charset="0"/>
                <a:cs typeface="Calibri" pitchFamily="34" charset="0"/>
              </a:rPr>
              <a:t>C</a:t>
            </a:r>
          </a:p>
        </p:txBody>
      </p:sp>
      <p:sp>
        <p:nvSpPr>
          <p:cNvPr id="25610" name="Text Box 11"/>
          <p:cNvSpPr txBox="1">
            <a:spLocks noChangeArrowheads="1"/>
          </p:cNvSpPr>
          <p:nvPr/>
        </p:nvSpPr>
        <p:spPr bwMode="auto">
          <a:xfrm>
            <a:off x="5974746" y="2936757"/>
            <a:ext cx="15937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b="0">
                <a:solidFill>
                  <a:srgbClr val="000000"/>
                </a:solidFill>
                <a:latin typeface="Arial Narrow" panose="020B0606020202030204" pitchFamily="34" charset="0"/>
                <a:cs typeface="Calibri" pitchFamily="34" charset="0"/>
              </a:rPr>
              <a:t>H-C-OH</a:t>
            </a:r>
          </a:p>
        </p:txBody>
      </p:sp>
      <p:sp>
        <p:nvSpPr>
          <p:cNvPr id="25611" name="Text Box 12"/>
          <p:cNvSpPr txBox="1">
            <a:spLocks noChangeArrowheads="1"/>
          </p:cNvSpPr>
          <p:nvPr/>
        </p:nvSpPr>
        <p:spPr bwMode="auto">
          <a:xfrm>
            <a:off x="5974746" y="3681294"/>
            <a:ext cx="15937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b="0">
                <a:solidFill>
                  <a:srgbClr val="000000"/>
                </a:solidFill>
                <a:latin typeface="Arial Narrow" panose="020B0606020202030204" pitchFamily="34" charset="0"/>
                <a:cs typeface="Calibri" pitchFamily="34" charset="0"/>
              </a:rPr>
              <a:t>H-C-OH</a:t>
            </a:r>
          </a:p>
        </p:txBody>
      </p:sp>
      <p:sp>
        <p:nvSpPr>
          <p:cNvPr id="25612" name="Line 13"/>
          <p:cNvSpPr>
            <a:spLocks noChangeShapeType="1"/>
          </p:cNvSpPr>
          <p:nvPr/>
        </p:nvSpPr>
        <p:spPr bwMode="auto">
          <a:xfrm flipV="1">
            <a:off x="6631971" y="2738320"/>
            <a:ext cx="0" cy="325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5613" name="Line 14"/>
          <p:cNvSpPr>
            <a:spLocks noChangeShapeType="1"/>
          </p:cNvSpPr>
          <p:nvPr/>
        </p:nvSpPr>
        <p:spPr bwMode="auto">
          <a:xfrm flipV="1">
            <a:off x="6631971" y="3490795"/>
            <a:ext cx="0" cy="325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5614" name="Line 15"/>
          <p:cNvSpPr>
            <a:spLocks noChangeAspect="1" noChangeShapeType="1"/>
          </p:cNvSpPr>
          <p:nvPr/>
        </p:nvSpPr>
        <p:spPr bwMode="auto">
          <a:xfrm rot="2700000" flipV="1">
            <a:off x="6939946" y="2046170"/>
            <a:ext cx="0" cy="325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5615" name="Line 16"/>
          <p:cNvSpPr>
            <a:spLocks noChangeAspect="1" noChangeShapeType="1"/>
          </p:cNvSpPr>
          <p:nvPr/>
        </p:nvSpPr>
        <p:spPr bwMode="auto">
          <a:xfrm rot="2700000" flipV="1">
            <a:off x="7022496" y="2116020"/>
            <a:ext cx="0" cy="325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5616" name="Line 17"/>
          <p:cNvSpPr>
            <a:spLocks noChangeAspect="1" noChangeShapeType="1"/>
          </p:cNvSpPr>
          <p:nvPr/>
        </p:nvSpPr>
        <p:spPr bwMode="auto">
          <a:xfrm rot="18900000" flipV="1">
            <a:off x="6348603" y="2078713"/>
            <a:ext cx="0" cy="325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5617" name="Text Box 18"/>
          <p:cNvSpPr txBox="1">
            <a:spLocks noChangeArrowheads="1"/>
          </p:cNvSpPr>
          <p:nvPr/>
        </p:nvSpPr>
        <p:spPr bwMode="auto">
          <a:xfrm>
            <a:off x="7019321" y="1611194"/>
            <a:ext cx="4908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b="0" dirty="0">
                <a:solidFill>
                  <a:srgbClr val="000000"/>
                </a:solidFill>
                <a:latin typeface="Arial Narrow" panose="020B0606020202030204" pitchFamily="34" charset="0"/>
                <a:cs typeface="Calibri" pitchFamily="34" charset="0"/>
              </a:rPr>
              <a:t>O</a:t>
            </a:r>
          </a:p>
        </p:txBody>
      </p:sp>
      <p:sp>
        <p:nvSpPr>
          <p:cNvPr id="25618" name="Text Box 19"/>
          <p:cNvSpPr txBox="1">
            <a:spLocks noChangeArrowheads="1"/>
          </p:cNvSpPr>
          <p:nvPr/>
        </p:nvSpPr>
        <p:spPr bwMode="auto">
          <a:xfrm>
            <a:off x="5774720" y="1609607"/>
            <a:ext cx="4716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b="0">
                <a:solidFill>
                  <a:srgbClr val="000000"/>
                </a:solidFill>
                <a:latin typeface="Arial Narrow" panose="020B0606020202030204" pitchFamily="34" charset="0"/>
                <a:cs typeface="Calibri" pitchFamily="34" charset="0"/>
              </a:rPr>
              <a:t>H</a:t>
            </a:r>
          </a:p>
        </p:txBody>
      </p:sp>
      <p:sp>
        <p:nvSpPr>
          <p:cNvPr id="25619" name="Line 20"/>
          <p:cNvSpPr>
            <a:spLocks noChangeShapeType="1"/>
          </p:cNvSpPr>
          <p:nvPr/>
        </p:nvSpPr>
        <p:spPr bwMode="auto">
          <a:xfrm flipV="1">
            <a:off x="6630384" y="4195645"/>
            <a:ext cx="0" cy="325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5620" name="Text Box 21"/>
          <p:cNvSpPr txBox="1">
            <a:spLocks noChangeArrowheads="1"/>
          </p:cNvSpPr>
          <p:nvPr/>
        </p:nvSpPr>
        <p:spPr bwMode="auto">
          <a:xfrm>
            <a:off x="6374796" y="4352807"/>
            <a:ext cx="4716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b="0">
                <a:solidFill>
                  <a:srgbClr val="000000"/>
                </a:solidFill>
                <a:latin typeface="Arial Narrow" panose="020B0606020202030204" pitchFamily="34" charset="0"/>
                <a:cs typeface="Calibri" pitchFamily="34" charset="0"/>
              </a:rPr>
              <a:t>H</a:t>
            </a:r>
          </a:p>
        </p:txBody>
      </p:sp>
      <p:sp>
        <p:nvSpPr>
          <p:cNvPr id="48150" name="Text Box 22"/>
          <p:cNvSpPr txBox="1">
            <a:spLocks noChangeArrowheads="1"/>
          </p:cNvSpPr>
          <p:nvPr/>
        </p:nvSpPr>
        <p:spPr bwMode="auto">
          <a:xfrm>
            <a:off x="5575977" y="5067181"/>
            <a:ext cx="21643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2800" b="0">
                <a:solidFill>
                  <a:srgbClr val="000000"/>
                </a:solidFill>
                <a:latin typeface="Arial Narrow" panose="020B0606020202030204" pitchFamily="34" charset="0"/>
                <a:cs typeface="Calibri" pitchFamily="34" charset="0"/>
              </a:rPr>
              <a:t>glycéraldéhyde</a:t>
            </a:r>
          </a:p>
          <a:p>
            <a:pPr algn="ctr" fontAlgn="base">
              <a:spcBef>
                <a:spcPct val="0"/>
              </a:spcBef>
              <a:spcAft>
                <a:spcPct val="0"/>
              </a:spcAft>
            </a:pPr>
            <a:r>
              <a:rPr lang="fr-FR" sz="2800" b="0">
                <a:solidFill>
                  <a:srgbClr val="000000"/>
                </a:solidFill>
                <a:latin typeface="Arial Narrow" panose="020B0606020202030204" pitchFamily="34" charset="0"/>
                <a:cs typeface="Calibri" pitchFamily="34" charset="0"/>
              </a:rPr>
              <a:t>(aldose)</a:t>
            </a:r>
          </a:p>
        </p:txBody>
      </p:sp>
      <p:sp>
        <p:nvSpPr>
          <p:cNvPr id="48151" name="Oval 23"/>
          <p:cNvSpPr>
            <a:spLocks noChangeArrowheads="1"/>
          </p:cNvSpPr>
          <p:nvPr/>
        </p:nvSpPr>
        <p:spPr bwMode="auto">
          <a:xfrm>
            <a:off x="6337458" y="2945389"/>
            <a:ext cx="612000" cy="612000"/>
          </a:xfrm>
          <a:prstGeom prst="ellipse">
            <a:avLst/>
          </a:prstGeom>
          <a:noFill/>
          <a:ln w="5715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48152" name="Text Box 24"/>
          <p:cNvSpPr txBox="1">
            <a:spLocks noChangeArrowheads="1"/>
          </p:cNvSpPr>
          <p:nvPr/>
        </p:nvSpPr>
        <p:spPr bwMode="auto">
          <a:xfrm>
            <a:off x="540216" y="1555458"/>
            <a:ext cx="469919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just" fontAlgn="base">
              <a:spcBef>
                <a:spcPct val="0"/>
              </a:spcBef>
              <a:spcAft>
                <a:spcPct val="0"/>
              </a:spcAft>
            </a:pPr>
            <a:r>
              <a:rPr lang="fr-FR" sz="2400" b="0" dirty="0">
                <a:solidFill>
                  <a:srgbClr val="000000"/>
                </a:solidFill>
                <a:latin typeface="Arial Narrow" panose="020B0606020202030204" pitchFamily="34" charset="0"/>
                <a:cs typeface="Calibri" pitchFamily="34" charset="0"/>
              </a:rPr>
              <a:t>Cette molécule présente donc 2 (2</a:t>
            </a:r>
            <a:r>
              <a:rPr lang="fr-FR" sz="2400" b="0" baseline="30000" dirty="0">
                <a:solidFill>
                  <a:srgbClr val="000000"/>
                </a:solidFill>
                <a:latin typeface="Arial Narrow" panose="020B0606020202030204" pitchFamily="34" charset="0"/>
                <a:cs typeface="Calibri" pitchFamily="34" charset="0"/>
              </a:rPr>
              <a:t>1</a:t>
            </a:r>
            <a:r>
              <a:rPr lang="fr-FR" sz="2400" b="0" dirty="0">
                <a:solidFill>
                  <a:srgbClr val="000000"/>
                </a:solidFill>
                <a:latin typeface="Arial Narrow" panose="020B0606020202030204" pitchFamily="34" charset="0"/>
                <a:cs typeface="Calibri" pitchFamily="34" charset="0"/>
              </a:rPr>
              <a:t>) isomères optiques ou énantiomères ou </a:t>
            </a:r>
            <a:r>
              <a:rPr lang="fr-FR" sz="2400" b="0" dirty="0" err="1">
                <a:solidFill>
                  <a:srgbClr val="000000"/>
                </a:solidFill>
                <a:latin typeface="Arial Narrow" panose="020B0606020202030204" pitchFamily="34" charset="0"/>
                <a:cs typeface="Calibri" pitchFamily="34" charset="0"/>
              </a:rPr>
              <a:t>stéréoisomères</a:t>
            </a:r>
            <a:r>
              <a:rPr lang="fr-FR" sz="2400" b="0" dirty="0">
                <a:solidFill>
                  <a:srgbClr val="000000"/>
                </a:solidFill>
                <a:latin typeface="Arial Narrow" panose="020B0606020202030204" pitchFamily="34" charset="0"/>
                <a:cs typeface="Calibri" pitchFamily="34" charset="0"/>
              </a:rPr>
              <a:t>.</a:t>
            </a:r>
          </a:p>
        </p:txBody>
      </p:sp>
      <p:sp>
        <p:nvSpPr>
          <p:cNvPr id="48153" name="Text Box 25"/>
          <p:cNvSpPr txBox="1">
            <a:spLocks noChangeArrowheads="1"/>
          </p:cNvSpPr>
          <p:nvPr/>
        </p:nvSpPr>
        <p:spPr bwMode="auto">
          <a:xfrm>
            <a:off x="6492271" y="194456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1</a:t>
            </a:r>
          </a:p>
        </p:txBody>
      </p:sp>
      <p:sp>
        <p:nvSpPr>
          <p:cNvPr id="48154" name="Text Box 26"/>
          <p:cNvSpPr txBox="1">
            <a:spLocks noChangeArrowheads="1"/>
          </p:cNvSpPr>
          <p:nvPr/>
        </p:nvSpPr>
        <p:spPr bwMode="auto">
          <a:xfrm>
            <a:off x="6733572" y="2757366"/>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2</a:t>
            </a:r>
          </a:p>
        </p:txBody>
      </p:sp>
      <p:sp>
        <p:nvSpPr>
          <p:cNvPr id="48155" name="Text Box 27"/>
          <p:cNvSpPr txBox="1">
            <a:spLocks noChangeArrowheads="1"/>
          </p:cNvSpPr>
          <p:nvPr/>
        </p:nvSpPr>
        <p:spPr bwMode="auto">
          <a:xfrm>
            <a:off x="6644671" y="3582866"/>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FF0000"/>
                </a:solidFill>
                <a:latin typeface="Arial Narrow" panose="020B0606020202030204" pitchFamily="34" charset="0"/>
                <a:cs typeface="Calibri" pitchFamily="34" charset="0"/>
              </a:rPr>
              <a:t>3</a:t>
            </a:r>
          </a:p>
        </p:txBody>
      </p:sp>
      <p:pic>
        <p:nvPicPr>
          <p:cNvPr id="25627" name="Picture 30"/>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378265" y="3252666"/>
            <a:ext cx="1392238" cy="1968500"/>
          </a:xfrm>
          <a:prstGeom prst="rect">
            <a:avLst/>
          </a:prstGeom>
          <a:solidFill>
            <a:schemeClr val="bg1"/>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59" name="Rectangle 31"/>
          <p:cNvSpPr>
            <a:spLocks noChangeArrowheads="1"/>
          </p:cNvSpPr>
          <p:nvPr/>
        </p:nvSpPr>
        <p:spPr bwMode="auto">
          <a:xfrm>
            <a:off x="1862329" y="5351341"/>
            <a:ext cx="2424112"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80000"/>
              </a:lnSpc>
              <a:spcBef>
                <a:spcPts val="500"/>
              </a:spcBef>
              <a:spcAft>
                <a:spcPts val="500"/>
              </a:spcAft>
              <a:defRPr/>
            </a:pPr>
            <a:r>
              <a:rPr lang="fr-FR" sz="1600" b="1">
                <a:solidFill>
                  <a:srgbClr val="3333CC">
                    <a:lumMod val="75000"/>
                  </a:srgbClr>
                </a:solidFill>
                <a:latin typeface="Arial Narrow" panose="020B0606020202030204" pitchFamily="34" charset="0"/>
                <a:cs typeface="Calibri" pitchFamily="34" charset="0"/>
              </a:rPr>
              <a:t>Hermann Emil Fischer (1852 – 1919)</a:t>
            </a:r>
          </a:p>
        </p:txBody>
      </p:sp>
      <p:sp>
        <p:nvSpPr>
          <p:cNvPr id="30" name="Forme libre 29"/>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31" name="Triangle isocèle 30"/>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36" name="Triangle isocèle 35"/>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38" name="Image 37"/>
          <p:cNvPicPr>
            <a:picLocks noChangeAspect="1"/>
          </p:cNvPicPr>
          <p:nvPr/>
        </p:nvPicPr>
        <p:blipFill>
          <a:blip r:embed="rId3" cstate="print"/>
          <a:stretch>
            <a:fillRect/>
          </a:stretch>
        </p:blipFill>
        <p:spPr>
          <a:xfrm>
            <a:off x="7680192" y="133387"/>
            <a:ext cx="1122991" cy="687247"/>
          </a:xfrm>
          <a:prstGeom prst="rect">
            <a:avLst/>
          </a:prstGeom>
        </p:spPr>
      </p:pic>
      <p:sp>
        <p:nvSpPr>
          <p:cNvPr id="39"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40"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B</a:t>
            </a:r>
            <a:r>
              <a:rPr lang="fr-FR"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Les monosaccharides possèdent des centres </a:t>
            </a:r>
            <a:r>
              <a:rPr lang="fr-FR" dirty="0" smtClean="0">
                <a:solidFill>
                  <a:srgbClr val="C0504D"/>
                </a:solidFill>
                <a:latin typeface="Arial Narrow" panose="020B0606020202030204" pitchFamily="34" charset="0"/>
                <a:cs typeface="Calibri" pitchFamily="34" charset="0"/>
              </a:rPr>
              <a:t>asymétriques</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245711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51"/>
                                        </p:tgtEl>
                                        <p:attrNameLst>
                                          <p:attrName>style.visibility</p:attrName>
                                        </p:attrNameLst>
                                      </p:cBhvr>
                                      <p:to>
                                        <p:strVal val="visible"/>
                                      </p:to>
                                    </p:set>
                                    <p:animEffect transition="in" filter="fade">
                                      <p:cBhvr>
                                        <p:cTn id="7" dur="500"/>
                                        <p:tgtEl>
                                          <p:spTgt spid="48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27"/>
                                        </p:tgtEl>
                                        <p:attrNameLst>
                                          <p:attrName>style.visibility</p:attrName>
                                        </p:attrNameLst>
                                      </p:cBhvr>
                                      <p:to>
                                        <p:strVal val="visible"/>
                                      </p:to>
                                    </p:set>
                                    <p:animEffect transition="in" filter="fade">
                                      <p:cBhvr>
                                        <p:cTn id="12" dur="500"/>
                                        <p:tgtEl>
                                          <p:spTgt spid="256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8159"/>
                                        </p:tgtEl>
                                        <p:attrNameLst>
                                          <p:attrName>style.visibility</p:attrName>
                                        </p:attrNameLst>
                                      </p:cBhvr>
                                      <p:to>
                                        <p:strVal val="visible"/>
                                      </p:to>
                                    </p:set>
                                    <p:animEffect transition="in" filter="fade">
                                      <p:cBhvr>
                                        <p:cTn id="15" dur="500"/>
                                        <p:tgtEl>
                                          <p:spTgt spid="481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152"/>
                                        </p:tgtEl>
                                        <p:attrNameLst>
                                          <p:attrName>style.visibility</p:attrName>
                                        </p:attrNameLst>
                                      </p:cBhvr>
                                      <p:to>
                                        <p:strVal val="visible"/>
                                      </p:to>
                                    </p:set>
                                    <p:animEffect transition="in" filter="fade">
                                      <p:cBhvr>
                                        <p:cTn id="20" dur="500"/>
                                        <p:tgtEl>
                                          <p:spTgt spid="48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1" grpId="0" animBg="1"/>
      <p:bldP spid="48152" grpId="0"/>
      <p:bldP spid="481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2" name="Freeform 10"/>
          <p:cNvSpPr>
            <a:spLocks/>
          </p:cNvSpPr>
          <p:nvPr/>
        </p:nvSpPr>
        <p:spPr bwMode="auto">
          <a:xfrm>
            <a:off x="5689600" y="3701752"/>
            <a:ext cx="2819400" cy="2895600"/>
          </a:xfrm>
          <a:custGeom>
            <a:avLst/>
            <a:gdLst>
              <a:gd name="T0" fmla="*/ 0 w 1776"/>
              <a:gd name="T1" fmla="*/ 2147483647 h 1824"/>
              <a:gd name="T2" fmla="*/ 0 w 1776"/>
              <a:gd name="T3" fmla="*/ 2147483647 h 1824"/>
              <a:gd name="T4" fmla="*/ 2147483647 w 1776"/>
              <a:gd name="T5" fmla="*/ 0 h 1824"/>
              <a:gd name="T6" fmla="*/ 2147483647 w 1776"/>
              <a:gd name="T7" fmla="*/ 2147483647 h 1824"/>
              <a:gd name="T8" fmla="*/ 0 w 1776"/>
              <a:gd name="T9" fmla="*/ 2147483647 h 1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6" h="1824">
                <a:moveTo>
                  <a:pt x="0" y="1512"/>
                </a:moveTo>
                <a:lnTo>
                  <a:pt x="0" y="198"/>
                </a:lnTo>
                <a:lnTo>
                  <a:pt x="1776" y="0"/>
                </a:lnTo>
                <a:lnTo>
                  <a:pt x="1776" y="1824"/>
                </a:lnTo>
                <a:lnTo>
                  <a:pt x="0" y="1512"/>
                </a:lnTo>
                <a:close/>
              </a:path>
            </a:pathLst>
          </a:custGeom>
          <a:gradFill rotWithShape="0">
            <a:gsLst>
              <a:gs pos="0">
                <a:schemeClr val="bg1"/>
              </a:gs>
              <a:gs pos="100000">
                <a:srgbClr val="00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634" name="Text Box 12"/>
          <p:cNvSpPr txBox="1">
            <a:spLocks noChangeArrowheads="1"/>
          </p:cNvSpPr>
          <p:nvPr/>
        </p:nvSpPr>
        <p:spPr bwMode="auto">
          <a:xfrm>
            <a:off x="508156" y="5533731"/>
            <a:ext cx="14125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D-glycéraldéhyde</a:t>
            </a:r>
          </a:p>
        </p:txBody>
      </p:sp>
      <p:sp>
        <p:nvSpPr>
          <p:cNvPr id="26635" name="Text Box 13"/>
          <p:cNvSpPr txBox="1">
            <a:spLocks noChangeAspect="1" noChangeArrowheads="1"/>
          </p:cNvSpPr>
          <p:nvPr/>
        </p:nvSpPr>
        <p:spPr bwMode="auto">
          <a:xfrm>
            <a:off x="908052" y="4254203"/>
            <a:ext cx="6046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CHO</a:t>
            </a:r>
          </a:p>
        </p:txBody>
      </p:sp>
      <p:sp>
        <p:nvSpPr>
          <p:cNvPr id="26636" name="Text Box 14"/>
          <p:cNvSpPr txBox="1">
            <a:spLocks noChangeAspect="1" noChangeArrowheads="1"/>
          </p:cNvSpPr>
          <p:nvPr/>
        </p:nvSpPr>
        <p:spPr bwMode="auto">
          <a:xfrm>
            <a:off x="442913" y="4738389"/>
            <a:ext cx="1383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H      C      OH</a:t>
            </a:r>
          </a:p>
        </p:txBody>
      </p:sp>
      <p:sp>
        <p:nvSpPr>
          <p:cNvPr id="26637" name="Text Box 15"/>
          <p:cNvSpPr txBox="1">
            <a:spLocks noChangeAspect="1" noChangeArrowheads="1"/>
          </p:cNvSpPr>
          <p:nvPr/>
        </p:nvSpPr>
        <p:spPr bwMode="auto">
          <a:xfrm>
            <a:off x="877889" y="5236864"/>
            <a:ext cx="8274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CH</a:t>
            </a:r>
            <a:r>
              <a:rPr lang="fr-FR" sz="1800" b="0" baseline="-25000">
                <a:solidFill>
                  <a:srgbClr val="000000"/>
                </a:solidFill>
                <a:latin typeface="Arial Narrow" panose="020B0606020202030204" pitchFamily="34" charset="0"/>
                <a:cs typeface="Calibri" pitchFamily="34" charset="0"/>
              </a:rPr>
              <a:t>2</a:t>
            </a:r>
            <a:r>
              <a:rPr lang="fr-FR" sz="1800" b="0">
                <a:solidFill>
                  <a:srgbClr val="000000"/>
                </a:solidFill>
                <a:latin typeface="Arial Narrow" panose="020B0606020202030204" pitchFamily="34" charset="0"/>
                <a:cs typeface="Calibri" pitchFamily="34" charset="0"/>
              </a:rPr>
              <a:t>OH</a:t>
            </a:r>
          </a:p>
        </p:txBody>
      </p:sp>
      <p:sp>
        <p:nvSpPr>
          <p:cNvPr id="26638" name="Text Box 16"/>
          <p:cNvSpPr txBox="1">
            <a:spLocks noChangeArrowheads="1"/>
          </p:cNvSpPr>
          <p:nvPr/>
        </p:nvSpPr>
        <p:spPr bwMode="auto">
          <a:xfrm>
            <a:off x="758826" y="4585993"/>
            <a:ext cx="282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b="0">
                <a:solidFill>
                  <a:srgbClr val="000000"/>
                </a:solidFill>
                <a:latin typeface="Arial Narrow" panose="020B0606020202030204" pitchFamily="34" charset="0"/>
                <a:cs typeface="Calibri" pitchFamily="34" charset="0"/>
              </a:rPr>
              <a:t>*</a:t>
            </a:r>
          </a:p>
        </p:txBody>
      </p:sp>
      <p:sp>
        <p:nvSpPr>
          <p:cNvPr id="26639" name="Text Box 17"/>
          <p:cNvSpPr txBox="1">
            <a:spLocks noChangeArrowheads="1"/>
          </p:cNvSpPr>
          <p:nvPr/>
        </p:nvSpPr>
        <p:spPr bwMode="auto">
          <a:xfrm>
            <a:off x="2441792" y="5533731"/>
            <a:ext cx="14330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L-glycéraldéhyde</a:t>
            </a:r>
          </a:p>
        </p:txBody>
      </p:sp>
      <p:sp>
        <p:nvSpPr>
          <p:cNvPr id="26640" name="Text Box 18"/>
          <p:cNvSpPr txBox="1">
            <a:spLocks noChangeAspect="1" noChangeArrowheads="1"/>
          </p:cNvSpPr>
          <p:nvPr/>
        </p:nvSpPr>
        <p:spPr bwMode="auto">
          <a:xfrm>
            <a:off x="2855915" y="4249439"/>
            <a:ext cx="6046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CHO</a:t>
            </a:r>
          </a:p>
        </p:txBody>
      </p:sp>
      <p:sp>
        <p:nvSpPr>
          <p:cNvPr id="26641" name="Text Box 19"/>
          <p:cNvSpPr txBox="1">
            <a:spLocks noChangeAspect="1" noChangeArrowheads="1"/>
          </p:cNvSpPr>
          <p:nvPr/>
        </p:nvSpPr>
        <p:spPr bwMode="auto">
          <a:xfrm>
            <a:off x="2212977" y="4738389"/>
            <a:ext cx="14366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HO      C       H</a:t>
            </a:r>
          </a:p>
        </p:txBody>
      </p:sp>
      <p:sp>
        <p:nvSpPr>
          <p:cNvPr id="26642" name="Text Box 20"/>
          <p:cNvSpPr txBox="1">
            <a:spLocks noChangeAspect="1" noChangeArrowheads="1"/>
          </p:cNvSpPr>
          <p:nvPr/>
        </p:nvSpPr>
        <p:spPr bwMode="auto">
          <a:xfrm>
            <a:off x="2828927" y="5227339"/>
            <a:ext cx="8274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CH</a:t>
            </a:r>
            <a:r>
              <a:rPr lang="fr-FR" sz="1800" b="0" baseline="-25000">
                <a:solidFill>
                  <a:srgbClr val="000000"/>
                </a:solidFill>
                <a:latin typeface="Arial Narrow" panose="020B0606020202030204" pitchFamily="34" charset="0"/>
                <a:cs typeface="Calibri" pitchFamily="34" charset="0"/>
              </a:rPr>
              <a:t>2</a:t>
            </a:r>
            <a:r>
              <a:rPr lang="fr-FR" sz="1800" b="0">
                <a:solidFill>
                  <a:srgbClr val="000000"/>
                </a:solidFill>
                <a:latin typeface="Arial Narrow" panose="020B0606020202030204" pitchFamily="34" charset="0"/>
                <a:cs typeface="Calibri" pitchFamily="34" charset="0"/>
              </a:rPr>
              <a:t>OH</a:t>
            </a:r>
          </a:p>
        </p:txBody>
      </p:sp>
      <p:sp>
        <p:nvSpPr>
          <p:cNvPr id="26643" name="Text Box 21"/>
          <p:cNvSpPr txBox="1">
            <a:spLocks noChangeArrowheads="1"/>
          </p:cNvSpPr>
          <p:nvPr/>
        </p:nvSpPr>
        <p:spPr bwMode="auto">
          <a:xfrm>
            <a:off x="2711450" y="4581230"/>
            <a:ext cx="282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b="0">
                <a:solidFill>
                  <a:srgbClr val="000000"/>
                </a:solidFill>
                <a:latin typeface="Arial Narrow" panose="020B0606020202030204" pitchFamily="34" charset="0"/>
                <a:cs typeface="Calibri" pitchFamily="34" charset="0"/>
              </a:rPr>
              <a:t>*</a:t>
            </a:r>
          </a:p>
        </p:txBody>
      </p:sp>
      <p:sp>
        <p:nvSpPr>
          <p:cNvPr id="26644" name="Text Box 22"/>
          <p:cNvSpPr txBox="1">
            <a:spLocks noChangeArrowheads="1"/>
          </p:cNvSpPr>
          <p:nvPr/>
        </p:nvSpPr>
        <p:spPr bwMode="auto">
          <a:xfrm>
            <a:off x="136525" y="3844627"/>
            <a:ext cx="25140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Formules en perspective</a:t>
            </a:r>
          </a:p>
        </p:txBody>
      </p:sp>
      <p:sp>
        <p:nvSpPr>
          <p:cNvPr id="26645" name="AutoShape 23"/>
          <p:cNvSpPr>
            <a:spLocks noChangeAspect="1" noChangeArrowheads="1"/>
          </p:cNvSpPr>
          <p:nvPr/>
        </p:nvSpPr>
        <p:spPr bwMode="auto">
          <a:xfrm rot="5400000">
            <a:off x="778670" y="4807448"/>
            <a:ext cx="61913" cy="2667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26646" name="AutoShape 24"/>
          <p:cNvSpPr>
            <a:spLocks noChangeAspect="1" noChangeArrowheads="1"/>
          </p:cNvSpPr>
          <p:nvPr/>
        </p:nvSpPr>
        <p:spPr bwMode="auto">
          <a:xfrm rot="-5400000">
            <a:off x="1248570" y="4807448"/>
            <a:ext cx="61913" cy="2667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26647" name="AutoShape 25"/>
          <p:cNvSpPr>
            <a:spLocks noChangeAspect="1" noChangeArrowheads="1"/>
          </p:cNvSpPr>
          <p:nvPr/>
        </p:nvSpPr>
        <p:spPr bwMode="auto">
          <a:xfrm rot="5400000">
            <a:off x="2732883" y="4801098"/>
            <a:ext cx="61913" cy="2667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26648" name="AutoShape 26"/>
          <p:cNvSpPr>
            <a:spLocks noChangeAspect="1" noChangeArrowheads="1"/>
          </p:cNvSpPr>
          <p:nvPr/>
        </p:nvSpPr>
        <p:spPr bwMode="auto">
          <a:xfrm rot="-5400000">
            <a:off x="3202783" y="4801098"/>
            <a:ext cx="61913" cy="2667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grpSp>
        <p:nvGrpSpPr>
          <p:cNvPr id="26649" name="Group 27"/>
          <p:cNvGrpSpPr>
            <a:grpSpLocks/>
          </p:cNvGrpSpPr>
          <p:nvPr/>
        </p:nvGrpSpPr>
        <p:grpSpPr bwMode="auto">
          <a:xfrm>
            <a:off x="1023940" y="5049539"/>
            <a:ext cx="65087" cy="268288"/>
            <a:chOff x="1293" y="2740"/>
            <a:chExt cx="41" cy="169"/>
          </a:xfrm>
        </p:grpSpPr>
        <p:sp>
          <p:nvSpPr>
            <p:cNvPr id="26748" name="AutoShape 28"/>
            <p:cNvSpPr>
              <a:spLocks noChangeAspect="1" noChangeArrowheads="1"/>
            </p:cNvSpPr>
            <p:nvPr/>
          </p:nvSpPr>
          <p:spPr bwMode="auto">
            <a:xfrm>
              <a:off x="1295" y="2740"/>
              <a:ext cx="39" cy="168"/>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26749" name="Line 29"/>
            <p:cNvSpPr>
              <a:spLocks noChangeShapeType="1"/>
            </p:cNvSpPr>
            <p:nvPr/>
          </p:nvSpPr>
          <p:spPr bwMode="auto">
            <a:xfrm>
              <a:off x="1293" y="2909"/>
              <a:ext cx="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50" name="Line 30"/>
            <p:cNvSpPr>
              <a:spLocks noChangeAspect="1" noChangeShapeType="1"/>
            </p:cNvSpPr>
            <p:nvPr/>
          </p:nvSpPr>
          <p:spPr bwMode="auto">
            <a:xfrm>
              <a:off x="1298" y="2871"/>
              <a:ext cx="3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51" name="Line 31"/>
            <p:cNvSpPr>
              <a:spLocks noChangeAspect="1" noChangeShapeType="1"/>
            </p:cNvSpPr>
            <p:nvPr/>
          </p:nvSpPr>
          <p:spPr bwMode="auto">
            <a:xfrm>
              <a:off x="1296" y="2891"/>
              <a:ext cx="3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52" name="Line 32"/>
            <p:cNvSpPr>
              <a:spLocks noChangeAspect="1" noChangeShapeType="1"/>
            </p:cNvSpPr>
            <p:nvPr/>
          </p:nvSpPr>
          <p:spPr bwMode="auto">
            <a:xfrm>
              <a:off x="1302" y="2850"/>
              <a:ext cx="25"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53" name="Line 33"/>
            <p:cNvSpPr>
              <a:spLocks noChangeAspect="1" noChangeShapeType="1"/>
            </p:cNvSpPr>
            <p:nvPr/>
          </p:nvSpPr>
          <p:spPr bwMode="auto">
            <a:xfrm>
              <a:off x="1303" y="2828"/>
              <a:ext cx="2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54" name="Line 34"/>
            <p:cNvSpPr>
              <a:spLocks noChangeAspect="1" noChangeShapeType="1"/>
            </p:cNvSpPr>
            <p:nvPr/>
          </p:nvSpPr>
          <p:spPr bwMode="auto">
            <a:xfrm>
              <a:off x="1305" y="2803"/>
              <a:ext cx="1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grpSp>
        <p:nvGrpSpPr>
          <p:cNvPr id="26650" name="Group 35"/>
          <p:cNvGrpSpPr>
            <a:grpSpLocks/>
          </p:cNvGrpSpPr>
          <p:nvPr/>
        </p:nvGrpSpPr>
        <p:grpSpPr bwMode="auto">
          <a:xfrm rot="10800000">
            <a:off x="1028700" y="4552656"/>
            <a:ext cx="65088" cy="268287"/>
            <a:chOff x="1293" y="2740"/>
            <a:chExt cx="41" cy="169"/>
          </a:xfrm>
        </p:grpSpPr>
        <p:sp>
          <p:nvSpPr>
            <p:cNvPr id="26741" name="AutoShape 36"/>
            <p:cNvSpPr>
              <a:spLocks noChangeAspect="1" noChangeArrowheads="1"/>
            </p:cNvSpPr>
            <p:nvPr/>
          </p:nvSpPr>
          <p:spPr bwMode="auto">
            <a:xfrm>
              <a:off x="1295" y="2740"/>
              <a:ext cx="39" cy="168"/>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26742" name="Line 37"/>
            <p:cNvSpPr>
              <a:spLocks noChangeShapeType="1"/>
            </p:cNvSpPr>
            <p:nvPr/>
          </p:nvSpPr>
          <p:spPr bwMode="auto">
            <a:xfrm>
              <a:off x="1293" y="2909"/>
              <a:ext cx="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43" name="Line 38"/>
            <p:cNvSpPr>
              <a:spLocks noChangeAspect="1" noChangeShapeType="1"/>
            </p:cNvSpPr>
            <p:nvPr/>
          </p:nvSpPr>
          <p:spPr bwMode="auto">
            <a:xfrm>
              <a:off x="1298" y="2871"/>
              <a:ext cx="3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44" name="Line 39"/>
            <p:cNvSpPr>
              <a:spLocks noChangeAspect="1" noChangeShapeType="1"/>
            </p:cNvSpPr>
            <p:nvPr/>
          </p:nvSpPr>
          <p:spPr bwMode="auto">
            <a:xfrm>
              <a:off x="1296" y="2891"/>
              <a:ext cx="3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45" name="Line 40"/>
            <p:cNvSpPr>
              <a:spLocks noChangeAspect="1" noChangeShapeType="1"/>
            </p:cNvSpPr>
            <p:nvPr/>
          </p:nvSpPr>
          <p:spPr bwMode="auto">
            <a:xfrm>
              <a:off x="1302" y="2850"/>
              <a:ext cx="25"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46" name="Line 41"/>
            <p:cNvSpPr>
              <a:spLocks noChangeAspect="1" noChangeShapeType="1"/>
            </p:cNvSpPr>
            <p:nvPr/>
          </p:nvSpPr>
          <p:spPr bwMode="auto">
            <a:xfrm>
              <a:off x="1303" y="2828"/>
              <a:ext cx="2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47" name="Line 42"/>
            <p:cNvSpPr>
              <a:spLocks noChangeAspect="1" noChangeShapeType="1"/>
            </p:cNvSpPr>
            <p:nvPr/>
          </p:nvSpPr>
          <p:spPr bwMode="auto">
            <a:xfrm>
              <a:off x="1305" y="2803"/>
              <a:ext cx="1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grpSp>
        <p:nvGrpSpPr>
          <p:cNvPr id="26651" name="Group 43"/>
          <p:cNvGrpSpPr>
            <a:grpSpLocks/>
          </p:cNvGrpSpPr>
          <p:nvPr/>
        </p:nvGrpSpPr>
        <p:grpSpPr bwMode="auto">
          <a:xfrm>
            <a:off x="2967040" y="5044781"/>
            <a:ext cx="65087" cy="268287"/>
            <a:chOff x="1293" y="2740"/>
            <a:chExt cx="41" cy="169"/>
          </a:xfrm>
        </p:grpSpPr>
        <p:sp>
          <p:nvSpPr>
            <p:cNvPr id="26734" name="AutoShape 44"/>
            <p:cNvSpPr>
              <a:spLocks noChangeAspect="1" noChangeArrowheads="1"/>
            </p:cNvSpPr>
            <p:nvPr/>
          </p:nvSpPr>
          <p:spPr bwMode="auto">
            <a:xfrm>
              <a:off x="1295" y="2740"/>
              <a:ext cx="39" cy="168"/>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26735" name="Line 45"/>
            <p:cNvSpPr>
              <a:spLocks noChangeShapeType="1"/>
            </p:cNvSpPr>
            <p:nvPr/>
          </p:nvSpPr>
          <p:spPr bwMode="auto">
            <a:xfrm>
              <a:off x="1293" y="2909"/>
              <a:ext cx="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36" name="Line 46"/>
            <p:cNvSpPr>
              <a:spLocks noChangeAspect="1" noChangeShapeType="1"/>
            </p:cNvSpPr>
            <p:nvPr/>
          </p:nvSpPr>
          <p:spPr bwMode="auto">
            <a:xfrm>
              <a:off x="1298" y="2871"/>
              <a:ext cx="3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37" name="Line 47"/>
            <p:cNvSpPr>
              <a:spLocks noChangeAspect="1" noChangeShapeType="1"/>
            </p:cNvSpPr>
            <p:nvPr/>
          </p:nvSpPr>
          <p:spPr bwMode="auto">
            <a:xfrm>
              <a:off x="1296" y="2891"/>
              <a:ext cx="3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38" name="Line 48"/>
            <p:cNvSpPr>
              <a:spLocks noChangeAspect="1" noChangeShapeType="1"/>
            </p:cNvSpPr>
            <p:nvPr/>
          </p:nvSpPr>
          <p:spPr bwMode="auto">
            <a:xfrm>
              <a:off x="1302" y="2850"/>
              <a:ext cx="25"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39" name="Line 49"/>
            <p:cNvSpPr>
              <a:spLocks noChangeAspect="1" noChangeShapeType="1"/>
            </p:cNvSpPr>
            <p:nvPr/>
          </p:nvSpPr>
          <p:spPr bwMode="auto">
            <a:xfrm>
              <a:off x="1303" y="2828"/>
              <a:ext cx="2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40" name="Line 50"/>
            <p:cNvSpPr>
              <a:spLocks noChangeAspect="1" noChangeShapeType="1"/>
            </p:cNvSpPr>
            <p:nvPr/>
          </p:nvSpPr>
          <p:spPr bwMode="auto">
            <a:xfrm>
              <a:off x="1305" y="2803"/>
              <a:ext cx="1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grpSp>
        <p:nvGrpSpPr>
          <p:cNvPr id="26652" name="Group 51"/>
          <p:cNvGrpSpPr>
            <a:grpSpLocks/>
          </p:cNvGrpSpPr>
          <p:nvPr/>
        </p:nvGrpSpPr>
        <p:grpSpPr bwMode="auto">
          <a:xfrm rot="10800000">
            <a:off x="2971800" y="4547889"/>
            <a:ext cx="65088" cy="268288"/>
            <a:chOff x="1293" y="2740"/>
            <a:chExt cx="41" cy="169"/>
          </a:xfrm>
        </p:grpSpPr>
        <p:sp>
          <p:nvSpPr>
            <p:cNvPr id="26727" name="AutoShape 52"/>
            <p:cNvSpPr>
              <a:spLocks noChangeAspect="1" noChangeArrowheads="1"/>
            </p:cNvSpPr>
            <p:nvPr/>
          </p:nvSpPr>
          <p:spPr bwMode="auto">
            <a:xfrm>
              <a:off x="1295" y="2740"/>
              <a:ext cx="39" cy="168"/>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a:solidFill>
                  <a:srgbClr val="000000"/>
                </a:solidFill>
                <a:latin typeface="Arial Narrow" panose="020B0606020202030204" pitchFamily="34" charset="0"/>
                <a:cs typeface="Calibri" pitchFamily="34" charset="0"/>
              </a:endParaRPr>
            </a:p>
          </p:txBody>
        </p:sp>
        <p:sp>
          <p:nvSpPr>
            <p:cNvPr id="26728" name="Line 53"/>
            <p:cNvSpPr>
              <a:spLocks noChangeShapeType="1"/>
            </p:cNvSpPr>
            <p:nvPr/>
          </p:nvSpPr>
          <p:spPr bwMode="auto">
            <a:xfrm>
              <a:off x="1293" y="2909"/>
              <a:ext cx="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29" name="Line 54"/>
            <p:cNvSpPr>
              <a:spLocks noChangeAspect="1" noChangeShapeType="1"/>
            </p:cNvSpPr>
            <p:nvPr/>
          </p:nvSpPr>
          <p:spPr bwMode="auto">
            <a:xfrm>
              <a:off x="1298" y="2871"/>
              <a:ext cx="3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30" name="Line 55"/>
            <p:cNvSpPr>
              <a:spLocks noChangeAspect="1" noChangeShapeType="1"/>
            </p:cNvSpPr>
            <p:nvPr/>
          </p:nvSpPr>
          <p:spPr bwMode="auto">
            <a:xfrm>
              <a:off x="1296" y="2891"/>
              <a:ext cx="3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31" name="Line 56"/>
            <p:cNvSpPr>
              <a:spLocks noChangeAspect="1" noChangeShapeType="1"/>
            </p:cNvSpPr>
            <p:nvPr/>
          </p:nvSpPr>
          <p:spPr bwMode="auto">
            <a:xfrm>
              <a:off x="1302" y="2850"/>
              <a:ext cx="25"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32" name="Line 57"/>
            <p:cNvSpPr>
              <a:spLocks noChangeAspect="1" noChangeShapeType="1"/>
            </p:cNvSpPr>
            <p:nvPr/>
          </p:nvSpPr>
          <p:spPr bwMode="auto">
            <a:xfrm>
              <a:off x="1303" y="2828"/>
              <a:ext cx="2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733" name="Line 58"/>
            <p:cNvSpPr>
              <a:spLocks noChangeAspect="1" noChangeShapeType="1"/>
            </p:cNvSpPr>
            <p:nvPr/>
          </p:nvSpPr>
          <p:spPr bwMode="auto">
            <a:xfrm>
              <a:off x="1305" y="2803"/>
              <a:ext cx="1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grpSp>
      <p:grpSp>
        <p:nvGrpSpPr>
          <p:cNvPr id="49211" name="Group 59"/>
          <p:cNvGrpSpPr>
            <a:grpSpLocks/>
          </p:cNvGrpSpPr>
          <p:nvPr/>
        </p:nvGrpSpPr>
        <p:grpSpPr bwMode="auto">
          <a:xfrm>
            <a:off x="4470403" y="4093864"/>
            <a:ext cx="1778001" cy="2236788"/>
            <a:chOff x="3180" y="2695"/>
            <a:chExt cx="1120" cy="1409"/>
          </a:xfrm>
        </p:grpSpPr>
        <p:sp>
          <p:nvSpPr>
            <p:cNvPr id="26704" name="Oval 60"/>
            <p:cNvSpPr>
              <a:spLocks noChangeArrowheads="1"/>
            </p:cNvSpPr>
            <p:nvPr/>
          </p:nvSpPr>
          <p:spPr bwMode="auto">
            <a:xfrm>
              <a:off x="3564" y="2892"/>
              <a:ext cx="240" cy="240"/>
            </a:xfrm>
            <a:prstGeom prst="ellipse">
              <a:avLst/>
            </a:prstGeom>
            <a:gradFill rotWithShape="0">
              <a:gsLst>
                <a:gs pos="0">
                  <a:srgbClr val="FF00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05" name="Oval 61"/>
            <p:cNvSpPr>
              <a:spLocks noChangeArrowheads="1"/>
            </p:cNvSpPr>
            <p:nvPr/>
          </p:nvSpPr>
          <p:spPr bwMode="auto">
            <a:xfrm>
              <a:off x="3520" y="3655"/>
              <a:ext cx="240" cy="240"/>
            </a:xfrm>
            <a:prstGeom prst="ellipse">
              <a:avLst/>
            </a:prstGeom>
            <a:gradFill rotWithShape="0">
              <a:gsLst>
                <a:gs pos="0">
                  <a:srgbClr val="00FF00"/>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06" name="Text Box 62"/>
            <p:cNvSpPr txBox="1">
              <a:spLocks noChangeArrowheads="1"/>
            </p:cNvSpPr>
            <p:nvPr/>
          </p:nvSpPr>
          <p:spPr bwMode="auto">
            <a:xfrm>
              <a:off x="3446" y="2695"/>
              <a:ext cx="41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a:solidFill>
                    <a:srgbClr val="000000"/>
                  </a:solidFill>
                  <a:latin typeface="Arial Narrow" panose="020B0606020202030204" pitchFamily="34" charset="0"/>
                  <a:cs typeface="Calibri" pitchFamily="34" charset="0"/>
                </a:rPr>
                <a:t>CHO</a:t>
              </a:r>
            </a:p>
          </p:txBody>
        </p:sp>
        <p:grpSp>
          <p:nvGrpSpPr>
            <p:cNvPr id="26707" name="Group 63"/>
            <p:cNvGrpSpPr>
              <a:grpSpLocks/>
            </p:cNvGrpSpPr>
            <p:nvPr/>
          </p:nvGrpSpPr>
          <p:grpSpPr bwMode="auto">
            <a:xfrm rot="-4395056">
              <a:off x="3496" y="3165"/>
              <a:ext cx="360" cy="120"/>
              <a:chOff x="3264" y="3272"/>
              <a:chExt cx="360" cy="120"/>
            </a:xfrm>
          </p:grpSpPr>
          <p:sp>
            <p:nvSpPr>
              <p:cNvPr id="26725" name="Rectangle 64"/>
              <p:cNvSpPr>
                <a:spLocks noChangeArrowheads="1"/>
              </p:cNvSpPr>
              <p:nvPr/>
            </p:nvSpPr>
            <p:spPr bwMode="auto">
              <a:xfrm rot="-1337882">
                <a:off x="3264" y="3341"/>
                <a:ext cx="348" cy="51"/>
              </a:xfrm>
              <a:prstGeom prst="rect">
                <a:avLst/>
              </a:prstGeom>
              <a:solidFill>
                <a:srgbClr val="FF99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26" name="Oval 65"/>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grpSp>
        <p:grpSp>
          <p:nvGrpSpPr>
            <p:cNvPr id="26708" name="Group 66"/>
            <p:cNvGrpSpPr>
              <a:grpSpLocks/>
            </p:cNvGrpSpPr>
            <p:nvPr/>
          </p:nvGrpSpPr>
          <p:grpSpPr bwMode="auto">
            <a:xfrm rot="7444804">
              <a:off x="3526" y="3516"/>
              <a:ext cx="360" cy="120"/>
              <a:chOff x="3264" y="3272"/>
              <a:chExt cx="360" cy="120"/>
            </a:xfrm>
          </p:grpSpPr>
          <p:sp>
            <p:nvSpPr>
              <p:cNvPr id="26723" name="Rectangle 67"/>
              <p:cNvSpPr>
                <a:spLocks noChangeArrowheads="1"/>
              </p:cNvSpPr>
              <p:nvPr/>
            </p:nvSpPr>
            <p:spPr bwMode="auto">
              <a:xfrm rot="-1337882">
                <a:off x="3264" y="3341"/>
                <a:ext cx="348" cy="51"/>
              </a:xfrm>
              <a:prstGeom prst="rect">
                <a:avLst/>
              </a:prstGeom>
              <a:solidFill>
                <a:srgbClr val="FF99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24" name="Oval 68"/>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grpSp>
        <p:sp>
          <p:nvSpPr>
            <p:cNvPr id="26709" name="Oval 69"/>
            <p:cNvSpPr>
              <a:spLocks noChangeAspect="1" noChangeArrowheads="1"/>
            </p:cNvSpPr>
            <p:nvPr/>
          </p:nvSpPr>
          <p:spPr bwMode="auto">
            <a:xfrm>
              <a:off x="3588" y="3242"/>
              <a:ext cx="258" cy="25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10" name="Text Box 70"/>
            <p:cNvSpPr txBox="1">
              <a:spLocks noChangeArrowheads="1"/>
            </p:cNvSpPr>
            <p:nvPr/>
          </p:nvSpPr>
          <p:spPr bwMode="auto">
            <a:xfrm>
              <a:off x="3320" y="3852"/>
              <a:ext cx="5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a:solidFill>
                    <a:srgbClr val="000000"/>
                  </a:solidFill>
                  <a:latin typeface="Arial Narrow" panose="020B0606020202030204" pitchFamily="34" charset="0"/>
                  <a:cs typeface="Calibri" pitchFamily="34" charset="0"/>
                </a:rPr>
                <a:t>CH</a:t>
              </a:r>
              <a:r>
                <a:rPr lang="fr-FR" baseline="-25000">
                  <a:solidFill>
                    <a:srgbClr val="000000"/>
                  </a:solidFill>
                  <a:latin typeface="Arial Narrow" panose="020B0606020202030204" pitchFamily="34" charset="0"/>
                  <a:cs typeface="Calibri" pitchFamily="34" charset="0"/>
                </a:rPr>
                <a:t>2</a:t>
              </a:r>
              <a:r>
                <a:rPr lang="fr-FR">
                  <a:solidFill>
                    <a:srgbClr val="000000"/>
                  </a:solidFill>
                  <a:latin typeface="Arial Narrow" panose="020B0606020202030204" pitchFamily="34" charset="0"/>
                  <a:cs typeface="Calibri" pitchFamily="34" charset="0"/>
                </a:rPr>
                <a:t>OH</a:t>
              </a:r>
            </a:p>
          </p:txBody>
        </p:sp>
        <p:sp>
          <p:nvSpPr>
            <p:cNvPr id="26711" name="Text Box 71"/>
            <p:cNvSpPr txBox="1">
              <a:spLocks noChangeArrowheads="1"/>
            </p:cNvSpPr>
            <p:nvPr/>
          </p:nvSpPr>
          <p:spPr bwMode="auto">
            <a:xfrm>
              <a:off x="3615" y="3243"/>
              <a:ext cx="21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a:solidFill>
                    <a:srgbClr val="000000"/>
                  </a:solidFill>
                  <a:latin typeface="Arial Narrow" panose="020B0606020202030204" pitchFamily="34" charset="0"/>
                  <a:cs typeface="Calibri" pitchFamily="34" charset="0"/>
                </a:rPr>
                <a:t>C</a:t>
              </a:r>
            </a:p>
          </p:txBody>
        </p:sp>
        <p:grpSp>
          <p:nvGrpSpPr>
            <p:cNvPr id="26712" name="Group 72"/>
            <p:cNvGrpSpPr>
              <a:grpSpLocks/>
            </p:cNvGrpSpPr>
            <p:nvPr/>
          </p:nvGrpSpPr>
          <p:grpSpPr bwMode="auto">
            <a:xfrm>
              <a:off x="3288" y="3368"/>
              <a:ext cx="360" cy="120"/>
              <a:chOff x="3264" y="3272"/>
              <a:chExt cx="360" cy="120"/>
            </a:xfrm>
          </p:grpSpPr>
          <p:sp>
            <p:nvSpPr>
              <p:cNvPr id="26721" name="Rectangle 73"/>
              <p:cNvSpPr>
                <a:spLocks noChangeArrowheads="1"/>
              </p:cNvSpPr>
              <p:nvPr/>
            </p:nvSpPr>
            <p:spPr bwMode="auto">
              <a:xfrm rot="-1337882">
                <a:off x="3264" y="3341"/>
                <a:ext cx="348" cy="51"/>
              </a:xfrm>
              <a:prstGeom prst="rect">
                <a:avLst/>
              </a:prstGeom>
              <a:solidFill>
                <a:srgbClr val="FF99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22" name="Oval 74"/>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grpSp>
        <p:sp>
          <p:nvSpPr>
            <p:cNvPr id="26713" name="Oval 75"/>
            <p:cNvSpPr>
              <a:spLocks noChangeArrowheads="1"/>
            </p:cNvSpPr>
            <p:nvPr/>
          </p:nvSpPr>
          <p:spPr bwMode="auto">
            <a:xfrm>
              <a:off x="3180" y="3402"/>
              <a:ext cx="240" cy="240"/>
            </a:xfrm>
            <a:prstGeom prst="ellipse">
              <a:avLst/>
            </a:prstGeom>
            <a:gradFill rotWithShape="0">
              <a:gsLst>
                <a:gs pos="0">
                  <a:srgbClr val="00FFFF"/>
                </a:gs>
                <a:gs pos="100000">
                  <a:srgbClr val="0000FF"/>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14" name="Text Box 76"/>
            <p:cNvSpPr txBox="1">
              <a:spLocks noChangeArrowheads="1"/>
            </p:cNvSpPr>
            <p:nvPr/>
          </p:nvSpPr>
          <p:spPr bwMode="auto">
            <a:xfrm>
              <a:off x="3185" y="3380"/>
              <a:ext cx="2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a:solidFill>
                    <a:srgbClr val="FFFFFF"/>
                  </a:solidFill>
                  <a:latin typeface="Arial Narrow" panose="020B0606020202030204" pitchFamily="34" charset="0"/>
                  <a:cs typeface="Calibri" pitchFamily="34" charset="0"/>
                </a:rPr>
                <a:t>H</a:t>
              </a:r>
            </a:p>
          </p:txBody>
        </p:sp>
        <p:grpSp>
          <p:nvGrpSpPr>
            <p:cNvPr id="26715" name="Group 77"/>
            <p:cNvGrpSpPr>
              <a:grpSpLocks/>
            </p:cNvGrpSpPr>
            <p:nvPr/>
          </p:nvGrpSpPr>
          <p:grpSpPr bwMode="auto">
            <a:xfrm rot="-9181213">
              <a:off x="3782" y="3335"/>
              <a:ext cx="360" cy="120"/>
              <a:chOff x="3264" y="3272"/>
              <a:chExt cx="360" cy="120"/>
            </a:xfrm>
          </p:grpSpPr>
          <p:sp>
            <p:nvSpPr>
              <p:cNvPr id="26719" name="Rectangle 78"/>
              <p:cNvSpPr>
                <a:spLocks noChangeArrowheads="1"/>
              </p:cNvSpPr>
              <p:nvPr/>
            </p:nvSpPr>
            <p:spPr bwMode="auto">
              <a:xfrm rot="-1337882">
                <a:off x="3264" y="3341"/>
                <a:ext cx="348" cy="51"/>
              </a:xfrm>
              <a:prstGeom prst="rect">
                <a:avLst/>
              </a:prstGeom>
              <a:solidFill>
                <a:srgbClr val="FF99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20" name="Oval 79"/>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grpSp>
        <p:grpSp>
          <p:nvGrpSpPr>
            <p:cNvPr id="26716" name="Group 80"/>
            <p:cNvGrpSpPr>
              <a:grpSpLocks/>
            </p:cNvGrpSpPr>
            <p:nvPr/>
          </p:nvGrpSpPr>
          <p:grpSpPr bwMode="auto">
            <a:xfrm>
              <a:off x="3994" y="3244"/>
              <a:ext cx="306" cy="240"/>
              <a:chOff x="3970" y="3148"/>
              <a:chExt cx="306" cy="240"/>
            </a:xfrm>
          </p:grpSpPr>
          <p:sp>
            <p:nvSpPr>
              <p:cNvPr id="26717" name="Oval 81"/>
              <p:cNvSpPr>
                <a:spLocks noChangeArrowheads="1"/>
              </p:cNvSpPr>
              <p:nvPr/>
            </p:nvSpPr>
            <p:spPr bwMode="auto">
              <a:xfrm>
                <a:off x="4018" y="3148"/>
                <a:ext cx="240" cy="240"/>
              </a:xfrm>
              <a:prstGeom prst="ellipse">
                <a:avLst/>
              </a:prstGeom>
              <a:gradFill rotWithShape="0">
                <a:gsLst>
                  <a:gs pos="0">
                    <a:schemeClr val="bg1"/>
                  </a:gs>
                  <a:gs pos="100000">
                    <a:srgbClr val="FFFF00"/>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18" name="Text Box 82"/>
              <p:cNvSpPr txBox="1">
                <a:spLocks noChangeArrowheads="1"/>
              </p:cNvSpPr>
              <p:nvPr/>
            </p:nvSpPr>
            <p:spPr bwMode="auto">
              <a:xfrm>
                <a:off x="3970" y="3148"/>
                <a:ext cx="30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OH</a:t>
                </a:r>
              </a:p>
            </p:txBody>
          </p:sp>
        </p:grpSp>
      </p:grpSp>
      <p:grpSp>
        <p:nvGrpSpPr>
          <p:cNvPr id="49235" name="Group 83"/>
          <p:cNvGrpSpPr>
            <a:grpSpLocks/>
          </p:cNvGrpSpPr>
          <p:nvPr/>
        </p:nvGrpSpPr>
        <p:grpSpPr bwMode="auto">
          <a:xfrm>
            <a:off x="6362706" y="3865264"/>
            <a:ext cx="1846263" cy="2236788"/>
            <a:chOff x="4372" y="2551"/>
            <a:chExt cx="1163" cy="1409"/>
          </a:xfrm>
        </p:grpSpPr>
        <p:sp>
          <p:nvSpPr>
            <p:cNvPr id="26681" name="Oval 84"/>
            <p:cNvSpPr>
              <a:spLocks noChangeArrowheads="1"/>
            </p:cNvSpPr>
            <p:nvPr/>
          </p:nvSpPr>
          <p:spPr bwMode="auto">
            <a:xfrm>
              <a:off x="4884" y="2748"/>
              <a:ext cx="240" cy="240"/>
            </a:xfrm>
            <a:prstGeom prst="ellipse">
              <a:avLst/>
            </a:prstGeom>
            <a:gradFill rotWithShape="0">
              <a:gsLst>
                <a:gs pos="0">
                  <a:srgbClr val="FF00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682" name="Oval 85"/>
            <p:cNvSpPr>
              <a:spLocks noChangeArrowheads="1"/>
            </p:cNvSpPr>
            <p:nvPr/>
          </p:nvSpPr>
          <p:spPr bwMode="auto">
            <a:xfrm>
              <a:off x="4900" y="3511"/>
              <a:ext cx="240" cy="240"/>
            </a:xfrm>
            <a:prstGeom prst="ellipse">
              <a:avLst/>
            </a:prstGeom>
            <a:gradFill rotWithShape="0">
              <a:gsLst>
                <a:gs pos="0">
                  <a:srgbClr val="00FF00"/>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683" name="Text Box 86"/>
            <p:cNvSpPr txBox="1">
              <a:spLocks noChangeArrowheads="1"/>
            </p:cNvSpPr>
            <p:nvPr/>
          </p:nvSpPr>
          <p:spPr bwMode="auto">
            <a:xfrm>
              <a:off x="4766" y="2551"/>
              <a:ext cx="41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a:solidFill>
                    <a:srgbClr val="000000"/>
                  </a:solidFill>
                  <a:latin typeface="Arial Narrow" panose="020B0606020202030204" pitchFamily="34" charset="0"/>
                  <a:cs typeface="Calibri" pitchFamily="34" charset="0"/>
                </a:rPr>
                <a:t>CHO</a:t>
              </a:r>
            </a:p>
          </p:txBody>
        </p:sp>
        <p:grpSp>
          <p:nvGrpSpPr>
            <p:cNvPr id="26684" name="Group 87"/>
            <p:cNvGrpSpPr>
              <a:grpSpLocks/>
            </p:cNvGrpSpPr>
            <p:nvPr/>
          </p:nvGrpSpPr>
          <p:grpSpPr bwMode="auto">
            <a:xfrm rot="4395056" flipH="1">
              <a:off x="4828" y="3021"/>
              <a:ext cx="360" cy="120"/>
              <a:chOff x="3264" y="3272"/>
              <a:chExt cx="360" cy="120"/>
            </a:xfrm>
          </p:grpSpPr>
          <p:sp>
            <p:nvSpPr>
              <p:cNvPr id="26702" name="Rectangle 88"/>
              <p:cNvSpPr>
                <a:spLocks noChangeArrowheads="1"/>
              </p:cNvSpPr>
              <p:nvPr/>
            </p:nvSpPr>
            <p:spPr bwMode="auto">
              <a:xfrm rot="-1337882">
                <a:off x="3264" y="3341"/>
                <a:ext cx="348" cy="51"/>
              </a:xfrm>
              <a:prstGeom prst="rect">
                <a:avLst/>
              </a:prstGeom>
              <a:solidFill>
                <a:srgbClr val="FF99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03" name="Oval 89"/>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grpSp>
        <p:grpSp>
          <p:nvGrpSpPr>
            <p:cNvPr id="26685" name="Group 90"/>
            <p:cNvGrpSpPr>
              <a:grpSpLocks/>
            </p:cNvGrpSpPr>
            <p:nvPr/>
          </p:nvGrpSpPr>
          <p:grpSpPr bwMode="auto">
            <a:xfrm rot="14155196" flipH="1">
              <a:off x="4786" y="3372"/>
              <a:ext cx="360" cy="120"/>
              <a:chOff x="3264" y="3272"/>
              <a:chExt cx="360" cy="120"/>
            </a:xfrm>
          </p:grpSpPr>
          <p:sp>
            <p:nvSpPr>
              <p:cNvPr id="26700" name="Rectangle 91"/>
              <p:cNvSpPr>
                <a:spLocks noChangeArrowheads="1"/>
              </p:cNvSpPr>
              <p:nvPr/>
            </p:nvSpPr>
            <p:spPr bwMode="auto">
              <a:xfrm rot="-1337882">
                <a:off x="3264" y="3341"/>
                <a:ext cx="348" cy="51"/>
              </a:xfrm>
              <a:prstGeom prst="rect">
                <a:avLst/>
              </a:prstGeom>
              <a:solidFill>
                <a:srgbClr val="FF99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701" name="Oval 92"/>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grpSp>
        <p:sp>
          <p:nvSpPr>
            <p:cNvPr id="26686" name="Oval 93"/>
            <p:cNvSpPr>
              <a:spLocks noChangeAspect="1" noChangeArrowheads="1"/>
            </p:cNvSpPr>
            <p:nvPr/>
          </p:nvSpPr>
          <p:spPr bwMode="auto">
            <a:xfrm>
              <a:off x="4848" y="3098"/>
              <a:ext cx="258" cy="25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687" name="Text Box 94"/>
            <p:cNvSpPr txBox="1">
              <a:spLocks noChangeArrowheads="1"/>
            </p:cNvSpPr>
            <p:nvPr/>
          </p:nvSpPr>
          <p:spPr bwMode="auto">
            <a:xfrm>
              <a:off x="4700" y="3708"/>
              <a:ext cx="5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a:solidFill>
                    <a:srgbClr val="000000"/>
                  </a:solidFill>
                  <a:latin typeface="Arial Narrow" panose="020B0606020202030204" pitchFamily="34" charset="0"/>
                  <a:cs typeface="Calibri" pitchFamily="34" charset="0"/>
                </a:rPr>
                <a:t>CH</a:t>
              </a:r>
              <a:r>
                <a:rPr lang="fr-FR" baseline="-25000">
                  <a:solidFill>
                    <a:srgbClr val="000000"/>
                  </a:solidFill>
                  <a:latin typeface="Arial Narrow" panose="020B0606020202030204" pitchFamily="34" charset="0"/>
                  <a:cs typeface="Calibri" pitchFamily="34" charset="0"/>
                </a:rPr>
                <a:t>2</a:t>
              </a:r>
              <a:r>
                <a:rPr lang="fr-FR">
                  <a:solidFill>
                    <a:srgbClr val="000000"/>
                  </a:solidFill>
                  <a:latin typeface="Arial Narrow" panose="020B0606020202030204" pitchFamily="34" charset="0"/>
                  <a:cs typeface="Calibri" pitchFamily="34" charset="0"/>
                </a:rPr>
                <a:t>OH</a:t>
              </a:r>
            </a:p>
          </p:txBody>
        </p:sp>
        <p:sp>
          <p:nvSpPr>
            <p:cNvPr id="26688" name="Text Box 95"/>
            <p:cNvSpPr txBox="1">
              <a:spLocks noChangeArrowheads="1"/>
            </p:cNvSpPr>
            <p:nvPr/>
          </p:nvSpPr>
          <p:spPr bwMode="auto">
            <a:xfrm>
              <a:off x="4857" y="3099"/>
              <a:ext cx="21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a:solidFill>
                    <a:srgbClr val="000000"/>
                  </a:solidFill>
                  <a:latin typeface="Arial Narrow" panose="020B0606020202030204" pitchFamily="34" charset="0"/>
                  <a:cs typeface="Calibri" pitchFamily="34" charset="0"/>
                </a:rPr>
                <a:t>C</a:t>
              </a:r>
            </a:p>
          </p:txBody>
        </p:sp>
        <p:grpSp>
          <p:nvGrpSpPr>
            <p:cNvPr id="26689" name="Group 96"/>
            <p:cNvGrpSpPr>
              <a:grpSpLocks/>
            </p:cNvGrpSpPr>
            <p:nvPr/>
          </p:nvGrpSpPr>
          <p:grpSpPr bwMode="auto">
            <a:xfrm>
              <a:off x="4548" y="3224"/>
              <a:ext cx="360" cy="120"/>
              <a:chOff x="3264" y="3272"/>
              <a:chExt cx="360" cy="120"/>
            </a:xfrm>
          </p:grpSpPr>
          <p:sp>
            <p:nvSpPr>
              <p:cNvPr id="26698" name="Rectangle 97"/>
              <p:cNvSpPr>
                <a:spLocks noChangeArrowheads="1"/>
              </p:cNvSpPr>
              <p:nvPr/>
            </p:nvSpPr>
            <p:spPr bwMode="auto">
              <a:xfrm rot="-1337882">
                <a:off x="3264" y="3341"/>
                <a:ext cx="348" cy="51"/>
              </a:xfrm>
              <a:prstGeom prst="rect">
                <a:avLst/>
              </a:prstGeom>
              <a:solidFill>
                <a:srgbClr val="FF99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699" name="Oval 98"/>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grpSp>
        <p:grpSp>
          <p:nvGrpSpPr>
            <p:cNvPr id="26690" name="Group 99"/>
            <p:cNvGrpSpPr>
              <a:grpSpLocks/>
            </p:cNvGrpSpPr>
            <p:nvPr/>
          </p:nvGrpSpPr>
          <p:grpSpPr bwMode="auto">
            <a:xfrm rot="-9181213">
              <a:off x="5042" y="3191"/>
              <a:ext cx="360" cy="120"/>
              <a:chOff x="3264" y="3272"/>
              <a:chExt cx="360" cy="120"/>
            </a:xfrm>
          </p:grpSpPr>
          <p:sp>
            <p:nvSpPr>
              <p:cNvPr id="26696" name="Rectangle 100"/>
              <p:cNvSpPr>
                <a:spLocks noChangeArrowheads="1"/>
              </p:cNvSpPr>
              <p:nvPr/>
            </p:nvSpPr>
            <p:spPr bwMode="auto">
              <a:xfrm rot="-1337882">
                <a:off x="3264" y="3341"/>
                <a:ext cx="348" cy="51"/>
              </a:xfrm>
              <a:prstGeom prst="rect">
                <a:avLst/>
              </a:prstGeom>
              <a:solidFill>
                <a:srgbClr val="FF99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697" name="Oval 101"/>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grpSp>
        <p:grpSp>
          <p:nvGrpSpPr>
            <p:cNvPr id="26691" name="Group 102"/>
            <p:cNvGrpSpPr>
              <a:grpSpLocks/>
            </p:cNvGrpSpPr>
            <p:nvPr/>
          </p:nvGrpSpPr>
          <p:grpSpPr bwMode="auto">
            <a:xfrm>
              <a:off x="4372" y="3250"/>
              <a:ext cx="306" cy="240"/>
              <a:chOff x="3970" y="3148"/>
              <a:chExt cx="306" cy="240"/>
            </a:xfrm>
          </p:grpSpPr>
          <p:sp>
            <p:nvSpPr>
              <p:cNvPr id="26694" name="Oval 103"/>
              <p:cNvSpPr>
                <a:spLocks noChangeArrowheads="1"/>
              </p:cNvSpPr>
              <p:nvPr/>
            </p:nvSpPr>
            <p:spPr bwMode="auto">
              <a:xfrm>
                <a:off x="4018" y="3148"/>
                <a:ext cx="240" cy="240"/>
              </a:xfrm>
              <a:prstGeom prst="ellipse">
                <a:avLst/>
              </a:prstGeom>
              <a:gradFill rotWithShape="0">
                <a:gsLst>
                  <a:gs pos="0">
                    <a:schemeClr val="bg1"/>
                  </a:gs>
                  <a:gs pos="100000">
                    <a:srgbClr val="FFFF00"/>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695" name="Text Box 104"/>
              <p:cNvSpPr txBox="1">
                <a:spLocks noChangeArrowheads="1"/>
              </p:cNvSpPr>
              <p:nvPr/>
            </p:nvSpPr>
            <p:spPr bwMode="auto">
              <a:xfrm>
                <a:off x="3970" y="3148"/>
                <a:ext cx="30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a:solidFill>
                      <a:srgbClr val="000000"/>
                    </a:solidFill>
                    <a:latin typeface="Arial Narrow" panose="020B0606020202030204" pitchFamily="34" charset="0"/>
                    <a:cs typeface="Calibri" pitchFamily="34" charset="0"/>
                  </a:rPr>
                  <a:t>OH</a:t>
                </a:r>
              </a:p>
            </p:txBody>
          </p:sp>
        </p:grpSp>
        <p:sp>
          <p:nvSpPr>
            <p:cNvPr id="26692" name="Oval 105"/>
            <p:cNvSpPr>
              <a:spLocks noChangeArrowheads="1"/>
            </p:cNvSpPr>
            <p:nvPr/>
          </p:nvSpPr>
          <p:spPr bwMode="auto">
            <a:xfrm>
              <a:off x="5286" y="3120"/>
              <a:ext cx="240" cy="240"/>
            </a:xfrm>
            <a:prstGeom prst="ellipse">
              <a:avLst/>
            </a:prstGeom>
            <a:gradFill rotWithShape="0">
              <a:gsLst>
                <a:gs pos="0">
                  <a:srgbClr val="00FFFF"/>
                </a:gs>
                <a:gs pos="100000">
                  <a:srgbClr val="0000FF"/>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693" name="Text Box 106"/>
            <p:cNvSpPr txBox="1">
              <a:spLocks noChangeArrowheads="1"/>
            </p:cNvSpPr>
            <p:nvPr/>
          </p:nvSpPr>
          <p:spPr bwMode="auto">
            <a:xfrm>
              <a:off x="5296" y="3093"/>
              <a:ext cx="2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a:solidFill>
                    <a:srgbClr val="FFFFFF"/>
                  </a:solidFill>
                  <a:latin typeface="Arial Narrow" panose="020B0606020202030204" pitchFamily="34" charset="0"/>
                  <a:cs typeface="Calibri" pitchFamily="34" charset="0"/>
                </a:rPr>
                <a:t>H</a:t>
              </a:r>
            </a:p>
          </p:txBody>
        </p:sp>
      </p:grpSp>
      <p:sp>
        <p:nvSpPr>
          <p:cNvPr id="26655" name="Text Box 108"/>
          <p:cNvSpPr txBox="1">
            <a:spLocks noChangeArrowheads="1"/>
          </p:cNvSpPr>
          <p:nvPr/>
        </p:nvSpPr>
        <p:spPr bwMode="auto">
          <a:xfrm>
            <a:off x="508156" y="3066756"/>
            <a:ext cx="14125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D-glycéraldéhyde</a:t>
            </a:r>
          </a:p>
        </p:txBody>
      </p:sp>
      <p:sp>
        <p:nvSpPr>
          <p:cNvPr id="26656" name="Text Box 109"/>
          <p:cNvSpPr txBox="1">
            <a:spLocks noChangeAspect="1" noChangeArrowheads="1"/>
          </p:cNvSpPr>
          <p:nvPr/>
        </p:nvSpPr>
        <p:spPr bwMode="auto">
          <a:xfrm>
            <a:off x="863602" y="1906289"/>
            <a:ext cx="6046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CHO</a:t>
            </a:r>
          </a:p>
        </p:txBody>
      </p:sp>
      <p:sp>
        <p:nvSpPr>
          <p:cNvPr id="26657" name="Text Box 110"/>
          <p:cNvSpPr txBox="1">
            <a:spLocks noChangeAspect="1" noChangeArrowheads="1"/>
          </p:cNvSpPr>
          <p:nvPr/>
        </p:nvSpPr>
        <p:spPr bwMode="auto">
          <a:xfrm>
            <a:off x="646115" y="2271414"/>
            <a:ext cx="889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H-C-OH</a:t>
            </a:r>
          </a:p>
        </p:txBody>
      </p:sp>
      <p:sp>
        <p:nvSpPr>
          <p:cNvPr id="26658" name="Text Box 111"/>
          <p:cNvSpPr txBox="1">
            <a:spLocks noChangeAspect="1" noChangeArrowheads="1"/>
          </p:cNvSpPr>
          <p:nvPr/>
        </p:nvSpPr>
        <p:spPr bwMode="auto">
          <a:xfrm>
            <a:off x="858840" y="2636539"/>
            <a:ext cx="8274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CH</a:t>
            </a:r>
            <a:r>
              <a:rPr lang="fr-FR" sz="1800" b="0" baseline="-25000">
                <a:solidFill>
                  <a:srgbClr val="000000"/>
                </a:solidFill>
                <a:latin typeface="Arial Narrow" panose="020B0606020202030204" pitchFamily="34" charset="0"/>
                <a:cs typeface="Calibri" pitchFamily="34" charset="0"/>
              </a:rPr>
              <a:t>2</a:t>
            </a:r>
            <a:r>
              <a:rPr lang="fr-FR" sz="1800" b="0">
                <a:solidFill>
                  <a:srgbClr val="000000"/>
                </a:solidFill>
                <a:latin typeface="Arial Narrow" panose="020B0606020202030204" pitchFamily="34" charset="0"/>
                <a:cs typeface="Calibri" pitchFamily="34" charset="0"/>
              </a:rPr>
              <a:t>OH</a:t>
            </a:r>
          </a:p>
        </p:txBody>
      </p:sp>
      <p:sp>
        <p:nvSpPr>
          <p:cNvPr id="26659" name="Line 112"/>
          <p:cNvSpPr>
            <a:spLocks noChangeAspect="1" noChangeShapeType="1"/>
          </p:cNvSpPr>
          <p:nvPr/>
        </p:nvSpPr>
        <p:spPr bwMode="auto">
          <a:xfrm flipV="1">
            <a:off x="1019175" y="2199978"/>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660" name="Line 113"/>
          <p:cNvSpPr>
            <a:spLocks noChangeAspect="1" noChangeShapeType="1"/>
          </p:cNvSpPr>
          <p:nvPr/>
        </p:nvSpPr>
        <p:spPr bwMode="auto">
          <a:xfrm flipV="1">
            <a:off x="1019175" y="2561931"/>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661" name="Text Box 114"/>
          <p:cNvSpPr txBox="1">
            <a:spLocks noChangeArrowheads="1"/>
          </p:cNvSpPr>
          <p:nvPr/>
        </p:nvSpPr>
        <p:spPr bwMode="auto">
          <a:xfrm>
            <a:off x="758826" y="2119018"/>
            <a:ext cx="282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b="0">
                <a:solidFill>
                  <a:srgbClr val="000000"/>
                </a:solidFill>
                <a:latin typeface="Arial Narrow" panose="020B0606020202030204" pitchFamily="34" charset="0"/>
                <a:cs typeface="Calibri" pitchFamily="34" charset="0"/>
              </a:rPr>
              <a:t>*</a:t>
            </a:r>
          </a:p>
        </p:txBody>
      </p:sp>
      <p:sp>
        <p:nvSpPr>
          <p:cNvPr id="26662" name="Text Box 115"/>
          <p:cNvSpPr txBox="1">
            <a:spLocks noChangeArrowheads="1"/>
          </p:cNvSpPr>
          <p:nvPr/>
        </p:nvSpPr>
        <p:spPr bwMode="auto">
          <a:xfrm>
            <a:off x="2441792" y="3066756"/>
            <a:ext cx="14330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algn="ctr" fontAlgn="base">
              <a:spcBef>
                <a:spcPct val="0"/>
              </a:spcBef>
              <a:spcAft>
                <a:spcPct val="0"/>
              </a:spcAft>
            </a:pPr>
            <a:r>
              <a:rPr lang="fr-FR" sz="1400">
                <a:solidFill>
                  <a:srgbClr val="000000"/>
                </a:solidFill>
                <a:latin typeface="Arial Narrow" panose="020B0606020202030204" pitchFamily="34" charset="0"/>
                <a:cs typeface="Calibri" pitchFamily="34" charset="0"/>
              </a:rPr>
              <a:t>L-glycéraldéhyde</a:t>
            </a:r>
          </a:p>
        </p:txBody>
      </p:sp>
      <p:sp>
        <p:nvSpPr>
          <p:cNvPr id="26663" name="Text Box 116"/>
          <p:cNvSpPr txBox="1">
            <a:spLocks noChangeAspect="1" noChangeArrowheads="1"/>
          </p:cNvSpPr>
          <p:nvPr/>
        </p:nvSpPr>
        <p:spPr bwMode="auto">
          <a:xfrm>
            <a:off x="2806702" y="1906289"/>
            <a:ext cx="6046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CHO</a:t>
            </a:r>
          </a:p>
        </p:txBody>
      </p:sp>
      <p:sp>
        <p:nvSpPr>
          <p:cNvPr id="26664" name="Text Box 117"/>
          <p:cNvSpPr txBox="1">
            <a:spLocks noChangeAspect="1" noChangeArrowheads="1"/>
          </p:cNvSpPr>
          <p:nvPr/>
        </p:nvSpPr>
        <p:spPr bwMode="auto">
          <a:xfrm>
            <a:off x="2446339" y="2271414"/>
            <a:ext cx="889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HO-C-H</a:t>
            </a:r>
          </a:p>
        </p:txBody>
      </p:sp>
      <p:sp>
        <p:nvSpPr>
          <p:cNvPr id="26665" name="Text Box 118"/>
          <p:cNvSpPr txBox="1">
            <a:spLocks noChangeAspect="1" noChangeArrowheads="1"/>
          </p:cNvSpPr>
          <p:nvPr/>
        </p:nvSpPr>
        <p:spPr bwMode="auto">
          <a:xfrm>
            <a:off x="2801940" y="2636539"/>
            <a:ext cx="8274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b="0">
                <a:solidFill>
                  <a:srgbClr val="000000"/>
                </a:solidFill>
                <a:latin typeface="Arial Narrow" panose="020B0606020202030204" pitchFamily="34" charset="0"/>
                <a:cs typeface="Calibri" pitchFamily="34" charset="0"/>
              </a:rPr>
              <a:t>CH</a:t>
            </a:r>
            <a:r>
              <a:rPr lang="fr-FR" sz="1800" b="0" baseline="-25000">
                <a:solidFill>
                  <a:srgbClr val="000000"/>
                </a:solidFill>
                <a:latin typeface="Arial Narrow" panose="020B0606020202030204" pitchFamily="34" charset="0"/>
                <a:cs typeface="Calibri" pitchFamily="34" charset="0"/>
              </a:rPr>
              <a:t>2</a:t>
            </a:r>
            <a:r>
              <a:rPr lang="fr-FR" sz="1800" b="0">
                <a:solidFill>
                  <a:srgbClr val="000000"/>
                </a:solidFill>
                <a:latin typeface="Arial Narrow" panose="020B0606020202030204" pitchFamily="34" charset="0"/>
                <a:cs typeface="Calibri" pitchFamily="34" charset="0"/>
              </a:rPr>
              <a:t>OH</a:t>
            </a:r>
          </a:p>
        </p:txBody>
      </p:sp>
      <p:sp>
        <p:nvSpPr>
          <p:cNvPr id="26666" name="Line 119"/>
          <p:cNvSpPr>
            <a:spLocks noChangeAspect="1" noChangeShapeType="1"/>
          </p:cNvSpPr>
          <p:nvPr/>
        </p:nvSpPr>
        <p:spPr bwMode="auto">
          <a:xfrm flipV="1">
            <a:off x="2962275" y="2199978"/>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667" name="Line 120"/>
          <p:cNvSpPr>
            <a:spLocks noChangeAspect="1" noChangeShapeType="1"/>
          </p:cNvSpPr>
          <p:nvPr/>
        </p:nvSpPr>
        <p:spPr bwMode="auto">
          <a:xfrm flipV="1">
            <a:off x="2962275" y="2561931"/>
            <a:ext cx="0" cy="161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668" name="Text Box 121"/>
          <p:cNvSpPr txBox="1">
            <a:spLocks noChangeArrowheads="1"/>
          </p:cNvSpPr>
          <p:nvPr/>
        </p:nvSpPr>
        <p:spPr bwMode="auto">
          <a:xfrm>
            <a:off x="2711450" y="2114252"/>
            <a:ext cx="282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2400" b="0">
                <a:solidFill>
                  <a:srgbClr val="000000"/>
                </a:solidFill>
                <a:latin typeface="Arial Narrow" panose="020B0606020202030204" pitchFamily="34" charset="0"/>
                <a:cs typeface="Calibri" pitchFamily="34" charset="0"/>
              </a:rPr>
              <a:t>*</a:t>
            </a:r>
          </a:p>
        </p:txBody>
      </p:sp>
      <p:sp>
        <p:nvSpPr>
          <p:cNvPr id="26669" name="Text Box 122"/>
          <p:cNvSpPr txBox="1">
            <a:spLocks noChangeArrowheads="1"/>
          </p:cNvSpPr>
          <p:nvPr/>
        </p:nvSpPr>
        <p:spPr bwMode="auto">
          <a:xfrm>
            <a:off x="136525" y="1377653"/>
            <a:ext cx="2174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800" dirty="0">
                <a:solidFill>
                  <a:srgbClr val="000000"/>
                </a:solidFill>
                <a:latin typeface="Arial Narrow" panose="020B0606020202030204" pitchFamily="34" charset="0"/>
                <a:cs typeface="Calibri" pitchFamily="34" charset="0"/>
              </a:rPr>
              <a:t>Projections de Fisher</a:t>
            </a:r>
          </a:p>
        </p:txBody>
      </p:sp>
      <p:sp>
        <p:nvSpPr>
          <p:cNvPr id="26670" name="Text Box 123"/>
          <p:cNvSpPr txBox="1">
            <a:spLocks noChangeArrowheads="1"/>
          </p:cNvSpPr>
          <p:nvPr/>
        </p:nvSpPr>
        <p:spPr bwMode="auto">
          <a:xfrm>
            <a:off x="4194175" y="1976142"/>
            <a:ext cx="4949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600">
                <a:solidFill>
                  <a:srgbClr val="000000"/>
                </a:solidFill>
                <a:latin typeface="Arial Narrow" panose="020B0606020202030204" pitchFamily="34" charset="0"/>
                <a:cs typeface="Calibri" pitchFamily="34" charset="0"/>
              </a:rPr>
              <a:t>liaison horizontale		au dessus du plan </a:t>
            </a:r>
          </a:p>
          <a:p>
            <a:pPr algn="ctr" fontAlgn="base">
              <a:spcBef>
                <a:spcPct val="0"/>
              </a:spcBef>
              <a:spcAft>
                <a:spcPct val="0"/>
              </a:spcAft>
            </a:pPr>
            <a:r>
              <a:rPr lang="fr-FR" sz="1600">
                <a:solidFill>
                  <a:srgbClr val="000000"/>
                </a:solidFill>
                <a:latin typeface="Arial Narrow" panose="020B0606020202030204" pitchFamily="34" charset="0"/>
                <a:cs typeface="Calibri" pitchFamily="34" charset="0"/>
              </a:rPr>
              <a:t>			de la feuille</a:t>
            </a:r>
          </a:p>
        </p:txBody>
      </p:sp>
      <p:sp>
        <p:nvSpPr>
          <p:cNvPr id="26671" name="Text Box 124"/>
          <p:cNvSpPr txBox="1">
            <a:spLocks noChangeArrowheads="1"/>
          </p:cNvSpPr>
          <p:nvPr/>
        </p:nvSpPr>
        <p:spPr bwMode="auto">
          <a:xfrm>
            <a:off x="4194175" y="2547643"/>
            <a:ext cx="4949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1600">
                <a:solidFill>
                  <a:srgbClr val="000000"/>
                </a:solidFill>
                <a:latin typeface="Arial Narrow" panose="020B0606020202030204" pitchFamily="34" charset="0"/>
                <a:cs typeface="Calibri" pitchFamily="34" charset="0"/>
              </a:rPr>
              <a:t>liaison verticale		au dessous du plan </a:t>
            </a:r>
          </a:p>
          <a:p>
            <a:pPr algn="ctr" fontAlgn="base">
              <a:spcBef>
                <a:spcPct val="0"/>
              </a:spcBef>
              <a:spcAft>
                <a:spcPct val="0"/>
              </a:spcAft>
            </a:pPr>
            <a:r>
              <a:rPr lang="fr-FR" sz="1600">
                <a:solidFill>
                  <a:srgbClr val="000000"/>
                </a:solidFill>
                <a:latin typeface="Arial Narrow" panose="020B0606020202030204" pitchFamily="34" charset="0"/>
                <a:cs typeface="Calibri" pitchFamily="34" charset="0"/>
              </a:rPr>
              <a:t>			de la feuille</a:t>
            </a:r>
          </a:p>
        </p:txBody>
      </p:sp>
      <p:sp>
        <p:nvSpPr>
          <p:cNvPr id="26672" name="Rectangle 125"/>
          <p:cNvSpPr>
            <a:spLocks noChangeArrowheads="1"/>
          </p:cNvSpPr>
          <p:nvPr/>
        </p:nvSpPr>
        <p:spPr bwMode="auto">
          <a:xfrm>
            <a:off x="4178300" y="1893589"/>
            <a:ext cx="4876800" cy="1295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26673" name="Line 126"/>
          <p:cNvSpPr>
            <a:spLocks noChangeShapeType="1"/>
          </p:cNvSpPr>
          <p:nvPr/>
        </p:nvSpPr>
        <p:spPr bwMode="auto">
          <a:xfrm>
            <a:off x="6156176" y="2204739"/>
            <a:ext cx="666750" cy="0"/>
          </a:xfrm>
          <a:prstGeom prst="line">
            <a:avLst/>
          </a:prstGeom>
          <a:noFill/>
          <a:ln w="2857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26674" name="Line 127"/>
          <p:cNvSpPr>
            <a:spLocks noChangeShapeType="1"/>
          </p:cNvSpPr>
          <p:nvPr/>
        </p:nvSpPr>
        <p:spPr bwMode="auto">
          <a:xfrm>
            <a:off x="6156176" y="2738139"/>
            <a:ext cx="666750" cy="0"/>
          </a:xfrm>
          <a:prstGeom prst="line">
            <a:avLst/>
          </a:prstGeom>
          <a:noFill/>
          <a:ln w="2857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Arial" charset="0"/>
            </a:endParaRPr>
          </a:p>
        </p:txBody>
      </p:sp>
      <p:sp>
        <p:nvSpPr>
          <p:cNvPr id="49280" name="Rectangle 128"/>
          <p:cNvSpPr>
            <a:spLocks noChangeArrowheads="1"/>
          </p:cNvSpPr>
          <p:nvPr/>
        </p:nvSpPr>
        <p:spPr bwMode="auto">
          <a:xfrm>
            <a:off x="584200" y="1903114"/>
            <a:ext cx="2908300" cy="3683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b="1">
              <a:solidFill>
                <a:srgbClr val="000000"/>
              </a:solidFill>
              <a:latin typeface="Arial Narrow" panose="020B0606020202030204" pitchFamily="34" charset="0"/>
              <a:cs typeface="Calibri" pitchFamily="34" charset="0"/>
            </a:endParaRPr>
          </a:p>
        </p:txBody>
      </p:sp>
      <p:sp>
        <p:nvSpPr>
          <p:cNvPr id="49281" name="Rectangle 129"/>
          <p:cNvSpPr>
            <a:spLocks noChangeArrowheads="1"/>
          </p:cNvSpPr>
          <p:nvPr/>
        </p:nvSpPr>
        <p:spPr bwMode="auto">
          <a:xfrm>
            <a:off x="481014" y="3068343"/>
            <a:ext cx="298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1400" b="1" dirty="0">
                <a:solidFill>
                  <a:srgbClr val="FF0000"/>
                </a:solidFill>
                <a:latin typeface="Arial Narrow" panose="020B0606020202030204" pitchFamily="34" charset="0"/>
                <a:cs typeface="Calibri" pitchFamily="34" charset="0"/>
              </a:rPr>
              <a:t>D</a:t>
            </a:r>
          </a:p>
        </p:txBody>
      </p:sp>
      <p:sp>
        <p:nvSpPr>
          <p:cNvPr id="49282" name="Rectangle 130"/>
          <p:cNvSpPr>
            <a:spLocks noChangeArrowheads="1"/>
          </p:cNvSpPr>
          <p:nvPr/>
        </p:nvSpPr>
        <p:spPr bwMode="auto">
          <a:xfrm>
            <a:off x="2443163" y="3068343"/>
            <a:ext cx="2744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fr-FR" sz="1400" b="1">
                <a:solidFill>
                  <a:srgbClr val="FF0000"/>
                </a:solidFill>
                <a:latin typeface="Arial Narrow" panose="020B0606020202030204" pitchFamily="34" charset="0"/>
                <a:cs typeface="Calibri" pitchFamily="34" charset="0"/>
              </a:rPr>
              <a:t>L</a:t>
            </a:r>
          </a:p>
        </p:txBody>
      </p:sp>
      <p:sp>
        <p:nvSpPr>
          <p:cNvPr id="49283" name="Text Box 131"/>
          <p:cNvSpPr txBox="1">
            <a:spLocks noChangeArrowheads="1"/>
          </p:cNvSpPr>
          <p:nvPr/>
        </p:nvSpPr>
        <p:spPr bwMode="auto">
          <a:xfrm>
            <a:off x="4371975" y="4036715"/>
            <a:ext cx="4571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R</a:t>
            </a:r>
          </a:p>
        </p:txBody>
      </p:sp>
      <p:sp>
        <p:nvSpPr>
          <p:cNvPr id="49284" name="Text Box 132"/>
          <p:cNvSpPr txBox="1">
            <a:spLocks noChangeArrowheads="1"/>
          </p:cNvSpPr>
          <p:nvPr/>
        </p:nvSpPr>
        <p:spPr bwMode="auto">
          <a:xfrm>
            <a:off x="7788276" y="4036715"/>
            <a:ext cx="437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fontAlgn="base">
              <a:spcBef>
                <a:spcPct val="0"/>
              </a:spcBef>
              <a:spcAft>
                <a:spcPct val="0"/>
              </a:spcAft>
            </a:pPr>
            <a:r>
              <a:rPr lang="fr-FR" sz="3600">
                <a:solidFill>
                  <a:srgbClr val="000000"/>
                </a:solidFill>
                <a:latin typeface="Arial Narrow" panose="020B0606020202030204" pitchFamily="34" charset="0"/>
                <a:cs typeface="Calibri" pitchFamily="34" charset="0"/>
              </a:rPr>
              <a:t>S</a:t>
            </a:r>
          </a:p>
        </p:txBody>
      </p:sp>
      <p:pic>
        <p:nvPicPr>
          <p:cNvPr id="129" name="Picture 17" descr="j0432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254" y="6165304"/>
            <a:ext cx="4923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Forme libre 130"/>
          <p:cNvSpPr/>
          <p:nvPr/>
        </p:nvSpPr>
        <p:spPr>
          <a:xfrm>
            <a:off x="116840" y="100135"/>
            <a:ext cx="8945056" cy="806335"/>
          </a:xfrm>
          <a:custGeom>
            <a:avLst/>
            <a:gdLst>
              <a:gd name="connsiteX0" fmla="*/ 8313 w 12045142"/>
              <a:gd name="connsiteY0" fmla="*/ 0 h 806335"/>
              <a:gd name="connsiteX1" fmla="*/ 12045142 w 12045142"/>
              <a:gd name="connsiteY1" fmla="*/ 0 h 806335"/>
              <a:gd name="connsiteX2" fmla="*/ 12045142 w 12045142"/>
              <a:gd name="connsiteY2" fmla="*/ 806335 h 806335"/>
              <a:gd name="connsiteX3" fmla="*/ 0 w 12045142"/>
              <a:gd name="connsiteY3" fmla="*/ 340822 h 806335"/>
              <a:gd name="connsiteX4" fmla="*/ 8313 w 12045142"/>
              <a:gd name="connsiteY4" fmla="*/ 0 h 80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2" h="806335">
                <a:moveTo>
                  <a:pt x="8313" y="0"/>
                </a:moveTo>
                <a:lnTo>
                  <a:pt x="12045142" y="0"/>
                </a:lnTo>
                <a:lnTo>
                  <a:pt x="12045142" y="806335"/>
                </a:lnTo>
                <a:lnTo>
                  <a:pt x="0" y="340822"/>
                </a:lnTo>
                <a:lnTo>
                  <a:pt x="8313"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32" name="Triangle isocèle 131"/>
          <p:cNvSpPr/>
          <p:nvPr/>
        </p:nvSpPr>
        <p:spPr>
          <a:xfrm rot="16200000" flipH="1">
            <a:off x="8557908" y="383600"/>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sp>
        <p:nvSpPr>
          <p:cNvPr id="138" name="Triangle isocèle 137"/>
          <p:cNvSpPr/>
          <p:nvPr/>
        </p:nvSpPr>
        <p:spPr>
          <a:xfrm rot="5400000">
            <a:off x="-47104" y="190514"/>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Arial Narrow" panose="020B0606020202030204" pitchFamily="34" charset="0"/>
            </a:endParaRPr>
          </a:p>
        </p:txBody>
      </p:sp>
      <p:pic>
        <p:nvPicPr>
          <p:cNvPr id="139" name="Image 138"/>
          <p:cNvPicPr>
            <a:picLocks noChangeAspect="1"/>
          </p:cNvPicPr>
          <p:nvPr/>
        </p:nvPicPr>
        <p:blipFill>
          <a:blip r:embed="rId3" cstate="print"/>
          <a:stretch>
            <a:fillRect/>
          </a:stretch>
        </p:blipFill>
        <p:spPr>
          <a:xfrm>
            <a:off x="7680192" y="133387"/>
            <a:ext cx="1122991" cy="687247"/>
          </a:xfrm>
          <a:prstGeom prst="rect">
            <a:avLst/>
          </a:prstGeom>
        </p:spPr>
      </p:pic>
      <p:sp>
        <p:nvSpPr>
          <p:cNvPr id="140" name="ZoneTexte 18"/>
          <p:cNvSpPr txBox="1"/>
          <p:nvPr/>
        </p:nvSpPr>
        <p:spPr>
          <a:xfrm>
            <a:off x="281056" y="111236"/>
            <a:ext cx="4030270"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i="1" dirty="0">
                <a:solidFill>
                  <a:schemeClr val="bg1"/>
                </a:solidFill>
                <a:latin typeface="Arial Narrow" panose="020B0606020202030204" pitchFamily="34" charset="0"/>
              </a:rPr>
              <a:t>M1 </a:t>
            </a:r>
            <a:r>
              <a:rPr lang="fr-FR" sz="1600" b="1" i="1" dirty="0" err="1" smtClean="0">
                <a:solidFill>
                  <a:schemeClr val="bg1"/>
                </a:solidFill>
                <a:latin typeface="Arial Narrow" panose="020B0606020202030204" pitchFamily="34" charset="0"/>
              </a:rPr>
              <a:t>Radiophysique</a:t>
            </a:r>
            <a:r>
              <a:rPr lang="fr-FR" sz="1600" b="1" i="1" dirty="0" smtClean="0">
                <a:solidFill>
                  <a:schemeClr val="bg1"/>
                </a:solidFill>
                <a:latin typeface="Arial Narrow" panose="020B0606020202030204" pitchFamily="34" charset="0"/>
              </a:rPr>
              <a:t> Médicale </a:t>
            </a:r>
            <a:r>
              <a:rPr lang="fr-FR" sz="1600" b="1" i="1" dirty="0">
                <a:solidFill>
                  <a:schemeClr val="bg1"/>
                </a:solidFill>
                <a:latin typeface="Arial Narrow" panose="020B0606020202030204" pitchFamily="34" charset="0"/>
              </a:rPr>
              <a:t>et </a:t>
            </a:r>
            <a:r>
              <a:rPr lang="fr-FR" sz="1600" b="1" i="1" dirty="0" smtClean="0">
                <a:solidFill>
                  <a:schemeClr val="bg1"/>
                </a:solidFill>
                <a:latin typeface="Arial Narrow" panose="020B0606020202030204" pitchFamily="34" charset="0"/>
              </a:rPr>
              <a:t>Génie Biomédical</a:t>
            </a:r>
            <a:endParaRPr lang="fr-FR" sz="1600" b="1" i="1" dirty="0">
              <a:solidFill>
                <a:schemeClr val="bg1"/>
              </a:solidFill>
              <a:latin typeface="Arial Narrow" panose="020B0606020202030204" pitchFamily="34" charset="0"/>
            </a:endParaRPr>
          </a:p>
        </p:txBody>
      </p:sp>
      <p:sp>
        <p:nvSpPr>
          <p:cNvPr id="141" name="Text Box 2"/>
          <p:cNvSpPr txBox="1">
            <a:spLocks noChangeArrowheads="1"/>
          </p:cNvSpPr>
          <p:nvPr/>
        </p:nvSpPr>
        <p:spPr bwMode="auto">
          <a:xfrm>
            <a:off x="21679" y="496335"/>
            <a:ext cx="7308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Calibri" pitchFamily="34" charset="0"/>
                <a:cs typeface="Arial" charset="0"/>
              </a:defRPr>
            </a:lvl1pPr>
            <a:lvl2pPr marL="742950" indent="-285750" eaLnBrk="0" hangingPunct="0">
              <a:defRPr sz="2000" b="1">
                <a:solidFill>
                  <a:schemeClr val="tx1"/>
                </a:solidFill>
                <a:latin typeface="Calibri" pitchFamily="34" charset="0"/>
                <a:cs typeface="Arial" charset="0"/>
              </a:defRPr>
            </a:lvl2pPr>
            <a:lvl3pPr marL="1143000" indent="-228600" eaLnBrk="0" hangingPunct="0">
              <a:defRPr sz="2000" b="1">
                <a:solidFill>
                  <a:schemeClr val="tx1"/>
                </a:solidFill>
                <a:latin typeface="Calibri" pitchFamily="34" charset="0"/>
                <a:cs typeface="Arial" charset="0"/>
              </a:defRPr>
            </a:lvl3pPr>
            <a:lvl4pPr marL="1600200" indent="-228600" eaLnBrk="0" hangingPunct="0">
              <a:defRPr sz="2000" b="1">
                <a:solidFill>
                  <a:schemeClr val="tx1"/>
                </a:solidFill>
                <a:latin typeface="Calibri" pitchFamily="34" charset="0"/>
                <a:cs typeface="Arial" charset="0"/>
              </a:defRPr>
            </a:lvl4pPr>
            <a:lvl5pPr marL="2057400" indent="-228600" eaLnBrk="0" hangingPunct="0">
              <a:defRPr sz="2000" b="1">
                <a:solidFill>
                  <a:schemeClr val="tx1"/>
                </a:solidFill>
                <a:latin typeface="Calibri" pitchFamily="34" charset="0"/>
                <a:cs typeface="Arial" charset="0"/>
              </a:defRPr>
            </a:lvl5pPr>
            <a:lvl6pPr marL="2514600" indent="-228600" eaLnBrk="0" fontAlgn="base" hangingPunct="0">
              <a:spcBef>
                <a:spcPct val="0"/>
              </a:spcBef>
              <a:spcAft>
                <a:spcPct val="0"/>
              </a:spcAft>
              <a:defRPr sz="2000" b="1">
                <a:solidFill>
                  <a:schemeClr val="tx1"/>
                </a:solidFill>
                <a:latin typeface="Calibri" pitchFamily="34" charset="0"/>
                <a:cs typeface="Arial" charset="0"/>
              </a:defRPr>
            </a:lvl6pPr>
            <a:lvl7pPr marL="2971800" indent="-228600" eaLnBrk="0" fontAlgn="base" hangingPunct="0">
              <a:spcBef>
                <a:spcPct val="0"/>
              </a:spcBef>
              <a:spcAft>
                <a:spcPct val="0"/>
              </a:spcAft>
              <a:defRPr sz="2000" b="1">
                <a:solidFill>
                  <a:schemeClr val="tx1"/>
                </a:solidFill>
                <a:latin typeface="Calibri" pitchFamily="34" charset="0"/>
                <a:cs typeface="Arial" charset="0"/>
              </a:defRPr>
            </a:lvl7pPr>
            <a:lvl8pPr marL="3429000" indent="-228600" eaLnBrk="0" fontAlgn="base" hangingPunct="0">
              <a:spcBef>
                <a:spcPct val="0"/>
              </a:spcBef>
              <a:spcAft>
                <a:spcPct val="0"/>
              </a:spcAft>
              <a:defRPr sz="2000" b="1">
                <a:solidFill>
                  <a:schemeClr val="tx1"/>
                </a:solidFill>
                <a:latin typeface="Calibri" pitchFamily="34" charset="0"/>
                <a:cs typeface="Arial" charset="0"/>
              </a:defRPr>
            </a:lvl8pPr>
            <a:lvl9pPr marL="3886200" indent="-228600" eaLnBrk="0" fontAlgn="base" hangingPunct="0">
              <a:spcBef>
                <a:spcPct val="0"/>
              </a:spcBef>
              <a:spcAft>
                <a:spcPct val="0"/>
              </a:spcAft>
              <a:defRPr sz="2000" b="1">
                <a:solidFill>
                  <a:schemeClr val="tx1"/>
                </a:solidFill>
                <a:latin typeface="Calibri" pitchFamily="34" charset="0"/>
                <a:cs typeface="Arial" charset="0"/>
              </a:defRPr>
            </a:lvl9pPr>
          </a:lstStyle>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1- </a:t>
            </a:r>
            <a:r>
              <a:rPr lang="fr-FR" sz="2400" dirty="0">
                <a:solidFill>
                  <a:srgbClr val="C0504D"/>
                </a:solidFill>
                <a:latin typeface="Arial Narrow" panose="020B0606020202030204" pitchFamily="34" charset="0"/>
                <a:cs typeface="Calibri" pitchFamily="34" charset="0"/>
              </a:rPr>
              <a:t>Monosaccharides et </a:t>
            </a:r>
            <a:r>
              <a:rPr lang="fr-FR" sz="2400" dirty="0" smtClean="0">
                <a:solidFill>
                  <a:srgbClr val="C0504D"/>
                </a:solidFill>
                <a:latin typeface="Arial Narrow" panose="020B0606020202030204" pitchFamily="34" charset="0"/>
                <a:cs typeface="Calibri" pitchFamily="34" charset="0"/>
              </a:rPr>
              <a:t>disaccharides</a:t>
            </a:r>
          </a:p>
          <a:p>
            <a:pPr eaLnBrk="1" fontAlgn="base" hangingPunct="1">
              <a:spcBef>
                <a:spcPct val="0"/>
              </a:spcBef>
              <a:spcAft>
                <a:spcPct val="0"/>
              </a:spcAft>
            </a:pPr>
            <a:r>
              <a:rPr lang="fr-FR" sz="2400"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B</a:t>
            </a:r>
            <a:r>
              <a:rPr lang="fr-FR" dirty="0" smtClean="0">
                <a:solidFill>
                  <a:srgbClr val="C0504D"/>
                </a:solidFill>
                <a:latin typeface="Arial Narrow" panose="020B0606020202030204" pitchFamily="34" charset="0"/>
                <a:cs typeface="Calibri" pitchFamily="34" charset="0"/>
              </a:rPr>
              <a:t>. </a:t>
            </a:r>
            <a:r>
              <a:rPr lang="fr-FR" dirty="0">
                <a:solidFill>
                  <a:srgbClr val="C0504D"/>
                </a:solidFill>
                <a:latin typeface="Arial Narrow" panose="020B0606020202030204" pitchFamily="34" charset="0"/>
                <a:cs typeface="Calibri" pitchFamily="34" charset="0"/>
              </a:rPr>
              <a:t>Les monosaccharides possèdent des centres </a:t>
            </a:r>
            <a:r>
              <a:rPr lang="fr-FR" dirty="0" smtClean="0">
                <a:solidFill>
                  <a:srgbClr val="C0504D"/>
                </a:solidFill>
                <a:latin typeface="Arial Narrow" panose="020B0606020202030204" pitchFamily="34" charset="0"/>
                <a:cs typeface="Calibri" pitchFamily="34" charset="0"/>
              </a:rPr>
              <a:t>asymétriques</a:t>
            </a:r>
            <a:endParaRPr lang="fr-FR" dirty="0">
              <a:solidFill>
                <a:srgbClr val="C0504D"/>
              </a:solidFill>
              <a:latin typeface="Arial Narrow" panose="020B0606020202030204" pitchFamily="34" charset="0"/>
              <a:cs typeface="Calibri" pitchFamily="34" charset="0"/>
            </a:endParaRPr>
          </a:p>
        </p:txBody>
      </p:sp>
    </p:spTree>
    <p:extLst>
      <p:ext uri="{BB962C8B-B14F-4D97-AF65-F5344CB8AC3E}">
        <p14:creationId xmlns:p14="http://schemas.microsoft.com/office/powerpoint/2010/main" val="2496183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28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928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928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70"/>
                                        </p:tgtEl>
                                        <p:attrNameLst>
                                          <p:attrName>style.visibility</p:attrName>
                                        </p:attrNameLst>
                                      </p:cBhvr>
                                      <p:to>
                                        <p:strVal val="visible"/>
                                      </p:to>
                                    </p:set>
                                    <p:animEffect transition="in" filter="fade">
                                      <p:cBhvr>
                                        <p:cTn id="17" dur="500"/>
                                        <p:tgtEl>
                                          <p:spTgt spid="2667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671"/>
                                        </p:tgtEl>
                                        <p:attrNameLst>
                                          <p:attrName>style.visibility</p:attrName>
                                        </p:attrNameLst>
                                      </p:cBhvr>
                                      <p:to>
                                        <p:strVal val="visible"/>
                                      </p:to>
                                    </p:set>
                                    <p:animEffect transition="in" filter="fade">
                                      <p:cBhvr>
                                        <p:cTn id="20" dur="500"/>
                                        <p:tgtEl>
                                          <p:spTgt spid="266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672"/>
                                        </p:tgtEl>
                                        <p:attrNameLst>
                                          <p:attrName>style.visibility</p:attrName>
                                        </p:attrNameLst>
                                      </p:cBhvr>
                                      <p:to>
                                        <p:strVal val="visible"/>
                                      </p:to>
                                    </p:set>
                                    <p:animEffect transition="in" filter="fade">
                                      <p:cBhvr>
                                        <p:cTn id="23" dur="500"/>
                                        <p:tgtEl>
                                          <p:spTgt spid="2667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673"/>
                                        </p:tgtEl>
                                        <p:attrNameLst>
                                          <p:attrName>style.visibility</p:attrName>
                                        </p:attrNameLst>
                                      </p:cBhvr>
                                      <p:to>
                                        <p:strVal val="visible"/>
                                      </p:to>
                                    </p:set>
                                    <p:animEffect transition="in" filter="fade">
                                      <p:cBhvr>
                                        <p:cTn id="26" dur="500"/>
                                        <p:tgtEl>
                                          <p:spTgt spid="266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674"/>
                                        </p:tgtEl>
                                        <p:attrNameLst>
                                          <p:attrName>style.visibility</p:attrName>
                                        </p:attrNameLst>
                                      </p:cBhvr>
                                      <p:to>
                                        <p:strVal val="visible"/>
                                      </p:to>
                                    </p:set>
                                    <p:animEffect transition="in" filter="fade">
                                      <p:cBhvr>
                                        <p:cTn id="29" dur="500"/>
                                        <p:tgtEl>
                                          <p:spTgt spid="2667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634"/>
                                        </p:tgtEl>
                                        <p:attrNameLst>
                                          <p:attrName>style.visibility</p:attrName>
                                        </p:attrNameLst>
                                      </p:cBhvr>
                                      <p:to>
                                        <p:strVal val="visible"/>
                                      </p:to>
                                    </p:set>
                                    <p:animEffect transition="in" filter="fade">
                                      <p:cBhvr>
                                        <p:cTn id="34" dur="500"/>
                                        <p:tgtEl>
                                          <p:spTgt spid="266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635"/>
                                        </p:tgtEl>
                                        <p:attrNameLst>
                                          <p:attrName>style.visibility</p:attrName>
                                        </p:attrNameLst>
                                      </p:cBhvr>
                                      <p:to>
                                        <p:strVal val="visible"/>
                                      </p:to>
                                    </p:set>
                                    <p:animEffect transition="in" filter="fade">
                                      <p:cBhvr>
                                        <p:cTn id="37" dur="500"/>
                                        <p:tgtEl>
                                          <p:spTgt spid="266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636"/>
                                        </p:tgtEl>
                                        <p:attrNameLst>
                                          <p:attrName>style.visibility</p:attrName>
                                        </p:attrNameLst>
                                      </p:cBhvr>
                                      <p:to>
                                        <p:strVal val="visible"/>
                                      </p:to>
                                    </p:set>
                                    <p:animEffect transition="in" filter="fade">
                                      <p:cBhvr>
                                        <p:cTn id="40" dur="500"/>
                                        <p:tgtEl>
                                          <p:spTgt spid="266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637"/>
                                        </p:tgtEl>
                                        <p:attrNameLst>
                                          <p:attrName>style.visibility</p:attrName>
                                        </p:attrNameLst>
                                      </p:cBhvr>
                                      <p:to>
                                        <p:strVal val="visible"/>
                                      </p:to>
                                    </p:set>
                                    <p:animEffect transition="in" filter="fade">
                                      <p:cBhvr>
                                        <p:cTn id="43" dur="500"/>
                                        <p:tgtEl>
                                          <p:spTgt spid="266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638"/>
                                        </p:tgtEl>
                                        <p:attrNameLst>
                                          <p:attrName>style.visibility</p:attrName>
                                        </p:attrNameLst>
                                      </p:cBhvr>
                                      <p:to>
                                        <p:strVal val="visible"/>
                                      </p:to>
                                    </p:set>
                                    <p:animEffect transition="in" filter="fade">
                                      <p:cBhvr>
                                        <p:cTn id="46" dur="500"/>
                                        <p:tgtEl>
                                          <p:spTgt spid="266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639"/>
                                        </p:tgtEl>
                                        <p:attrNameLst>
                                          <p:attrName>style.visibility</p:attrName>
                                        </p:attrNameLst>
                                      </p:cBhvr>
                                      <p:to>
                                        <p:strVal val="visible"/>
                                      </p:to>
                                    </p:set>
                                    <p:animEffect transition="in" filter="fade">
                                      <p:cBhvr>
                                        <p:cTn id="49" dur="500"/>
                                        <p:tgtEl>
                                          <p:spTgt spid="266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640"/>
                                        </p:tgtEl>
                                        <p:attrNameLst>
                                          <p:attrName>style.visibility</p:attrName>
                                        </p:attrNameLst>
                                      </p:cBhvr>
                                      <p:to>
                                        <p:strVal val="visible"/>
                                      </p:to>
                                    </p:set>
                                    <p:animEffect transition="in" filter="fade">
                                      <p:cBhvr>
                                        <p:cTn id="52" dur="500"/>
                                        <p:tgtEl>
                                          <p:spTgt spid="266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641"/>
                                        </p:tgtEl>
                                        <p:attrNameLst>
                                          <p:attrName>style.visibility</p:attrName>
                                        </p:attrNameLst>
                                      </p:cBhvr>
                                      <p:to>
                                        <p:strVal val="visible"/>
                                      </p:to>
                                    </p:set>
                                    <p:animEffect transition="in" filter="fade">
                                      <p:cBhvr>
                                        <p:cTn id="55" dur="500"/>
                                        <p:tgtEl>
                                          <p:spTgt spid="266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642"/>
                                        </p:tgtEl>
                                        <p:attrNameLst>
                                          <p:attrName>style.visibility</p:attrName>
                                        </p:attrNameLst>
                                      </p:cBhvr>
                                      <p:to>
                                        <p:strVal val="visible"/>
                                      </p:to>
                                    </p:set>
                                    <p:animEffect transition="in" filter="fade">
                                      <p:cBhvr>
                                        <p:cTn id="58" dur="500"/>
                                        <p:tgtEl>
                                          <p:spTgt spid="266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643"/>
                                        </p:tgtEl>
                                        <p:attrNameLst>
                                          <p:attrName>style.visibility</p:attrName>
                                        </p:attrNameLst>
                                      </p:cBhvr>
                                      <p:to>
                                        <p:strVal val="visible"/>
                                      </p:to>
                                    </p:set>
                                    <p:animEffect transition="in" filter="fade">
                                      <p:cBhvr>
                                        <p:cTn id="61" dur="500"/>
                                        <p:tgtEl>
                                          <p:spTgt spid="266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644"/>
                                        </p:tgtEl>
                                        <p:attrNameLst>
                                          <p:attrName>style.visibility</p:attrName>
                                        </p:attrNameLst>
                                      </p:cBhvr>
                                      <p:to>
                                        <p:strVal val="visible"/>
                                      </p:to>
                                    </p:set>
                                    <p:animEffect transition="in" filter="fade">
                                      <p:cBhvr>
                                        <p:cTn id="64" dur="500"/>
                                        <p:tgtEl>
                                          <p:spTgt spid="266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645"/>
                                        </p:tgtEl>
                                        <p:attrNameLst>
                                          <p:attrName>style.visibility</p:attrName>
                                        </p:attrNameLst>
                                      </p:cBhvr>
                                      <p:to>
                                        <p:strVal val="visible"/>
                                      </p:to>
                                    </p:set>
                                    <p:animEffect transition="in" filter="fade">
                                      <p:cBhvr>
                                        <p:cTn id="67" dur="500"/>
                                        <p:tgtEl>
                                          <p:spTgt spid="266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646"/>
                                        </p:tgtEl>
                                        <p:attrNameLst>
                                          <p:attrName>style.visibility</p:attrName>
                                        </p:attrNameLst>
                                      </p:cBhvr>
                                      <p:to>
                                        <p:strVal val="visible"/>
                                      </p:to>
                                    </p:set>
                                    <p:animEffect transition="in" filter="fade">
                                      <p:cBhvr>
                                        <p:cTn id="70" dur="500"/>
                                        <p:tgtEl>
                                          <p:spTgt spid="266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647"/>
                                        </p:tgtEl>
                                        <p:attrNameLst>
                                          <p:attrName>style.visibility</p:attrName>
                                        </p:attrNameLst>
                                      </p:cBhvr>
                                      <p:to>
                                        <p:strVal val="visible"/>
                                      </p:to>
                                    </p:set>
                                    <p:animEffect transition="in" filter="fade">
                                      <p:cBhvr>
                                        <p:cTn id="73" dur="500"/>
                                        <p:tgtEl>
                                          <p:spTgt spid="2664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648"/>
                                        </p:tgtEl>
                                        <p:attrNameLst>
                                          <p:attrName>style.visibility</p:attrName>
                                        </p:attrNameLst>
                                      </p:cBhvr>
                                      <p:to>
                                        <p:strVal val="visible"/>
                                      </p:to>
                                    </p:set>
                                    <p:animEffect transition="in" filter="fade">
                                      <p:cBhvr>
                                        <p:cTn id="76" dur="500"/>
                                        <p:tgtEl>
                                          <p:spTgt spid="26648"/>
                                        </p:tgtEl>
                                      </p:cBhvr>
                                    </p:animEffect>
                                  </p:childTnLst>
                                </p:cTn>
                              </p:par>
                              <p:par>
                                <p:cTn id="77" presetID="10" presetClass="entr" presetSubtype="0" fill="hold" nodeType="withEffect">
                                  <p:stCondLst>
                                    <p:cond delay="0"/>
                                  </p:stCondLst>
                                  <p:childTnLst>
                                    <p:set>
                                      <p:cBhvr>
                                        <p:cTn id="78" dur="1" fill="hold">
                                          <p:stCondLst>
                                            <p:cond delay="0"/>
                                          </p:stCondLst>
                                        </p:cTn>
                                        <p:tgtEl>
                                          <p:spTgt spid="26649"/>
                                        </p:tgtEl>
                                        <p:attrNameLst>
                                          <p:attrName>style.visibility</p:attrName>
                                        </p:attrNameLst>
                                      </p:cBhvr>
                                      <p:to>
                                        <p:strVal val="visible"/>
                                      </p:to>
                                    </p:set>
                                    <p:animEffect transition="in" filter="fade">
                                      <p:cBhvr>
                                        <p:cTn id="79" dur="500"/>
                                        <p:tgtEl>
                                          <p:spTgt spid="26649"/>
                                        </p:tgtEl>
                                      </p:cBhvr>
                                    </p:animEffect>
                                  </p:childTnLst>
                                </p:cTn>
                              </p:par>
                              <p:par>
                                <p:cTn id="80" presetID="10" presetClass="entr" presetSubtype="0" fill="hold" nodeType="withEffect">
                                  <p:stCondLst>
                                    <p:cond delay="0"/>
                                  </p:stCondLst>
                                  <p:childTnLst>
                                    <p:set>
                                      <p:cBhvr>
                                        <p:cTn id="81" dur="1" fill="hold">
                                          <p:stCondLst>
                                            <p:cond delay="0"/>
                                          </p:stCondLst>
                                        </p:cTn>
                                        <p:tgtEl>
                                          <p:spTgt spid="26650"/>
                                        </p:tgtEl>
                                        <p:attrNameLst>
                                          <p:attrName>style.visibility</p:attrName>
                                        </p:attrNameLst>
                                      </p:cBhvr>
                                      <p:to>
                                        <p:strVal val="visible"/>
                                      </p:to>
                                    </p:set>
                                    <p:animEffect transition="in" filter="fade">
                                      <p:cBhvr>
                                        <p:cTn id="82" dur="500"/>
                                        <p:tgtEl>
                                          <p:spTgt spid="26650"/>
                                        </p:tgtEl>
                                      </p:cBhvr>
                                    </p:animEffect>
                                  </p:childTnLst>
                                </p:cTn>
                              </p:par>
                              <p:par>
                                <p:cTn id="83" presetID="10" presetClass="entr" presetSubtype="0" fill="hold" nodeType="withEffect">
                                  <p:stCondLst>
                                    <p:cond delay="0"/>
                                  </p:stCondLst>
                                  <p:childTnLst>
                                    <p:set>
                                      <p:cBhvr>
                                        <p:cTn id="84" dur="1" fill="hold">
                                          <p:stCondLst>
                                            <p:cond delay="0"/>
                                          </p:stCondLst>
                                        </p:cTn>
                                        <p:tgtEl>
                                          <p:spTgt spid="26651"/>
                                        </p:tgtEl>
                                        <p:attrNameLst>
                                          <p:attrName>style.visibility</p:attrName>
                                        </p:attrNameLst>
                                      </p:cBhvr>
                                      <p:to>
                                        <p:strVal val="visible"/>
                                      </p:to>
                                    </p:set>
                                    <p:animEffect transition="in" filter="fade">
                                      <p:cBhvr>
                                        <p:cTn id="85" dur="500"/>
                                        <p:tgtEl>
                                          <p:spTgt spid="26651"/>
                                        </p:tgtEl>
                                      </p:cBhvr>
                                    </p:animEffect>
                                  </p:childTnLst>
                                </p:cTn>
                              </p:par>
                              <p:par>
                                <p:cTn id="86" presetID="10" presetClass="entr" presetSubtype="0" fill="hold" nodeType="withEffect">
                                  <p:stCondLst>
                                    <p:cond delay="0"/>
                                  </p:stCondLst>
                                  <p:childTnLst>
                                    <p:set>
                                      <p:cBhvr>
                                        <p:cTn id="87" dur="1" fill="hold">
                                          <p:stCondLst>
                                            <p:cond delay="0"/>
                                          </p:stCondLst>
                                        </p:cTn>
                                        <p:tgtEl>
                                          <p:spTgt spid="26652"/>
                                        </p:tgtEl>
                                        <p:attrNameLst>
                                          <p:attrName>style.visibility</p:attrName>
                                        </p:attrNameLst>
                                      </p:cBhvr>
                                      <p:to>
                                        <p:strVal val="visible"/>
                                      </p:to>
                                    </p:set>
                                    <p:animEffect transition="in" filter="fade">
                                      <p:cBhvr>
                                        <p:cTn id="88" dur="500"/>
                                        <p:tgtEl>
                                          <p:spTgt spid="26652"/>
                                        </p:tgtEl>
                                      </p:cBhvr>
                                    </p:animEffect>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nodeType="clickEffect">
                                  <p:stCondLst>
                                    <p:cond delay="0"/>
                                  </p:stCondLst>
                                  <p:childTnLst>
                                    <p:set>
                                      <p:cBhvr>
                                        <p:cTn id="92" dur="1" fill="hold">
                                          <p:stCondLst>
                                            <p:cond delay="0"/>
                                          </p:stCondLst>
                                        </p:cTn>
                                        <p:tgtEl>
                                          <p:spTgt spid="49211"/>
                                        </p:tgtEl>
                                        <p:attrNameLst>
                                          <p:attrName>style.visibility</p:attrName>
                                        </p:attrNameLst>
                                      </p:cBhvr>
                                      <p:to>
                                        <p:strVal val="visible"/>
                                      </p:to>
                                    </p:set>
                                    <p:anim calcmode="lin" valueType="num">
                                      <p:cBhvr>
                                        <p:cTn id="93" dur="500" fill="hold"/>
                                        <p:tgtEl>
                                          <p:spTgt spid="49211"/>
                                        </p:tgtEl>
                                        <p:attrNameLst>
                                          <p:attrName>ppt_w</p:attrName>
                                        </p:attrNameLst>
                                      </p:cBhvr>
                                      <p:tavLst>
                                        <p:tav tm="0">
                                          <p:val>
                                            <p:fltVal val="0"/>
                                          </p:val>
                                        </p:tav>
                                        <p:tav tm="100000">
                                          <p:val>
                                            <p:strVal val="#ppt_w"/>
                                          </p:val>
                                        </p:tav>
                                      </p:tavLst>
                                    </p:anim>
                                    <p:anim calcmode="lin" valueType="num">
                                      <p:cBhvr>
                                        <p:cTn id="94" dur="500" fill="hold"/>
                                        <p:tgtEl>
                                          <p:spTgt spid="49211"/>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49162"/>
                                        </p:tgtEl>
                                        <p:attrNameLst>
                                          <p:attrName>style.visibility</p:attrName>
                                        </p:attrNameLst>
                                      </p:cBhvr>
                                      <p:to>
                                        <p:strVal val="visible"/>
                                      </p:to>
                                    </p:set>
                                    <p:anim calcmode="lin" valueType="num">
                                      <p:cBhvr>
                                        <p:cTn id="99" dur="500" fill="hold"/>
                                        <p:tgtEl>
                                          <p:spTgt spid="49162"/>
                                        </p:tgtEl>
                                        <p:attrNameLst>
                                          <p:attrName>ppt_w</p:attrName>
                                        </p:attrNameLst>
                                      </p:cBhvr>
                                      <p:tavLst>
                                        <p:tav tm="0">
                                          <p:val>
                                            <p:fltVal val="0"/>
                                          </p:val>
                                        </p:tav>
                                        <p:tav tm="100000">
                                          <p:val>
                                            <p:strVal val="#ppt_w"/>
                                          </p:val>
                                        </p:tav>
                                      </p:tavLst>
                                    </p:anim>
                                    <p:anim calcmode="lin" valueType="num">
                                      <p:cBhvr>
                                        <p:cTn id="100" dur="500" fill="hold"/>
                                        <p:tgtEl>
                                          <p:spTgt spid="49162"/>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3" presetClass="entr" presetSubtype="16" fill="hold" nodeType="clickEffect">
                                  <p:stCondLst>
                                    <p:cond delay="0"/>
                                  </p:stCondLst>
                                  <p:childTnLst>
                                    <p:set>
                                      <p:cBhvr>
                                        <p:cTn id="104" dur="1" fill="hold">
                                          <p:stCondLst>
                                            <p:cond delay="0"/>
                                          </p:stCondLst>
                                        </p:cTn>
                                        <p:tgtEl>
                                          <p:spTgt spid="49235"/>
                                        </p:tgtEl>
                                        <p:attrNameLst>
                                          <p:attrName>style.visibility</p:attrName>
                                        </p:attrNameLst>
                                      </p:cBhvr>
                                      <p:to>
                                        <p:strVal val="visible"/>
                                      </p:to>
                                    </p:set>
                                    <p:anim calcmode="lin" valueType="num">
                                      <p:cBhvr>
                                        <p:cTn id="105" dur="500" fill="hold"/>
                                        <p:tgtEl>
                                          <p:spTgt spid="49235"/>
                                        </p:tgtEl>
                                        <p:attrNameLst>
                                          <p:attrName>ppt_w</p:attrName>
                                        </p:attrNameLst>
                                      </p:cBhvr>
                                      <p:tavLst>
                                        <p:tav tm="0">
                                          <p:val>
                                            <p:fltVal val="0"/>
                                          </p:val>
                                        </p:tav>
                                        <p:tav tm="100000">
                                          <p:val>
                                            <p:strVal val="#ppt_w"/>
                                          </p:val>
                                        </p:tav>
                                      </p:tavLst>
                                    </p:anim>
                                    <p:anim calcmode="lin" valueType="num">
                                      <p:cBhvr>
                                        <p:cTn id="106" dur="500" fill="hold"/>
                                        <p:tgtEl>
                                          <p:spTgt spid="49235"/>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2" presetClass="entr" presetSubtype="8" fill="hold" grpId="0" nodeType="clickEffect">
                                  <p:stCondLst>
                                    <p:cond delay="0"/>
                                  </p:stCondLst>
                                  <p:childTnLst>
                                    <p:set>
                                      <p:cBhvr>
                                        <p:cTn id="110" dur="1" fill="hold">
                                          <p:stCondLst>
                                            <p:cond delay="0"/>
                                          </p:stCondLst>
                                        </p:cTn>
                                        <p:tgtEl>
                                          <p:spTgt spid="49283"/>
                                        </p:tgtEl>
                                        <p:attrNameLst>
                                          <p:attrName>style.visibility</p:attrName>
                                        </p:attrNameLst>
                                      </p:cBhvr>
                                      <p:to>
                                        <p:strVal val="visible"/>
                                      </p:to>
                                    </p:set>
                                    <p:anim calcmode="lin" valueType="num">
                                      <p:cBhvr additive="base">
                                        <p:cTn id="111" dur="500"/>
                                        <p:tgtEl>
                                          <p:spTgt spid="49283"/>
                                        </p:tgtEl>
                                        <p:attrNameLst>
                                          <p:attrName>ppt_x</p:attrName>
                                        </p:attrNameLst>
                                      </p:cBhvr>
                                      <p:tavLst>
                                        <p:tav tm="0">
                                          <p:val>
                                            <p:strVal val="#ppt_x-#ppt_w*1.125000"/>
                                          </p:val>
                                        </p:tav>
                                        <p:tav tm="100000">
                                          <p:val>
                                            <p:strVal val="#ppt_x"/>
                                          </p:val>
                                        </p:tav>
                                      </p:tavLst>
                                    </p:anim>
                                    <p:animEffect transition="in" filter="wipe(right)">
                                      <p:cBhvr>
                                        <p:cTn id="112" dur="500"/>
                                        <p:tgtEl>
                                          <p:spTgt spid="49283"/>
                                        </p:tgtEl>
                                      </p:cBhvr>
                                    </p:animEffect>
                                  </p:childTnLst>
                                </p:cTn>
                              </p:par>
                            </p:childTnLst>
                          </p:cTn>
                        </p:par>
                      </p:childTnLst>
                    </p:cTn>
                  </p:par>
                  <p:par>
                    <p:cTn id="113" fill="hold">
                      <p:stCondLst>
                        <p:cond delay="indefinite"/>
                      </p:stCondLst>
                      <p:childTnLst>
                        <p:par>
                          <p:cTn id="114" fill="hold">
                            <p:stCondLst>
                              <p:cond delay="0"/>
                            </p:stCondLst>
                            <p:childTnLst>
                              <p:par>
                                <p:cTn id="115" presetID="12" presetClass="entr" presetSubtype="2" fill="hold" grpId="0" nodeType="clickEffect">
                                  <p:stCondLst>
                                    <p:cond delay="0"/>
                                  </p:stCondLst>
                                  <p:childTnLst>
                                    <p:set>
                                      <p:cBhvr>
                                        <p:cTn id="116" dur="1" fill="hold">
                                          <p:stCondLst>
                                            <p:cond delay="0"/>
                                          </p:stCondLst>
                                        </p:cTn>
                                        <p:tgtEl>
                                          <p:spTgt spid="49284"/>
                                        </p:tgtEl>
                                        <p:attrNameLst>
                                          <p:attrName>style.visibility</p:attrName>
                                        </p:attrNameLst>
                                      </p:cBhvr>
                                      <p:to>
                                        <p:strVal val="visible"/>
                                      </p:to>
                                    </p:set>
                                    <p:anim calcmode="lin" valueType="num">
                                      <p:cBhvr additive="base">
                                        <p:cTn id="117" dur="500"/>
                                        <p:tgtEl>
                                          <p:spTgt spid="49284"/>
                                        </p:tgtEl>
                                        <p:attrNameLst>
                                          <p:attrName>ppt_x</p:attrName>
                                        </p:attrNameLst>
                                      </p:cBhvr>
                                      <p:tavLst>
                                        <p:tav tm="0">
                                          <p:val>
                                            <p:strVal val="#ppt_x+#ppt_w*1.125000"/>
                                          </p:val>
                                        </p:tav>
                                        <p:tav tm="100000">
                                          <p:val>
                                            <p:strVal val="#ppt_x"/>
                                          </p:val>
                                        </p:tav>
                                      </p:tavLst>
                                    </p:anim>
                                    <p:animEffect transition="in" filter="wipe(left)">
                                      <p:cBhvr>
                                        <p:cTn id="118" dur="500"/>
                                        <p:tgtEl>
                                          <p:spTgt spid="49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P spid="26634" grpId="0"/>
      <p:bldP spid="26635" grpId="0"/>
      <p:bldP spid="26636" grpId="0"/>
      <p:bldP spid="26637" grpId="0"/>
      <p:bldP spid="26638" grpId="0"/>
      <p:bldP spid="26639" grpId="0"/>
      <p:bldP spid="26640" grpId="0"/>
      <p:bldP spid="26641" grpId="0"/>
      <p:bldP spid="26642" grpId="0"/>
      <p:bldP spid="26643" grpId="0"/>
      <p:bldP spid="26644" grpId="0"/>
      <p:bldP spid="26645" grpId="0" animBg="1"/>
      <p:bldP spid="26646" grpId="0" animBg="1"/>
      <p:bldP spid="26647" grpId="0" animBg="1"/>
      <p:bldP spid="26648" grpId="0" animBg="1"/>
      <p:bldP spid="26670" grpId="0"/>
      <p:bldP spid="26671" grpId="0"/>
      <p:bldP spid="26672" grpId="0" animBg="1"/>
      <p:bldP spid="26673" grpId="0" animBg="1"/>
      <p:bldP spid="26674" grpId="0" animBg="1"/>
      <p:bldP spid="49280" grpId="0" animBg="1"/>
      <p:bldP spid="49281" grpId="0" autoUpdateAnimBg="0"/>
      <p:bldP spid="49282" grpId="0" autoUpdateAnimBg="0"/>
      <p:bldP spid="49283" grpId="0" autoUpdateAnimBg="0"/>
      <p:bldP spid="49284"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1">
          <a:blip xmlns:r="http://schemas.openxmlformats.org/officeDocument/2006/relationships" r:embed="rId1"/>
          <a:stretch>
            <a:fillRect t="-10667" b="-30667"/>
          </a:stretch>
        </a:blipFill>
      </a:spPr>
      <a:bodyPr/>
      <a:lstStyle>
        <a:defPPr>
          <a:defRPr>
            <a:noFill/>
          </a:defRPr>
        </a:defPPr>
      </a:lstStyle>
    </a:txDef>
  </a:objectDefaults>
  <a:extraClrSchemeLst/>
</a:theme>
</file>

<file path=ppt/theme/theme2.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2560</Words>
  <Application>Microsoft Office PowerPoint</Application>
  <PresentationFormat>Affichage à l'écran (4:3)</PresentationFormat>
  <Paragraphs>1214</Paragraphs>
  <Slides>45</Slides>
  <Notes>7</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45</vt:i4>
      </vt:variant>
    </vt:vector>
  </HeadingPairs>
  <TitlesOfParts>
    <vt:vector size="55" baseType="lpstr">
      <vt:lpstr>Arial</vt:lpstr>
      <vt:lpstr>Arial Narrow</vt:lpstr>
      <vt:lpstr>Calibri</vt:lpstr>
      <vt:lpstr>Monotype Sorts</vt:lpstr>
      <vt:lpstr>Symbol</vt:lpstr>
      <vt:lpstr>Times New Roman</vt:lpstr>
      <vt:lpstr>Wingdings</vt:lpstr>
      <vt:lpstr>Thème Office</vt:lpstr>
      <vt:lpstr>Modèle par défaut</vt:lpstr>
      <vt:lpstr>ISIS/Draw Sketch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dc:creator>
  <cp:lastModifiedBy>Bureau</cp:lastModifiedBy>
  <cp:revision>109</cp:revision>
  <dcterms:created xsi:type="dcterms:W3CDTF">2012-12-30T10:39:41Z</dcterms:created>
  <dcterms:modified xsi:type="dcterms:W3CDTF">2017-03-08T16:08:01Z</dcterms:modified>
</cp:coreProperties>
</file>